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  <p:sldMasterId id="2147483648" r:id="rId2"/>
    <p:sldMasterId id="2147483651" r:id="rId3"/>
  </p:sldMasterIdLst>
  <p:notesMasterIdLst>
    <p:notesMasterId r:id="rId12"/>
  </p:notesMasterIdLst>
  <p:handoutMasterIdLst>
    <p:handoutMasterId r:id="rId13"/>
  </p:handoutMasterIdLst>
  <p:sldIdLst>
    <p:sldId id="368" r:id="rId4"/>
    <p:sldId id="382" r:id="rId5"/>
    <p:sldId id="391" r:id="rId6"/>
    <p:sldId id="390" r:id="rId7"/>
    <p:sldId id="393" r:id="rId8"/>
    <p:sldId id="387" r:id="rId9"/>
    <p:sldId id="392" r:id="rId10"/>
    <p:sldId id="386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CC"/>
    <a:srgbClr val="FFD100"/>
    <a:srgbClr val="FF8200"/>
    <a:srgbClr val="003865"/>
    <a:srgbClr val="5F8642"/>
    <a:srgbClr val="B8DCF4"/>
    <a:srgbClr val="74B273"/>
    <a:srgbClr val="0076C6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91" autoAdjust="0"/>
    <p:restoredTop sz="95355" autoAdjust="0"/>
  </p:normalViewPr>
  <p:slideViewPr>
    <p:cSldViewPr showGuides="1">
      <p:cViewPr varScale="1">
        <p:scale>
          <a:sx n="88" d="100"/>
          <a:sy n="88" d="100"/>
        </p:scale>
        <p:origin x="640" y="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12"/>
    </p:cViewPr>
  </p:sorterViewPr>
  <p:notesViewPr>
    <p:cSldViewPr showGuides="1">
      <p:cViewPr varScale="1">
        <p:scale>
          <a:sx n="41" d="100"/>
          <a:sy n="41" d="100"/>
        </p:scale>
        <p:origin x="1968" y="-83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BD4036-C496-426B-80D9-0599FA8E6410}" type="datetimeFigureOut">
              <a:rPr lang="en-US" smtClean="0"/>
              <a:t>10/21/2019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92205FE-88E4-4228-A0AC-E29F5D2D5575}" type="datetimeFigureOut">
              <a:rPr lang="en-US" smtClean="0"/>
              <a:t>10/21/2019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7BC70B-F6AD-444C-8265-E2465D37EC86}" type="slidenum">
              <a:rPr lang="en-US" smtClean="0">
                <a:latin typeface="Arial" pitchFamily="34" charset="0"/>
              </a:rPr>
              <a:pPr/>
              <a:t>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68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>
                <a:latin typeface="Arial" pitchFamily="34" charset="0"/>
              </a:rPr>
              <a:t>The next piece we need to calculate is the Revenue less costs above the LSL during RUC-Committed hours.  In this calculation, the energy cost is derived from the Resource’s Energy Offer Curve or proxy Energy Offer Curve as applicable.  Just as with the Day-Ahead Make Whole settlement, ERCOT will calculate the Average Incremental Energy Cost (AIEC) from the Energy Offer Curve, limited by the same Make-Whole Cap.  The difference with the Real-Time AIEC is that we now use RTMG*4 as the cleared MW value. </a:t>
            </a:r>
          </a:p>
          <a:p>
            <a:pPr eaLnBrk="1" hangingPunct="1"/>
            <a:endParaRPr lang="en-US" dirty="0" smtClean="0">
              <a:latin typeface="Arial" pitchFamily="34" charset="0"/>
            </a:endParaRPr>
          </a:p>
          <a:p>
            <a:pPr eaLnBrk="1" hangingPunct="1"/>
            <a:r>
              <a:rPr lang="en-US" dirty="0" smtClean="0">
                <a:latin typeface="Arial" pitchFamily="34" charset="0"/>
              </a:rPr>
              <a:t>This calculation is calculated per QSE, per Resource, per Operating Day for all the RUC-Committed Hours in that Operating Day.</a:t>
            </a:r>
          </a:p>
        </p:txBody>
      </p:sp>
    </p:spTree>
    <p:extLst>
      <p:ext uri="{BB962C8B-B14F-4D97-AF65-F5344CB8AC3E}">
        <p14:creationId xmlns:p14="http://schemas.microsoft.com/office/powerpoint/2010/main" val="2213794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7BC70B-F6AD-444C-8265-E2465D37EC86}" type="slidenum">
              <a:rPr lang="en-US" smtClean="0">
                <a:latin typeface="Arial" pitchFamily="34" charset="0"/>
              </a:rPr>
              <a:pPr/>
              <a:t>5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68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>
                <a:latin typeface="Arial" pitchFamily="34" charset="0"/>
              </a:rPr>
              <a:t>The next piece we need to calculate is the Revenue less costs above the LSL during RUC-Committed hours.  In this calculation, the energy cost is derived from the Resource’s Energy Offer Curve or proxy Energy Offer Curve as applicable.  Just as with the Day-Ahead Make Whole settlement, ERCOT will calculate the Average Incremental Energy Cost (AIEC) from the Energy Offer Curve, limited by the same Make-Whole Cap.  The difference with the Real-Time AIEC is that we now use RTMG*4 as the cleared MW value. </a:t>
            </a:r>
          </a:p>
          <a:p>
            <a:pPr eaLnBrk="1" hangingPunct="1"/>
            <a:endParaRPr lang="en-US" dirty="0" smtClean="0">
              <a:latin typeface="Arial" pitchFamily="34" charset="0"/>
            </a:endParaRPr>
          </a:p>
          <a:p>
            <a:pPr eaLnBrk="1" hangingPunct="1"/>
            <a:r>
              <a:rPr lang="en-US" dirty="0" smtClean="0">
                <a:latin typeface="Arial" pitchFamily="34" charset="0"/>
              </a:rPr>
              <a:t>This calculation is calculated per QSE, per Resource, per Operating Day for all the RUC-Committed Hours in that Operating Day.</a:t>
            </a:r>
          </a:p>
        </p:txBody>
      </p:sp>
    </p:spTree>
    <p:extLst>
      <p:ext uri="{BB962C8B-B14F-4D97-AF65-F5344CB8AC3E}">
        <p14:creationId xmlns:p14="http://schemas.microsoft.com/office/powerpoint/2010/main" val="3774127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cs typeface="Book Antiqu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+mj-lt"/>
                <a:cs typeface="Book Antiqu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  <a:latin typeface="+mj-lt"/>
                <a:cs typeface="Book Antiqu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>
            <a:lvl1pPr>
              <a:defRPr sz="2200">
                <a:latin typeface="+mj-lt"/>
                <a:cs typeface="Book Antiqua"/>
              </a:defRPr>
            </a:lvl1pPr>
            <a:lvl2pPr>
              <a:defRPr sz="2000">
                <a:latin typeface="+mj-lt"/>
                <a:cs typeface="Book Antiqua"/>
              </a:defRPr>
            </a:lvl2pPr>
            <a:lvl3pPr>
              <a:defRPr sz="1900">
                <a:latin typeface="+mj-lt"/>
                <a:cs typeface="Book Antiqua"/>
              </a:defRPr>
            </a:lvl3pPr>
            <a:lvl4pPr>
              <a:defRPr sz="1800">
                <a:latin typeface="+mj-lt"/>
                <a:cs typeface="Book Antiqua"/>
              </a:defRPr>
            </a:lvl4pPr>
            <a:lvl5pPr>
              <a:defRPr sz="1800">
                <a:latin typeface="+mj-lt"/>
                <a:cs typeface="Book Antiqu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rey Sub Head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304800" y="731520"/>
            <a:ext cx="8540496" cy="461665"/>
          </a:xfrm>
          <a:prstGeom prst="rect">
            <a:avLst/>
          </a:prstGeom>
        </p:spPr>
        <p:txBody>
          <a:bodyPr tIns="45720" bIns="45720" anchor="t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="1">
                <a:solidFill>
                  <a:srgbClr val="00AEC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7680960" cy="53035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2395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cs typeface="Book Antiqua"/>
              </a:defRPr>
            </a:lvl1pPr>
            <a:lvl2pPr>
              <a:defRPr>
                <a:latin typeface="+mj-lt"/>
                <a:cs typeface="Book Antiqua"/>
              </a:defRPr>
            </a:lvl2pPr>
            <a:lvl3pPr>
              <a:defRPr>
                <a:latin typeface="+mj-lt"/>
                <a:cs typeface="Book Antiqua"/>
              </a:defRPr>
            </a:lvl3pPr>
            <a:lvl4pPr>
              <a:defRPr>
                <a:latin typeface="+mj-lt"/>
                <a:cs typeface="Book Antiqua"/>
              </a:defRPr>
            </a:lvl4pPr>
            <a:lvl5pPr>
              <a:defRPr>
                <a:latin typeface="+mj-lt"/>
                <a:cs typeface="Book Antiqu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86200" y="990600"/>
            <a:ext cx="480060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NPRR971 </a:t>
            </a:r>
            <a:r>
              <a:rPr lang="en-US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Changing Energy Offer Curve Caps for Make-Whole Calculation Purposes and Replacing the Real-Time Average Incremental Energy Cost</a:t>
            </a:r>
          </a:p>
          <a:p>
            <a:r>
              <a:rPr lang="en-US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sz="2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b="1" i="1" dirty="0">
              <a:solidFill>
                <a:schemeClr val="tx2"/>
              </a:solidFill>
              <a:latin typeface="Book Antiqua"/>
              <a:cs typeface="Book Antiqua"/>
            </a:endParaRPr>
          </a:p>
          <a:p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Ino González</a:t>
            </a:r>
          </a:p>
          <a:p>
            <a:endParaRPr lang="en-US" sz="24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WMWG</a:t>
            </a:r>
          </a:p>
          <a:p>
            <a:r>
              <a:rPr lang="en-US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October 21, 2019</a:t>
            </a:r>
          </a:p>
        </p:txBody>
      </p:sp>
    </p:spTree>
    <p:extLst>
      <p:ext uri="{BB962C8B-B14F-4D97-AF65-F5344CB8AC3E}">
        <p14:creationId xmlns:p14="http://schemas.microsoft.com/office/powerpoint/2010/main" val="339677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10600" cy="518318"/>
          </a:xfrm>
        </p:spPr>
        <p:txBody>
          <a:bodyPr/>
          <a:lstStyle/>
          <a:p>
            <a:r>
              <a:rPr lang="en-US" dirty="0" smtClean="0"/>
              <a:t>NPRR971 Objectives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874" y="838200"/>
            <a:ext cx="8534400" cy="54102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u="sng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1295400"/>
            <a:ext cx="7086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cs typeface="Arial" panose="020B0604020202020204" pitchFamily="34" charset="0"/>
              </a:rPr>
              <a:t>Part 1:  	Replace the Real-Time Average 		Incremental Energy Cost  			with Energy </a:t>
            </a:r>
            <a:r>
              <a:rPr lang="en-US" sz="2400" b="1" dirty="0">
                <a:solidFill>
                  <a:schemeClr val="tx2"/>
                </a:solidFill>
                <a:cs typeface="Arial" panose="020B0604020202020204" pitchFamily="34" charset="0"/>
              </a:rPr>
              <a:t>Offer Curve Caps</a:t>
            </a:r>
            <a:endParaRPr lang="en-US" sz="2400" b="1" dirty="0" smtClean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r>
              <a:rPr lang="en-US" sz="2400" b="1" dirty="0" smtClean="0">
                <a:solidFill>
                  <a:schemeClr val="tx2"/>
                </a:solidFill>
                <a:cs typeface="Arial" panose="020B0604020202020204" pitchFamily="34" charset="0"/>
              </a:rPr>
              <a:t>Part 2: 	Update Energy </a:t>
            </a:r>
            <a:r>
              <a:rPr lang="en-US" sz="2400" b="1" dirty="0">
                <a:solidFill>
                  <a:schemeClr val="tx2"/>
                </a:solidFill>
                <a:cs typeface="Arial" panose="020B0604020202020204" pitchFamily="34" charset="0"/>
              </a:rPr>
              <a:t>Offer Curve </a:t>
            </a:r>
            <a:r>
              <a:rPr lang="en-US" sz="2400" b="1" dirty="0" smtClean="0">
                <a:solidFill>
                  <a:schemeClr val="tx2"/>
                </a:solidFill>
                <a:cs typeface="Arial" panose="020B0604020202020204" pitchFamily="34" charset="0"/>
              </a:rPr>
              <a:t>Caps 		(EOCPRCAP) for </a:t>
            </a:r>
            <a:r>
              <a:rPr lang="en-US" sz="2400" b="1" dirty="0">
                <a:solidFill>
                  <a:schemeClr val="tx2"/>
                </a:solidFill>
                <a:cs typeface="Arial" panose="020B0604020202020204" pitchFamily="34" charset="0"/>
              </a:rPr>
              <a:t>Make-Whole </a:t>
            </a:r>
            <a:r>
              <a:rPr lang="en-US" sz="2400" b="1" dirty="0" smtClean="0">
                <a:solidFill>
                  <a:schemeClr val="tx2"/>
                </a:solidFill>
                <a:cs typeface="Arial" panose="020B0604020202020204" pitchFamily="34" charset="0"/>
              </a:rPr>
              <a:t>			Calculation Purposes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endParaRPr lang="en-US" sz="2400" b="1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56687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Part 1:  Average Incremental Energy Cost (AIEC)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Freeform 4"/>
          <p:cNvSpPr/>
          <p:nvPr/>
        </p:nvSpPr>
        <p:spPr bwMode="auto">
          <a:xfrm>
            <a:off x="1079979" y="2966041"/>
            <a:ext cx="3381104" cy="1641856"/>
          </a:xfrm>
          <a:custGeom>
            <a:avLst/>
            <a:gdLst>
              <a:gd name="connsiteX0" fmla="*/ 0 w 3371850"/>
              <a:gd name="connsiteY0" fmla="*/ 0 h 1225550"/>
              <a:gd name="connsiteX1" fmla="*/ 3371850 w 3371850"/>
              <a:gd name="connsiteY1" fmla="*/ 0 h 1225550"/>
              <a:gd name="connsiteX2" fmla="*/ 3371850 w 3371850"/>
              <a:gd name="connsiteY2" fmla="*/ 1225550 h 1225550"/>
              <a:gd name="connsiteX3" fmla="*/ 0 w 3371850"/>
              <a:gd name="connsiteY3" fmla="*/ 1225550 h 1225550"/>
              <a:gd name="connsiteX4" fmla="*/ 0 w 3371850"/>
              <a:gd name="connsiteY4" fmla="*/ 0 h 1225550"/>
              <a:gd name="connsiteX0" fmla="*/ 0 w 3371850"/>
              <a:gd name="connsiteY0" fmla="*/ 323850 h 1549400"/>
              <a:gd name="connsiteX1" fmla="*/ 1479550 w 3371850"/>
              <a:gd name="connsiteY1" fmla="*/ 0 h 1549400"/>
              <a:gd name="connsiteX2" fmla="*/ 3371850 w 3371850"/>
              <a:gd name="connsiteY2" fmla="*/ 323850 h 1549400"/>
              <a:gd name="connsiteX3" fmla="*/ 3371850 w 3371850"/>
              <a:gd name="connsiteY3" fmla="*/ 1549400 h 1549400"/>
              <a:gd name="connsiteX4" fmla="*/ 0 w 3371850"/>
              <a:gd name="connsiteY4" fmla="*/ 1549400 h 1549400"/>
              <a:gd name="connsiteX5" fmla="*/ 0 w 3371850"/>
              <a:gd name="connsiteY5" fmla="*/ 323850 h 1549400"/>
              <a:gd name="connsiteX0" fmla="*/ 0 w 3378200"/>
              <a:gd name="connsiteY0" fmla="*/ 1358900 h 2584450"/>
              <a:gd name="connsiteX1" fmla="*/ 1479550 w 3378200"/>
              <a:gd name="connsiteY1" fmla="*/ 1035050 h 2584450"/>
              <a:gd name="connsiteX2" fmla="*/ 3378200 w 3378200"/>
              <a:gd name="connsiteY2" fmla="*/ 0 h 2584450"/>
              <a:gd name="connsiteX3" fmla="*/ 3371850 w 3378200"/>
              <a:gd name="connsiteY3" fmla="*/ 2584450 h 2584450"/>
              <a:gd name="connsiteX4" fmla="*/ 0 w 3378200"/>
              <a:gd name="connsiteY4" fmla="*/ 2584450 h 2584450"/>
              <a:gd name="connsiteX5" fmla="*/ 0 w 3378200"/>
              <a:gd name="connsiteY5" fmla="*/ 1358900 h 2584450"/>
              <a:gd name="connsiteX0" fmla="*/ 0 w 3378200"/>
              <a:gd name="connsiteY0" fmla="*/ 1358900 h 2584450"/>
              <a:gd name="connsiteX1" fmla="*/ 1479550 w 3378200"/>
              <a:gd name="connsiteY1" fmla="*/ 1035050 h 2584450"/>
              <a:gd name="connsiteX2" fmla="*/ 2635250 w 3378200"/>
              <a:gd name="connsiteY2" fmla="*/ 673100 h 2584450"/>
              <a:gd name="connsiteX3" fmla="*/ 3378200 w 3378200"/>
              <a:gd name="connsiteY3" fmla="*/ 0 h 2584450"/>
              <a:gd name="connsiteX4" fmla="*/ 3371850 w 3378200"/>
              <a:gd name="connsiteY4" fmla="*/ 2584450 h 2584450"/>
              <a:gd name="connsiteX5" fmla="*/ 0 w 3378200"/>
              <a:gd name="connsiteY5" fmla="*/ 2584450 h 2584450"/>
              <a:gd name="connsiteX6" fmla="*/ 0 w 3378200"/>
              <a:gd name="connsiteY6" fmla="*/ 1358900 h 2584450"/>
              <a:gd name="connsiteX0" fmla="*/ 0 w 3378200"/>
              <a:gd name="connsiteY0" fmla="*/ 1358900 h 2584450"/>
              <a:gd name="connsiteX1" fmla="*/ 1479550 w 3378200"/>
              <a:gd name="connsiteY1" fmla="*/ 1035050 h 2584450"/>
              <a:gd name="connsiteX2" fmla="*/ 2844800 w 3378200"/>
              <a:gd name="connsiteY2" fmla="*/ 450850 h 2584450"/>
              <a:gd name="connsiteX3" fmla="*/ 3378200 w 3378200"/>
              <a:gd name="connsiteY3" fmla="*/ 0 h 2584450"/>
              <a:gd name="connsiteX4" fmla="*/ 3371850 w 3378200"/>
              <a:gd name="connsiteY4" fmla="*/ 2584450 h 2584450"/>
              <a:gd name="connsiteX5" fmla="*/ 0 w 3378200"/>
              <a:gd name="connsiteY5" fmla="*/ 2584450 h 2584450"/>
              <a:gd name="connsiteX6" fmla="*/ 0 w 3378200"/>
              <a:gd name="connsiteY6" fmla="*/ 1358900 h 2584450"/>
              <a:gd name="connsiteX0" fmla="*/ 0 w 3378200"/>
              <a:gd name="connsiteY0" fmla="*/ 1358900 h 2584450"/>
              <a:gd name="connsiteX1" fmla="*/ 1479550 w 3378200"/>
              <a:gd name="connsiteY1" fmla="*/ 1035050 h 2584450"/>
              <a:gd name="connsiteX2" fmla="*/ 2921000 w 3378200"/>
              <a:gd name="connsiteY2" fmla="*/ 558800 h 2584450"/>
              <a:gd name="connsiteX3" fmla="*/ 3378200 w 3378200"/>
              <a:gd name="connsiteY3" fmla="*/ 0 h 2584450"/>
              <a:gd name="connsiteX4" fmla="*/ 3371850 w 3378200"/>
              <a:gd name="connsiteY4" fmla="*/ 2584450 h 2584450"/>
              <a:gd name="connsiteX5" fmla="*/ 0 w 3378200"/>
              <a:gd name="connsiteY5" fmla="*/ 2584450 h 2584450"/>
              <a:gd name="connsiteX6" fmla="*/ 0 w 3378200"/>
              <a:gd name="connsiteY6" fmla="*/ 1358900 h 2584450"/>
              <a:gd name="connsiteX0" fmla="*/ 0 w 3378200"/>
              <a:gd name="connsiteY0" fmla="*/ 1358900 h 2584450"/>
              <a:gd name="connsiteX1" fmla="*/ 1498600 w 3378200"/>
              <a:gd name="connsiteY1" fmla="*/ 1123950 h 2584450"/>
              <a:gd name="connsiteX2" fmla="*/ 2921000 w 3378200"/>
              <a:gd name="connsiteY2" fmla="*/ 558800 h 2584450"/>
              <a:gd name="connsiteX3" fmla="*/ 3378200 w 3378200"/>
              <a:gd name="connsiteY3" fmla="*/ 0 h 2584450"/>
              <a:gd name="connsiteX4" fmla="*/ 3371850 w 3378200"/>
              <a:gd name="connsiteY4" fmla="*/ 2584450 h 2584450"/>
              <a:gd name="connsiteX5" fmla="*/ 0 w 3378200"/>
              <a:gd name="connsiteY5" fmla="*/ 2584450 h 2584450"/>
              <a:gd name="connsiteX6" fmla="*/ 0 w 3378200"/>
              <a:gd name="connsiteY6" fmla="*/ 1358900 h 2584450"/>
              <a:gd name="connsiteX0" fmla="*/ 0 w 3378200"/>
              <a:gd name="connsiteY0" fmla="*/ 1409700 h 2584450"/>
              <a:gd name="connsiteX1" fmla="*/ 1498600 w 3378200"/>
              <a:gd name="connsiteY1" fmla="*/ 1123950 h 2584450"/>
              <a:gd name="connsiteX2" fmla="*/ 2921000 w 3378200"/>
              <a:gd name="connsiteY2" fmla="*/ 558800 h 2584450"/>
              <a:gd name="connsiteX3" fmla="*/ 3378200 w 3378200"/>
              <a:gd name="connsiteY3" fmla="*/ 0 h 2584450"/>
              <a:gd name="connsiteX4" fmla="*/ 3371850 w 3378200"/>
              <a:gd name="connsiteY4" fmla="*/ 2584450 h 2584450"/>
              <a:gd name="connsiteX5" fmla="*/ 0 w 3378200"/>
              <a:gd name="connsiteY5" fmla="*/ 2584450 h 2584450"/>
              <a:gd name="connsiteX6" fmla="*/ 0 w 3378200"/>
              <a:gd name="connsiteY6" fmla="*/ 1409700 h 2584450"/>
              <a:gd name="connsiteX0" fmla="*/ 0 w 3378200"/>
              <a:gd name="connsiteY0" fmla="*/ 1409700 h 2584450"/>
              <a:gd name="connsiteX1" fmla="*/ 1498600 w 3378200"/>
              <a:gd name="connsiteY1" fmla="*/ 1047750 h 2584450"/>
              <a:gd name="connsiteX2" fmla="*/ 2921000 w 3378200"/>
              <a:gd name="connsiteY2" fmla="*/ 558800 h 2584450"/>
              <a:gd name="connsiteX3" fmla="*/ 3378200 w 3378200"/>
              <a:gd name="connsiteY3" fmla="*/ 0 h 2584450"/>
              <a:gd name="connsiteX4" fmla="*/ 3371850 w 3378200"/>
              <a:gd name="connsiteY4" fmla="*/ 2584450 h 2584450"/>
              <a:gd name="connsiteX5" fmla="*/ 0 w 3378200"/>
              <a:gd name="connsiteY5" fmla="*/ 2584450 h 2584450"/>
              <a:gd name="connsiteX6" fmla="*/ 0 w 3378200"/>
              <a:gd name="connsiteY6" fmla="*/ 1409700 h 2584450"/>
              <a:gd name="connsiteX0" fmla="*/ 0 w 3378200"/>
              <a:gd name="connsiteY0" fmla="*/ 1377950 h 2584450"/>
              <a:gd name="connsiteX1" fmla="*/ 1498600 w 3378200"/>
              <a:gd name="connsiteY1" fmla="*/ 1047750 h 2584450"/>
              <a:gd name="connsiteX2" fmla="*/ 2921000 w 3378200"/>
              <a:gd name="connsiteY2" fmla="*/ 558800 h 2584450"/>
              <a:gd name="connsiteX3" fmla="*/ 3378200 w 3378200"/>
              <a:gd name="connsiteY3" fmla="*/ 0 h 2584450"/>
              <a:gd name="connsiteX4" fmla="*/ 3371850 w 3378200"/>
              <a:gd name="connsiteY4" fmla="*/ 2584450 h 2584450"/>
              <a:gd name="connsiteX5" fmla="*/ 0 w 3378200"/>
              <a:gd name="connsiteY5" fmla="*/ 2584450 h 2584450"/>
              <a:gd name="connsiteX6" fmla="*/ 0 w 3378200"/>
              <a:gd name="connsiteY6" fmla="*/ 1377950 h 2584450"/>
              <a:gd name="connsiteX0" fmla="*/ 0 w 3378200"/>
              <a:gd name="connsiteY0" fmla="*/ 1397000 h 2584450"/>
              <a:gd name="connsiteX1" fmla="*/ 1498600 w 3378200"/>
              <a:gd name="connsiteY1" fmla="*/ 1047750 h 2584450"/>
              <a:gd name="connsiteX2" fmla="*/ 2921000 w 3378200"/>
              <a:gd name="connsiteY2" fmla="*/ 558800 h 2584450"/>
              <a:gd name="connsiteX3" fmla="*/ 3378200 w 3378200"/>
              <a:gd name="connsiteY3" fmla="*/ 0 h 2584450"/>
              <a:gd name="connsiteX4" fmla="*/ 3371850 w 3378200"/>
              <a:gd name="connsiteY4" fmla="*/ 2584450 h 2584450"/>
              <a:gd name="connsiteX5" fmla="*/ 0 w 3378200"/>
              <a:gd name="connsiteY5" fmla="*/ 2584450 h 2584450"/>
              <a:gd name="connsiteX6" fmla="*/ 0 w 3378200"/>
              <a:gd name="connsiteY6" fmla="*/ 1397000 h 2584450"/>
              <a:gd name="connsiteX0" fmla="*/ 0 w 3378200"/>
              <a:gd name="connsiteY0" fmla="*/ 1397000 h 2584450"/>
              <a:gd name="connsiteX1" fmla="*/ 1498600 w 3378200"/>
              <a:gd name="connsiteY1" fmla="*/ 1047750 h 2584450"/>
              <a:gd name="connsiteX2" fmla="*/ 2863850 w 3378200"/>
              <a:gd name="connsiteY2" fmla="*/ 463550 h 2584450"/>
              <a:gd name="connsiteX3" fmla="*/ 3378200 w 3378200"/>
              <a:gd name="connsiteY3" fmla="*/ 0 h 2584450"/>
              <a:gd name="connsiteX4" fmla="*/ 3371850 w 3378200"/>
              <a:gd name="connsiteY4" fmla="*/ 2584450 h 2584450"/>
              <a:gd name="connsiteX5" fmla="*/ 0 w 3378200"/>
              <a:gd name="connsiteY5" fmla="*/ 2584450 h 2584450"/>
              <a:gd name="connsiteX6" fmla="*/ 0 w 3378200"/>
              <a:gd name="connsiteY6" fmla="*/ 1397000 h 2584450"/>
              <a:gd name="connsiteX0" fmla="*/ 0 w 3373967"/>
              <a:gd name="connsiteY0" fmla="*/ 1377950 h 2565400"/>
              <a:gd name="connsiteX1" fmla="*/ 1498600 w 3373967"/>
              <a:gd name="connsiteY1" fmla="*/ 1028700 h 2565400"/>
              <a:gd name="connsiteX2" fmla="*/ 2863850 w 3373967"/>
              <a:gd name="connsiteY2" fmla="*/ 444500 h 2565400"/>
              <a:gd name="connsiteX3" fmla="*/ 3371850 w 3373967"/>
              <a:gd name="connsiteY3" fmla="*/ 0 h 2565400"/>
              <a:gd name="connsiteX4" fmla="*/ 3371850 w 3373967"/>
              <a:gd name="connsiteY4" fmla="*/ 2565400 h 2565400"/>
              <a:gd name="connsiteX5" fmla="*/ 0 w 3373967"/>
              <a:gd name="connsiteY5" fmla="*/ 2565400 h 2565400"/>
              <a:gd name="connsiteX6" fmla="*/ 0 w 3373967"/>
              <a:gd name="connsiteY6" fmla="*/ 1377950 h 2565400"/>
              <a:gd name="connsiteX0" fmla="*/ 5610 w 3373967"/>
              <a:gd name="connsiteY0" fmla="*/ 1333072 h 2565400"/>
              <a:gd name="connsiteX1" fmla="*/ 1498600 w 3373967"/>
              <a:gd name="connsiteY1" fmla="*/ 1028700 h 2565400"/>
              <a:gd name="connsiteX2" fmla="*/ 2863850 w 3373967"/>
              <a:gd name="connsiteY2" fmla="*/ 444500 h 2565400"/>
              <a:gd name="connsiteX3" fmla="*/ 3371850 w 3373967"/>
              <a:gd name="connsiteY3" fmla="*/ 0 h 2565400"/>
              <a:gd name="connsiteX4" fmla="*/ 3371850 w 3373967"/>
              <a:gd name="connsiteY4" fmla="*/ 2565400 h 2565400"/>
              <a:gd name="connsiteX5" fmla="*/ 0 w 3373967"/>
              <a:gd name="connsiteY5" fmla="*/ 2565400 h 2565400"/>
              <a:gd name="connsiteX6" fmla="*/ 5610 w 3373967"/>
              <a:gd name="connsiteY6" fmla="*/ 1333072 h 2565400"/>
              <a:gd name="connsiteX0" fmla="*/ 5610 w 3373967"/>
              <a:gd name="connsiteY0" fmla="*/ 1333072 h 2565400"/>
              <a:gd name="connsiteX1" fmla="*/ 1515430 w 3373967"/>
              <a:gd name="connsiteY1" fmla="*/ 1460655 h 2565400"/>
              <a:gd name="connsiteX2" fmla="*/ 2863850 w 3373967"/>
              <a:gd name="connsiteY2" fmla="*/ 444500 h 2565400"/>
              <a:gd name="connsiteX3" fmla="*/ 3371850 w 3373967"/>
              <a:gd name="connsiteY3" fmla="*/ 0 h 2565400"/>
              <a:gd name="connsiteX4" fmla="*/ 3371850 w 3373967"/>
              <a:gd name="connsiteY4" fmla="*/ 2565400 h 2565400"/>
              <a:gd name="connsiteX5" fmla="*/ 0 w 3373967"/>
              <a:gd name="connsiteY5" fmla="*/ 2565400 h 2565400"/>
              <a:gd name="connsiteX6" fmla="*/ 5610 w 3373967"/>
              <a:gd name="connsiteY6" fmla="*/ 1333072 h 2565400"/>
              <a:gd name="connsiteX0" fmla="*/ 5610 w 3373967"/>
              <a:gd name="connsiteY0" fmla="*/ 1333072 h 2565400"/>
              <a:gd name="connsiteX1" fmla="*/ 1487381 w 3373967"/>
              <a:gd name="connsiteY1" fmla="*/ 1017479 h 2565400"/>
              <a:gd name="connsiteX2" fmla="*/ 2863850 w 3373967"/>
              <a:gd name="connsiteY2" fmla="*/ 444500 h 2565400"/>
              <a:gd name="connsiteX3" fmla="*/ 3371850 w 3373967"/>
              <a:gd name="connsiteY3" fmla="*/ 0 h 2565400"/>
              <a:gd name="connsiteX4" fmla="*/ 3371850 w 3373967"/>
              <a:gd name="connsiteY4" fmla="*/ 2565400 h 2565400"/>
              <a:gd name="connsiteX5" fmla="*/ 0 w 3373967"/>
              <a:gd name="connsiteY5" fmla="*/ 2565400 h 2565400"/>
              <a:gd name="connsiteX6" fmla="*/ 5610 w 3373967"/>
              <a:gd name="connsiteY6" fmla="*/ 1333072 h 2565400"/>
              <a:gd name="connsiteX0" fmla="*/ 0 w 3385186"/>
              <a:gd name="connsiteY0" fmla="*/ 1344292 h 2565400"/>
              <a:gd name="connsiteX1" fmla="*/ 1498600 w 3385186"/>
              <a:gd name="connsiteY1" fmla="*/ 1017479 h 2565400"/>
              <a:gd name="connsiteX2" fmla="*/ 2875069 w 3385186"/>
              <a:gd name="connsiteY2" fmla="*/ 444500 h 2565400"/>
              <a:gd name="connsiteX3" fmla="*/ 3383069 w 3385186"/>
              <a:gd name="connsiteY3" fmla="*/ 0 h 2565400"/>
              <a:gd name="connsiteX4" fmla="*/ 3383069 w 3385186"/>
              <a:gd name="connsiteY4" fmla="*/ 2565400 h 2565400"/>
              <a:gd name="connsiteX5" fmla="*/ 11219 w 3385186"/>
              <a:gd name="connsiteY5" fmla="*/ 2565400 h 2565400"/>
              <a:gd name="connsiteX6" fmla="*/ 0 w 3385186"/>
              <a:gd name="connsiteY6" fmla="*/ 1344292 h 2565400"/>
              <a:gd name="connsiteX0" fmla="*/ 11220 w 3373967"/>
              <a:gd name="connsiteY0" fmla="*/ 1349902 h 2565400"/>
              <a:gd name="connsiteX1" fmla="*/ 1487381 w 3373967"/>
              <a:gd name="connsiteY1" fmla="*/ 1017479 h 2565400"/>
              <a:gd name="connsiteX2" fmla="*/ 2863850 w 3373967"/>
              <a:gd name="connsiteY2" fmla="*/ 444500 h 2565400"/>
              <a:gd name="connsiteX3" fmla="*/ 3371850 w 3373967"/>
              <a:gd name="connsiteY3" fmla="*/ 0 h 2565400"/>
              <a:gd name="connsiteX4" fmla="*/ 3371850 w 3373967"/>
              <a:gd name="connsiteY4" fmla="*/ 2565400 h 2565400"/>
              <a:gd name="connsiteX5" fmla="*/ 0 w 3373967"/>
              <a:gd name="connsiteY5" fmla="*/ 2565400 h 2565400"/>
              <a:gd name="connsiteX6" fmla="*/ 11220 w 3373967"/>
              <a:gd name="connsiteY6" fmla="*/ 1349902 h 2565400"/>
              <a:gd name="connsiteX0" fmla="*/ 0 w 3382625"/>
              <a:gd name="connsiteY0" fmla="*/ 1353878 h 2565400"/>
              <a:gd name="connsiteX1" fmla="*/ 1496039 w 3382625"/>
              <a:gd name="connsiteY1" fmla="*/ 1017479 h 2565400"/>
              <a:gd name="connsiteX2" fmla="*/ 2872508 w 3382625"/>
              <a:gd name="connsiteY2" fmla="*/ 444500 h 2565400"/>
              <a:gd name="connsiteX3" fmla="*/ 3380508 w 3382625"/>
              <a:gd name="connsiteY3" fmla="*/ 0 h 2565400"/>
              <a:gd name="connsiteX4" fmla="*/ 3380508 w 3382625"/>
              <a:gd name="connsiteY4" fmla="*/ 2565400 h 2565400"/>
              <a:gd name="connsiteX5" fmla="*/ 8658 w 3382625"/>
              <a:gd name="connsiteY5" fmla="*/ 2565400 h 2565400"/>
              <a:gd name="connsiteX6" fmla="*/ 0 w 3382625"/>
              <a:gd name="connsiteY6" fmla="*/ 1353878 h 2565400"/>
              <a:gd name="connsiteX0" fmla="*/ 0 w 3378649"/>
              <a:gd name="connsiteY0" fmla="*/ 1361829 h 2565400"/>
              <a:gd name="connsiteX1" fmla="*/ 1492063 w 3378649"/>
              <a:gd name="connsiteY1" fmla="*/ 1017479 h 2565400"/>
              <a:gd name="connsiteX2" fmla="*/ 2868532 w 3378649"/>
              <a:gd name="connsiteY2" fmla="*/ 444500 h 2565400"/>
              <a:gd name="connsiteX3" fmla="*/ 3376532 w 3378649"/>
              <a:gd name="connsiteY3" fmla="*/ 0 h 2565400"/>
              <a:gd name="connsiteX4" fmla="*/ 3376532 w 3378649"/>
              <a:gd name="connsiteY4" fmla="*/ 2565400 h 2565400"/>
              <a:gd name="connsiteX5" fmla="*/ 4682 w 3378649"/>
              <a:gd name="connsiteY5" fmla="*/ 2565400 h 2565400"/>
              <a:gd name="connsiteX6" fmla="*/ 0 w 3378649"/>
              <a:gd name="connsiteY6" fmla="*/ 1361829 h 2565400"/>
              <a:gd name="connsiteX0" fmla="*/ 0 w 3381104"/>
              <a:gd name="connsiteY0" fmla="*/ 917329 h 2120900"/>
              <a:gd name="connsiteX1" fmla="*/ 1492063 w 3381104"/>
              <a:gd name="connsiteY1" fmla="*/ 572979 h 2120900"/>
              <a:gd name="connsiteX2" fmla="*/ 2868532 w 3381104"/>
              <a:gd name="connsiteY2" fmla="*/ 0 h 2120900"/>
              <a:gd name="connsiteX3" fmla="*/ 3381104 w 3381104"/>
              <a:gd name="connsiteY3" fmla="*/ 465328 h 2120900"/>
              <a:gd name="connsiteX4" fmla="*/ 3376532 w 3381104"/>
              <a:gd name="connsiteY4" fmla="*/ 2120900 h 2120900"/>
              <a:gd name="connsiteX5" fmla="*/ 4682 w 3381104"/>
              <a:gd name="connsiteY5" fmla="*/ 2120900 h 2120900"/>
              <a:gd name="connsiteX6" fmla="*/ 0 w 3381104"/>
              <a:gd name="connsiteY6" fmla="*/ 917329 h 2120900"/>
              <a:gd name="connsiteX0" fmla="*/ 0 w 3381104"/>
              <a:gd name="connsiteY0" fmla="*/ 452001 h 1655572"/>
              <a:gd name="connsiteX1" fmla="*/ 1492063 w 3381104"/>
              <a:gd name="connsiteY1" fmla="*/ 107651 h 1655572"/>
              <a:gd name="connsiteX2" fmla="*/ 1684384 w 3381104"/>
              <a:gd name="connsiteY2" fmla="*/ 19304 h 1655572"/>
              <a:gd name="connsiteX3" fmla="*/ 3381104 w 3381104"/>
              <a:gd name="connsiteY3" fmla="*/ 0 h 1655572"/>
              <a:gd name="connsiteX4" fmla="*/ 3376532 w 3381104"/>
              <a:gd name="connsiteY4" fmla="*/ 1655572 h 1655572"/>
              <a:gd name="connsiteX5" fmla="*/ 4682 w 3381104"/>
              <a:gd name="connsiteY5" fmla="*/ 1655572 h 1655572"/>
              <a:gd name="connsiteX6" fmla="*/ 0 w 3381104"/>
              <a:gd name="connsiteY6" fmla="*/ 452001 h 1655572"/>
              <a:gd name="connsiteX0" fmla="*/ 0 w 3381104"/>
              <a:gd name="connsiteY0" fmla="*/ 452001 h 1655572"/>
              <a:gd name="connsiteX1" fmla="*/ 1492063 w 3381104"/>
              <a:gd name="connsiteY1" fmla="*/ 107651 h 1655572"/>
              <a:gd name="connsiteX2" fmla="*/ 1698100 w 3381104"/>
              <a:gd name="connsiteY2" fmla="*/ 23876 h 1655572"/>
              <a:gd name="connsiteX3" fmla="*/ 3381104 w 3381104"/>
              <a:gd name="connsiteY3" fmla="*/ 0 h 1655572"/>
              <a:gd name="connsiteX4" fmla="*/ 3376532 w 3381104"/>
              <a:gd name="connsiteY4" fmla="*/ 1655572 h 1655572"/>
              <a:gd name="connsiteX5" fmla="*/ 4682 w 3381104"/>
              <a:gd name="connsiteY5" fmla="*/ 1655572 h 1655572"/>
              <a:gd name="connsiteX6" fmla="*/ 0 w 3381104"/>
              <a:gd name="connsiteY6" fmla="*/ 452001 h 1655572"/>
              <a:gd name="connsiteX0" fmla="*/ 0 w 3381104"/>
              <a:gd name="connsiteY0" fmla="*/ 438285 h 1641856"/>
              <a:gd name="connsiteX1" fmla="*/ 1492063 w 3381104"/>
              <a:gd name="connsiteY1" fmla="*/ 93935 h 1641856"/>
              <a:gd name="connsiteX2" fmla="*/ 1698100 w 3381104"/>
              <a:gd name="connsiteY2" fmla="*/ 10160 h 1641856"/>
              <a:gd name="connsiteX3" fmla="*/ 3381104 w 3381104"/>
              <a:gd name="connsiteY3" fmla="*/ 0 h 1641856"/>
              <a:gd name="connsiteX4" fmla="*/ 3376532 w 3381104"/>
              <a:gd name="connsiteY4" fmla="*/ 1641856 h 1641856"/>
              <a:gd name="connsiteX5" fmla="*/ 4682 w 3381104"/>
              <a:gd name="connsiteY5" fmla="*/ 1641856 h 1641856"/>
              <a:gd name="connsiteX6" fmla="*/ 0 w 3381104"/>
              <a:gd name="connsiteY6" fmla="*/ 438285 h 1641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81104" h="1641856">
                <a:moveTo>
                  <a:pt x="0" y="438285"/>
                </a:moveTo>
                <a:lnTo>
                  <a:pt x="1492063" y="93935"/>
                </a:lnTo>
                <a:lnTo>
                  <a:pt x="1698100" y="10160"/>
                </a:lnTo>
                <a:lnTo>
                  <a:pt x="3381104" y="0"/>
                </a:lnTo>
                <a:cubicBezTo>
                  <a:pt x="3378987" y="861483"/>
                  <a:pt x="3378649" y="780373"/>
                  <a:pt x="3376532" y="1641856"/>
                </a:cubicBezTo>
                <a:lnTo>
                  <a:pt x="4682" y="1641856"/>
                </a:lnTo>
                <a:cubicBezTo>
                  <a:pt x="3121" y="1240666"/>
                  <a:pt x="1561" y="839475"/>
                  <a:pt x="0" y="4382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Content Placeholder 50"/>
          <p:cNvSpPr txBox="1">
            <a:spLocks/>
          </p:cNvSpPr>
          <p:nvPr/>
        </p:nvSpPr>
        <p:spPr>
          <a:xfrm>
            <a:off x="193847" y="990600"/>
            <a:ext cx="8540496" cy="46166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 smtClean="0"/>
          </a:p>
        </p:txBody>
      </p:sp>
      <p:sp>
        <p:nvSpPr>
          <p:cNvPr id="7" name="AutoShape 102"/>
          <p:cNvSpPr>
            <a:spLocks noChangeArrowheads="1"/>
          </p:cNvSpPr>
          <p:nvPr/>
        </p:nvSpPr>
        <p:spPr bwMode="auto">
          <a:xfrm>
            <a:off x="5175649" y="2899747"/>
            <a:ext cx="3631280" cy="1069975"/>
          </a:xfrm>
          <a:prstGeom prst="roundRect">
            <a:avLst>
              <a:gd name="adj" fmla="val 16667"/>
            </a:avLst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20000"/>
              </a:lnSpc>
              <a:spcBef>
                <a:spcPct val="20000"/>
              </a:spcBef>
            </a:pPr>
            <a:r>
              <a:rPr lang="en-US" sz="2000" b="1" dirty="0"/>
              <a:t>AIEC </a:t>
            </a:r>
            <a:r>
              <a:rPr lang="en-US" sz="2000" b="1" dirty="0" smtClean="0"/>
              <a:t> =  Area </a:t>
            </a:r>
            <a:r>
              <a:rPr lang="en-US" sz="2000" b="1" dirty="0"/>
              <a:t>under curve</a:t>
            </a:r>
          </a:p>
          <a:p>
            <a:pPr algn="ctr">
              <a:lnSpc>
                <a:spcPct val="120000"/>
              </a:lnSpc>
              <a:spcBef>
                <a:spcPct val="20000"/>
              </a:spcBef>
            </a:pPr>
            <a:r>
              <a:rPr lang="en-US" sz="2000" b="1" dirty="0"/>
              <a:t> </a:t>
            </a:r>
            <a:r>
              <a:rPr lang="en-US" sz="2000" b="1" dirty="0" smtClean="0"/>
              <a:t>               (RTMG*4-LSL)</a:t>
            </a:r>
            <a:endParaRPr lang="en-US" sz="2000" b="1" dirty="0"/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65499" y="1605935"/>
            <a:ext cx="542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200" dirty="0">
                <a:solidFill>
                  <a:srgbClr val="000000"/>
                </a:solidFill>
                <a:latin typeface="Verdana" pitchFamily="34" charset="0"/>
              </a:rPr>
              <a:t>$/MWh</a:t>
            </a:r>
            <a:endParaRPr lang="en-US" sz="1200" dirty="0"/>
          </a:p>
        </p:txBody>
      </p:sp>
      <p:sp>
        <p:nvSpPr>
          <p:cNvPr id="9" name="Rectangle 16"/>
          <p:cNvSpPr>
            <a:spLocks noChangeArrowheads="1"/>
          </p:cNvSpPr>
          <p:nvPr/>
        </p:nvSpPr>
        <p:spPr bwMode="auto">
          <a:xfrm>
            <a:off x="5274074" y="4425335"/>
            <a:ext cx="2794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200" dirty="0">
                <a:solidFill>
                  <a:srgbClr val="000000"/>
                </a:solidFill>
                <a:latin typeface="Verdana" pitchFamily="34" charset="0"/>
              </a:rPr>
              <a:t>MW</a:t>
            </a:r>
            <a:endParaRPr lang="en-US" sz="1200" dirty="0"/>
          </a:p>
        </p:txBody>
      </p:sp>
      <p:sp>
        <p:nvSpPr>
          <p:cNvPr id="10" name="Freeform 17"/>
          <p:cNvSpPr>
            <a:spLocks noEditPoints="1"/>
          </p:cNvSpPr>
          <p:nvPr/>
        </p:nvSpPr>
        <p:spPr bwMode="auto">
          <a:xfrm>
            <a:off x="513161" y="4422160"/>
            <a:ext cx="4689475" cy="284162"/>
          </a:xfrm>
          <a:custGeom>
            <a:avLst/>
            <a:gdLst>
              <a:gd name="T0" fmla="*/ 0 w 7876"/>
              <a:gd name="T1" fmla="*/ 2147483647 h 108"/>
              <a:gd name="T2" fmla="*/ 2147483647 w 7876"/>
              <a:gd name="T3" fmla="*/ 2147483647 h 108"/>
              <a:gd name="T4" fmla="*/ 2147483647 w 7876"/>
              <a:gd name="T5" fmla="*/ 2147483647 h 108"/>
              <a:gd name="T6" fmla="*/ 0 w 7876"/>
              <a:gd name="T7" fmla="*/ 2147483647 h 108"/>
              <a:gd name="T8" fmla="*/ 0 w 7876"/>
              <a:gd name="T9" fmla="*/ 2147483647 h 108"/>
              <a:gd name="T10" fmla="*/ 2147483647 w 7876"/>
              <a:gd name="T11" fmla="*/ 0 h 108"/>
              <a:gd name="T12" fmla="*/ 2147483647 w 7876"/>
              <a:gd name="T13" fmla="*/ 2147483647 h 108"/>
              <a:gd name="T14" fmla="*/ 2147483647 w 7876"/>
              <a:gd name="T15" fmla="*/ 2147483647 h 108"/>
              <a:gd name="T16" fmla="*/ 2147483647 w 7876"/>
              <a:gd name="T17" fmla="*/ 0 h 10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7876"/>
              <a:gd name="T28" fmla="*/ 0 h 108"/>
              <a:gd name="T29" fmla="*/ 7876 w 7876"/>
              <a:gd name="T30" fmla="*/ 108 h 10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7876" h="108">
                <a:moveTo>
                  <a:pt x="0" y="36"/>
                </a:moveTo>
                <a:lnTo>
                  <a:pt x="7787" y="36"/>
                </a:lnTo>
                <a:lnTo>
                  <a:pt x="7787" y="72"/>
                </a:lnTo>
                <a:lnTo>
                  <a:pt x="0" y="72"/>
                </a:lnTo>
                <a:lnTo>
                  <a:pt x="0" y="36"/>
                </a:lnTo>
                <a:close/>
                <a:moveTo>
                  <a:pt x="7769" y="0"/>
                </a:moveTo>
                <a:lnTo>
                  <a:pt x="7876" y="54"/>
                </a:lnTo>
                <a:lnTo>
                  <a:pt x="7769" y="108"/>
                </a:lnTo>
                <a:lnTo>
                  <a:pt x="7769" y="0"/>
                </a:lnTo>
                <a:close/>
              </a:path>
            </a:pathLst>
          </a:custGeom>
          <a:solidFill>
            <a:srgbClr val="000000"/>
          </a:solidFill>
          <a:ln w="1270" cap="flat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" name="Freeform 18"/>
          <p:cNvSpPr>
            <a:spLocks noEditPoints="1"/>
          </p:cNvSpPr>
          <p:nvPr/>
        </p:nvSpPr>
        <p:spPr bwMode="auto">
          <a:xfrm>
            <a:off x="441724" y="1848822"/>
            <a:ext cx="200025" cy="2741613"/>
          </a:xfrm>
          <a:custGeom>
            <a:avLst/>
            <a:gdLst>
              <a:gd name="T0" fmla="*/ 2147483647 w 107"/>
              <a:gd name="T1" fmla="*/ 2147483647 h 4299"/>
              <a:gd name="T2" fmla="*/ 2147483647 w 107"/>
              <a:gd name="T3" fmla="*/ 2147483647 h 4299"/>
              <a:gd name="T4" fmla="*/ 2147483647 w 107"/>
              <a:gd name="T5" fmla="*/ 2147483647 h 4299"/>
              <a:gd name="T6" fmla="*/ 2147483647 w 107"/>
              <a:gd name="T7" fmla="*/ 2147483647 h 4299"/>
              <a:gd name="T8" fmla="*/ 2147483647 w 107"/>
              <a:gd name="T9" fmla="*/ 2147483647 h 4299"/>
              <a:gd name="T10" fmla="*/ 0 w 107"/>
              <a:gd name="T11" fmla="*/ 2147483647 h 4299"/>
              <a:gd name="T12" fmla="*/ 2147483647 w 107"/>
              <a:gd name="T13" fmla="*/ 0 h 4299"/>
              <a:gd name="T14" fmla="*/ 2147483647 w 107"/>
              <a:gd name="T15" fmla="*/ 2147483647 h 4299"/>
              <a:gd name="T16" fmla="*/ 0 w 107"/>
              <a:gd name="T17" fmla="*/ 2147483647 h 429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07"/>
              <a:gd name="T28" fmla="*/ 0 h 4299"/>
              <a:gd name="T29" fmla="*/ 107 w 107"/>
              <a:gd name="T30" fmla="*/ 4299 h 4299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07" h="4299">
                <a:moveTo>
                  <a:pt x="35" y="4299"/>
                </a:moveTo>
                <a:lnTo>
                  <a:pt x="35" y="89"/>
                </a:lnTo>
                <a:lnTo>
                  <a:pt x="71" y="89"/>
                </a:lnTo>
                <a:lnTo>
                  <a:pt x="71" y="4299"/>
                </a:lnTo>
                <a:lnTo>
                  <a:pt x="35" y="4299"/>
                </a:lnTo>
                <a:close/>
                <a:moveTo>
                  <a:pt x="0" y="107"/>
                </a:moveTo>
                <a:lnTo>
                  <a:pt x="53" y="0"/>
                </a:lnTo>
                <a:lnTo>
                  <a:pt x="107" y="107"/>
                </a:lnTo>
                <a:lnTo>
                  <a:pt x="0" y="107"/>
                </a:lnTo>
                <a:close/>
              </a:path>
            </a:pathLst>
          </a:custGeom>
          <a:solidFill>
            <a:srgbClr val="000000"/>
          </a:solidFill>
          <a:ln w="1270" cap="flat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grpSp>
        <p:nvGrpSpPr>
          <p:cNvPr id="12" name="Group 19"/>
          <p:cNvGrpSpPr>
            <a:grpSpLocks/>
          </p:cNvGrpSpPr>
          <p:nvPr/>
        </p:nvGrpSpPr>
        <p:grpSpPr bwMode="auto">
          <a:xfrm>
            <a:off x="4058049" y="1755160"/>
            <a:ext cx="1136650" cy="3144837"/>
            <a:chOff x="2688" y="1750"/>
            <a:chExt cx="404" cy="1501"/>
          </a:xfrm>
        </p:grpSpPr>
        <p:sp>
          <p:nvSpPr>
            <p:cNvPr id="13" name="Rectangle 20"/>
            <p:cNvSpPr>
              <a:spLocks noChangeArrowheads="1"/>
            </p:cNvSpPr>
            <p:nvPr/>
          </p:nvSpPr>
          <p:spPr bwMode="auto">
            <a:xfrm>
              <a:off x="2688" y="3120"/>
              <a:ext cx="404" cy="1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/>
              <a:r>
                <a:rPr lang="en-US" sz="1800" b="1" dirty="0" smtClean="0">
                  <a:solidFill>
                    <a:srgbClr val="FF0000"/>
                  </a:solidFill>
                </a:rPr>
                <a:t>RTMG*4</a:t>
              </a:r>
              <a:endParaRPr lang="en-US" sz="1800" b="1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14" name="Line 21"/>
            <p:cNvSpPr>
              <a:spLocks noChangeShapeType="1"/>
            </p:cNvSpPr>
            <p:nvPr/>
          </p:nvSpPr>
          <p:spPr bwMode="auto">
            <a:xfrm flipH="1">
              <a:off x="2829" y="1750"/>
              <a:ext cx="0" cy="1354"/>
            </a:xfrm>
            <a:prstGeom prst="line">
              <a:avLst/>
            </a:prstGeom>
            <a:noFill/>
            <a:ln w="2286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15" name="Group 22"/>
          <p:cNvGrpSpPr>
            <a:grpSpLocks/>
          </p:cNvGrpSpPr>
          <p:nvPr/>
        </p:nvGrpSpPr>
        <p:grpSpPr bwMode="auto">
          <a:xfrm>
            <a:off x="910036" y="3389202"/>
            <a:ext cx="633413" cy="1510794"/>
            <a:chOff x="1248" y="2530"/>
            <a:chExt cx="192" cy="721"/>
          </a:xfrm>
        </p:grpSpPr>
        <p:sp>
          <p:nvSpPr>
            <p:cNvPr id="16" name="Line 23"/>
            <p:cNvSpPr>
              <a:spLocks noChangeShapeType="1"/>
            </p:cNvSpPr>
            <p:nvPr/>
          </p:nvSpPr>
          <p:spPr bwMode="auto">
            <a:xfrm flipH="1">
              <a:off x="1300" y="2530"/>
              <a:ext cx="0" cy="578"/>
            </a:xfrm>
            <a:prstGeom prst="line">
              <a:avLst/>
            </a:prstGeom>
            <a:noFill/>
            <a:ln w="2286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" name="Rectangle 24"/>
            <p:cNvSpPr>
              <a:spLocks noChangeArrowheads="1"/>
            </p:cNvSpPr>
            <p:nvPr/>
          </p:nvSpPr>
          <p:spPr bwMode="auto">
            <a:xfrm>
              <a:off x="1248" y="3120"/>
              <a:ext cx="192" cy="1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l"/>
              <a:r>
                <a:rPr lang="en-US" sz="1800" b="1" dirty="0">
                  <a:solidFill>
                    <a:srgbClr val="FF0000"/>
                  </a:solidFill>
                </a:rPr>
                <a:t>LSL</a:t>
              </a:r>
              <a:endParaRPr lang="en-US" sz="1800" b="1" dirty="0"/>
            </a:p>
          </p:txBody>
        </p:sp>
      </p:grpSp>
      <p:sp>
        <p:nvSpPr>
          <p:cNvPr id="18" name="Line 42"/>
          <p:cNvSpPr>
            <a:spLocks noChangeShapeType="1"/>
          </p:cNvSpPr>
          <p:nvPr/>
        </p:nvSpPr>
        <p:spPr bwMode="auto">
          <a:xfrm flipV="1">
            <a:off x="3986611" y="1605935"/>
            <a:ext cx="933450" cy="850900"/>
          </a:xfrm>
          <a:prstGeom prst="line">
            <a:avLst/>
          </a:prstGeom>
          <a:noFill/>
          <a:ln w="2286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9" name="Line 43"/>
          <p:cNvSpPr>
            <a:spLocks noChangeShapeType="1"/>
          </p:cNvSpPr>
          <p:nvPr/>
        </p:nvSpPr>
        <p:spPr bwMode="auto">
          <a:xfrm flipV="1">
            <a:off x="1076724" y="3050560"/>
            <a:ext cx="1517650" cy="349250"/>
          </a:xfrm>
          <a:prstGeom prst="line">
            <a:avLst/>
          </a:prstGeom>
          <a:noFill/>
          <a:ln w="2286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0" name="Line 44"/>
          <p:cNvSpPr>
            <a:spLocks noChangeShapeType="1"/>
          </p:cNvSpPr>
          <p:nvPr/>
        </p:nvSpPr>
        <p:spPr bwMode="auto">
          <a:xfrm flipV="1">
            <a:off x="2527699" y="2460010"/>
            <a:ext cx="1457325" cy="614362"/>
          </a:xfrm>
          <a:prstGeom prst="line">
            <a:avLst/>
          </a:prstGeom>
          <a:noFill/>
          <a:ln w="2286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grpSp>
        <p:nvGrpSpPr>
          <p:cNvPr id="21" name="Group 45"/>
          <p:cNvGrpSpPr>
            <a:grpSpLocks/>
          </p:cNvGrpSpPr>
          <p:nvPr/>
        </p:nvGrpSpPr>
        <p:grpSpPr bwMode="auto">
          <a:xfrm flipH="1">
            <a:off x="4858149" y="1583710"/>
            <a:ext cx="74612" cy="76200"/>
            <a:chOff x="5454" y="6368"/>
            <a:chExt cx="120" cy="114"/>
          </a:xfrm>
        </p:grpSpPr>
        <p:sp>
          <p:nvSpPr>
            <p:cNvPr id="22" name="Oval 46"/>
            <p:cNvSpPr>
              <a:spLocks noChangeArrowheads="1"/>
            </p:cNvSpPr>
            <p:nvPr/>
          </p:nvSpPr>
          <p:spPr bwMode="auto">
            <a:xfrm>
              <a:off x="5454" y="6368"/>
              <a:ext cx="120" cy="114"/>
            </a:xfrm>
            <a:prstGeom prst="ellipse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" name="Oval 47"/>
            <p:cNvSpPr>
              <a:spLocks noChangeArrowheads="1"/>
            </p:cNvSpPr>
            <p:nvPr/>
          </p:nvSpPr>
          <p:spPr bwMode="auto">
            <a:xfrm>
              <a:off x="5454" y="6368"/>
              <a:ext cx="120" cy="114"/>
            </a:xfrm>
            <a:prstGeom prst="ellipse">
              <a:avLst/>
            </a:prstGeom>
            <a:noFill/>
            <a:ln w="762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24" name="Group 48"/>
          <p:cNvGrpSpPr>
            <a:grpSpLocks/>
          </p:cNvGrpSpPr>
          <p:nvPr/>
        </p:nvGrpSpPr>
        <p:grpSpPr bwMode="auto">
          <a:xfrm flipH="1">
            <a:off x="3899299" y="2450485"/>
            <a:ext cx="74612" cy="76200"/>
            <a:chOff x="5454" y="6368"/>
            <a:chExt cx="120" cy="114"/>
          </a:xfrm>
        </p:grpSpPr>
        <p:sp>
          <p:nvSpPr>
            <p:cNvPr id="25" name="Oval 49"/>
            <p:cNvSpPr>
              <a:spLocks noChangeArrowheads="1"/>
            </p:cNvSpPr>
            <p:nvPr/>
          </p:nvSpPr>
          <p:spPr bwMode="auto">
            <a:xfrm>
              <a:off x="5454" y="6368"/>
              <a:ext cx="120" cy="114"/>
            </a:xfrm>
            <a:prstGeom prst="ellipse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" name="Oval 50"/>
            <p:cNvSpPr>
              <a:spLocks noChangeArrowheads="1"/>
            </p:cNvSpPr>
            <p:nvPr/>
          </p:nvSpPr>
          <p:spPr bwMode="auto">
            <a:xfrm>
              <a:off x="5454" y="6368"/>
              <a:ext cx="120" cy="114"/>
            </a:xfrm>
            <a:prstGeom prst="ellipse">
              <a:avLst/>
            </a:prstGeom>
            <a:noFill/>
            <a:ln w="762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27" name="Group 51"/>
          <p:cNvGrpSpPr>
            <a:grpSpLocks/>
          </p:cNvGrpSpPr>
          <p:nvPr/>
        </p:nvGrpSpPr>
        <p:grpSpPr bwMode="auto">
          <a:xfrm flipH="1">
            <a:off x="2527699" y="3031510"/>
            <a:ext cx="74612" cy="76200"/>
            <a:chOff x="5454" y="6368"/>
            <a:chExt cx="120" cy="114"/>
          </a:xfrm>
        </p:grpSpPr>
        <p:sp>
          <p:nvSpPr>
            <p:cNvPr id="28" name="Oval 52"/>
            <p:cNvSpPr>
              <a:spLocks noChangeArrowheads="1"/>
            </p:cNvSpPr>
            <p:nvPr/>
          </p:nvSpPr>
          <p:spPr bwMode="auto">
            <a:xfrm>
              <a:off x="5454" y="6368"/>
              <a:ext cx="120" cy="114"/>
            </a:xfrm>
            <a:prstGeom prst="ellipse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9" name="Oval 53"/>
            <p:cNvSpPr>
              <a:spLocks noChangeArrowheads="1"/>
            </p:cNvSpPr>
            <p:nvPr/>
          </p:nvSpPr>
          <p:spPr bwMode="auto">
            <a:xfrm>
              <a:off x="5454" y="6368"/>
              <a:ext cx="120" cy="114"/>
            </a:xfrm>
            <a:prstGeom prst="ellipse">
              <a:avLst/>
            </a:prstGeom>
            <a:noFill/>
            <a:ln w="762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30" name="Group 54"/>
          <p:cNvGrpSpPr>
            <a:grpSpLocks/>
          </p:cNvGrpSpPr>
          <p:nvPr/>
        </p:nvGrpSpPr>
        <p:grpSpPr bwMode="auto">
          <a:xfrm flipH="1">
            <a:off x="1051324" y="3345835"/>
            <a:ext cx="74612" cy="76200"/>
            <a:chOff x="5454" y="6368"/>
            <a:chExt cx="120" cy="114"/>
          </a:xfrm>
        </p:grpSpPr>
        <p:sp>
          <p:nvSpPr>
            <p:cNvPr id="31" name="Oval 55"/>
            <p:cNvSpPr>
              <a:spLocks noChangeArrowheads="1"/>
            </p:cNvSpPr>
            <p:nvPr/>
          </p:nvSpPr>
          <p:spPr bwMode="auto">
            <a:xfrm>
              <a:off x="5454" y="6368"/>
              <a:ext cx="120" cy="114"/>
            </a:xfrm>
            <a:prstGeom prst="ellipse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" name="Oval 56"/>
            <p:cNvSpPr>
              <a:spLocks noChangeArrowheads="1"/>
            </p:cNvSpPr>
            <p:nvPr/>
          </p:nvSpPr>
          <p:spPr bwMode="auto">
            <a:xfrm>
              <a:off x="5454" y="6368"/>
              <a:ext cx="120" cy="114"/>
            </a:xfrm>
            <a:prstGeom prst="ellipse">
              <a:avLst/>
            </a:prstGeom>
            <a:noFill/>
            <a:ln w="762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33" name="Line 76"/>
          <p:cNvSpPr>
            <a:spLocks noChangeShapeType="1"/>
          </p:cNvSpPr>
          <p:nvPr/>
        </p:nvSpPr>
        <p:spPr bwMode="auto">
          <a:xfrm>
            <a:off x="3610374" y="3272810"/>
            <a:ext cx="14700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4" name="Text Box 94"/>
          <p:cNvSpPr txBox="1">
            <a:spLocks noChangeArrowheads="1"/>
          </p:cNvSpPr>
          <p:nvPr/>
        </p:nvSpPr>
        <p:spPr bwMode="auto">
          <a:xfrm>
            <a:off x="763706" y="2175520"/>
            <a:ext cx="272856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400" b="1" dirty="0" smtClean="0"/>
              <a:t>EOCPRCAP =  Heat Rate * FIP</a:t>
            </a:r>
            <a:endParaRPr lang="en-US" sz="1400" b="1" dirty="0"/>
          </a:p>
        </p:txBody>
      </p:sp>
      <p:sp>
        <p:nvSpPr>
          <p:cNvPr id="35" name="Line 95"/>
          <p:cNvSpPr>
            <a:spLocks noChangeShapeType="1"/>
          </p:cNvSpPr>
          <p:nvPr/>
        </p:nvSpPr>
        <p:spPr bwMode="auto">
          <a:xfrm flipV="1">
            <a:off x="165499" y="2955310"/>
            <a:ext cx="4797425" cy="34925"/>
          </a:xfrm>
          <a:prstGeom prst="line">
            <a:avLst/>
          </a:prstGeom>
          <a:noFill/>
          <a:ln w="2286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6" name="Rectangle 97"/>
          <p:cNvSpPr>
            <a:spLocks noChangeArrowheads="1"/>
          </p:cNvSpPr>
          <p:nvPr/>
        </p:nvSpPr>
        <p:spPr bwMode="auto">
          <a:xfrm>
            <a:off x="5662839" y="4166572"/>
            <a:ext cx="316547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800" b="1" dirty="0"/>
              <a:t>Average cost for supplying energy from the LSL to the </a:t>
            </a:r>
            <a:r>
              <a:rPr lang="en-US" sz="1800" b="1" dirty="0" smtClean="0"/>
              <a:t>RTMG*4 </a:t>
            </a:r>
            <a:endParaRPr lang="en-US" sz="1800" b="1" dirty="0"/>
          </a:p>
        </p:txBody>
      </p:sp>
      <p:sp>
        <p:nvSpPr>
          <p:cNvPr id="37" name="Line 96"/>
          <p:cNvSpPr>
            <a:spLocks noChangeShapeType="1"/>
          </p:cNvSpPr>
          <p:nvPr/>
        </p:nvSpPr>
        <p:spPr bwMode="auto">
          <a:xfrm>
            <a:off x="6380561" y="3428385"/>
            <a:ext cx="2209800" cy="0"/>
          </a:xfrm>
          <a:prstGeom prst="line">
            <a:avLst/>
          </a:prstGeom>
          <a:noFill/>
          <a:ln w="28575">
            <a:solidFill>
              <a:schemeClr val="accent3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8" name="Down Arrow 37"/>
          <p:cNvSpPr/>
          <p:nvPr/>
        </p:nvSpPr>
        <p:spPr>
          <a:xfrm>
            <a:off x="1614714" y="2526685"/>
            <a:ext cx="76200" cy="4286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929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AutoShape 4"/>
          <p:cNvSpPr>
            <a:spLocks noChangeArrowheads="1"/>
          </p:cNvSpPr>
          <p:nvPr/>
        </p:nvSpPr>
        <p:spPr bwMode="auto">
          <a:xfrm>
            <a:off x="269163" y="5045937"/>
            <a:ext cx="3658894" cy="11237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>
                  <a:lumMod val="95000"/>
                </a:schemeClr>
              </a:gs>
              <a:gs pos="100000">
                <a:schemeClr val="tx1">
                  <a:lumMod val="40000"/>
                  <a:lumOff val="60000"/>
                </a:schemeClr>
              </a:gs>
            </a:gsLst>
            <a:lin ang="5400000" scaled="1"/>
          </a:gradFill>
          <a:ln w="15875">
            <a:solidFill>
              <a:schemeClr val="tx1">
                <a:lumMod val="75000"/>
              </a:schemeClr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tIns="91440" rIns="91440" bIns="91440" anchor="ctr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b="1" dirty="0">
                <a:solidFill>
                  <a:schemeClr val="tx1">
                    <a:lumMod val="75000"/>
                  </a:schemeClr>
                </a:solidFill>
              </a:rPr>
              <a:t>Energy Offer Curves for RUC-Committed Resources have a $1500 floor price </a:t>
            </a:r>
            <a:endParaRPr lang="en-US" b="1" i="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941793" y="4065585"/>
            <a:ext cx="2118161" cy="178752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0" name="Rectangle 30"/>
          <p:cNvSpPr>
            <a:spLocks noGrp="1" noChangeArrowheads="1"/>
          </p:cNvSpPr>
          <p:nvPr>
            <p:ph type="body" sz="quarter" idx="12"/>
          </p:nvPr>
        </p:nvSpPr>
        <p:spPr/>
        <p:txBody>
          <a:bodyPr/>
          <a:lstStyle/>
          <a:p>
            <a:pPr eaLnBrk="1" hangingPunct="1">
              <a:tabLst>
                <a:tab pos="1943100" algn="l"/>
              </a:tabLst>
            </a:pPr>
            <a:r>
              <a:rPr lang="en-US" dirty="0" smtClean="0"/>
              <a:t>Calculate Resource Revenues</a:t>
            </a:r>
          </a:p>
          <a:p>
            <a:pPr algn="ctr" eaLnBrk="1" hangingPunct="1">
              <a:tabLst>
                <a:tab pos="1943100" algn="l"/>
              </a:tabLst>
            </a:pPr>
            <a:endParaRPr lang="en-US" dirty="0" smtClean="0"/>
          </a:p>
        </p:txBody>
      </p:sp>
      <p:sp>
        <p:nvSpPr>
          <p:cNvPr id="63491" name="Rectangle 5"/>
          <p:cNvSpPr>
            <a:spLocks noChangeArrowheads="1"/>
          </p:cNvSpPr>
          <p:nvPr/>
        </p:nvSpPr>
        <p:spPr bwMode="auto">
          <a:xfrm>
            <a:off x="266700" y="2371725"/>
            <a:ext cx="3767667" cy="190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228600" algn="l">
              <a:spcBef>
                <a:spcPct val="20000"/>
              </a:spcBef>
              <a:buFontTx/>
              <a:buChar char="•"/>
            </a:pPr>
            <a:r>
              <a:rPr lang="en-US" sz="2000" b="0" dirty="0"/>
              <a:t>Per QSE</a:t>
            </a:r>
          </a:p>
          <a:p>
            <a:pPr marL="342900" lvl="1" indent="-228600" algn="l">
              <a:spcBef>
                <a:spcPct val="20000"/>
              </a:spcBef>
              <a:buFontTx/>
              <a:buChar char="•"/>
            </a:pPr>
            <a:r>
              <a:rPr lang="en-US" sz="2000" b="0" dirty="0"/>
              <a:t>Per Resource</a:t>
            </a:r>
          </a:p>
          <a:p>
            <a:pPr marL="342900" lvl="1" indent="-228600" algn="l">
              <a:spcBef>
                <a:spcPct val="20000"/>
              </a:spcBef>
              <a:buFontTx/>
              <a:buChar char="•"/>
            </a:pPr>
            <a:r>
              <a:rPr lang="en-US" sz="2000" b="0" dirty="0"/>
              <a:t>Per Operating Day with </a:t>
            </a:r>
            <a:r>
              <a:rPr lang="en-US" sz="2000" b="0" dirty="0" smtClean="0"/>
              <a:t/>
            </a:r>
            <a:br>
              <a:rPr lang="en-US" sz="2000" b="0" dirty="0" smtClean="0"/>
            </a:br>
            <a:r>
              <a:rPr lang="en-US" sz="2000" b="0" dirty="0" smtClean="0"/>
              <a:t>RUC </a:t>
            </a:r>
            <a:r>
              <a:rPr lang="en-US" sz="2000" b="0" dirty="0"/>
              <a:t>Commitment</a:t>
            </a:r>
            <a:endParaRPr lang="en-US" sz="2800" b="0" dirty="0"/>
          </a:p>
        </p:txBody>
      </p:sp>
      <p:sp>
        <p:nvSpPr>
          <p:cNvPr id="63498" name="Rectangle 28"/>
          <p:cNvSpPr>
            <a:spLocks noChangeAspect="1" noChangeArrowheads="1"/>
          </p:cNvSpPr>
          <p:nvPr/>
        </p:nvSpPr>
        <p:spPr bwMode="auto">
          <a:xfrm>
            <a:off x="4203077" y="3045924"/>
            <a:ext cx="6762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200" b="1" dirty="0">
                <a:latin typeface="Verdana" pitchFamily="34" charset="0"/>
              </a:rPr>
              <a:t>$/</a:t>
            </a:r>
            <a:r>
              <a:rPr lang="en-US" sz="1200" b="1" dirty="0" err="1">
                <a:latin typeface="Verdana" pitchFamily="34" charset="0"/>
              </a:rPr>
              <a:t>MWh</a:t>
            </a:r>
            <a:endParaRPr lang="en-US" sz="1200" b="1" dirty="0"/>
          </a:p>
        </p:txBody>
      </p:sp>
      <p:sp>
        <p:nvSpPr>
          <p:cNvPr id="63499" name="Rectangle 29"/>
          <p:cNvSpPr>
            <a:spLocks noChangeAspect="1" noChangeArrowheads="1"/>
          </p:cNvSpPr>
          <p:nvPr/>
        </p:nvSpPr>
        <p:spPr bwMode="auto">
          <a:xfrm>
            <a:off x="8651315" y="5783263"/>
            <a:ext cx="3190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200" b="1" dirty="0">
                <a:solidFill>
                  <a:srgbClr val="000000"/>
                </a:solidFill>
                <a:latin typeface="Verdana" pitchFamily="34" charset="0"/>
              </a:rPr>
              <a:t>MW</a:t>
            </a:r>
            <a:endParaRPr lang="en-US" sz="1200" b="1" dirty="0"/>
          </a:p>
        </p:txBody>
      </p:sp>
      <p:sp>
        <p:nvSpPr>
          <p:cNvPr id="38" name="Rectangle 37"/>
          <p:cNvSpPr/>
          <p:nvPr/>
        </p:nvSpPr>
        <p:spPr bwMode="auto">
          <a:xfrm>
            <a:off x="4940630" y="4846121"/>
            <a:ext cx="2118161" cy="10489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endParaRPr lang="en-US" sz="1600" b="0">
              <a:latin typeface="Arial" charset="0"/>
            </a:endParaRPr>
          </a:p>
        </p:txBody>
      </p:sp>
      <p:sp>
        <p:nvSpPr>
          <p:cNvPr id="63502" name="Line 33"/>
          <p:cNvSpPr>
            <a:spLocks noChangeAspect="1" noChangeShapeType="1"/>
          </p:cNvSpPr>
          <p:nvPr/>
        </p:nvSpPr>
        <p:spPr bwMode="auto">
          <a:xfrm flipH="1">
            <a:off x="4941793" y="4065587"/>
            <a:ext cx="0" cy="1839914"/>
          </a:xfrm>
          <a:prstGeom prst="line">
            <a:avLst/>
          </a:prstGeom>
          <a:noFill/>
          <a:ln w="2286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16" name="Line 118"/>
          <p:cNvSpPr>
            <a:spLocks noChangeAspect="1" noChangeShapeType="1"/>
          </p:cNvSpPr>
          <p:nvPr/>
        </p:nvSpPr>
        <p:spPr bwMode="auto">
          <a:xfrm flipH="1">
            <a:off x="7059954" y="4065587"/>
            <a:ext cx="0" cy="1829509"/>
          </a:xfrm>
          <a:prstGeom prst="line">
            <a:avLst/>
          </a:prstGeom>
          <a:noFill/>
          <a:ln w="2286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00" name="Freeform 30"/>
          <p:cNvSpPr>
            <a:spLocks noChangeAspect="1" noEditPoints="1"/>
          </p:cNvSpPr>
          <p:nvPr/>
        </p:nvSpPr>
        <p:spPr bwMode="auto">
          <a:xfrm>
            <a:off x="4488825" y="5757863"/>
            <a:ext cx="4112249" cy="234950"/>
          </a:xfrm>
          <a:custGeom>
            <a:avLst/>
            <a:gdLst>
              <a:gd name="T0" fmla="*/ 0 w 7876"/>
              <a:gd name="T1" fmla="*/ 2147483647 h 108"/>
              <a:gd name="T2" fmla="*/ 2147483647 w 7876"/>
              <a:gd name="T3" fmla="*/ 2147483647 h 108"/>
              <a:gd name="T4" fmla="*/ 2147483647 w 7876"/>
              <a:gd name="T5" fmla="*/ 2147483647 h 108"/>
              <a:gd name="T6" fmla="*/ 0 w 7876"/>
              <a:gd name="T7" fmla="*/ 2147483647 h 108"/>
              <a:gd name="T8" fmla="*/ 0 w 7876"/>
              <a:gd name="T9" fmla="*/ 2147483647 h 108"/>
              <a:gd name="T10" fmla="*/ 2147483647 w 7876"/>
              <a:gd name="T11" fmla="*/ 0 h 108"/>
              <a:gd name="T12" fmla="*/ 2147483647 w 7876"/>
              <a:gd name="T13" fmla="*/ 2147483647 h 108"/>
              <a:gd name="T14" fmla="*/ 2147483647 w 7876"/>
              <a:gd name="T15" fmla="*/ 2147483647 h 108"/>
              <a:gd name="T16" fmla="*/ 2147483647 w 7876"/>
              <a:gd name="T17" fmla="*/ 0 h 10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7876"/>
              <a:gd name="T28" fmla="*/ 0 h 108"/>
              <a:gd name="T29" fmla="*/ 7876 w 7876"/>
              <a:gd name="T30" fmla="*/ 108 h 10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7876" h="108">
                <a:moveTo>
                  <a:pt x="0" y="36"/>
                </a:moveTo>
                <a:lnTo>
                  <a:pt x="7787" y="36"/>
                </a:lnTo>
                <a:lnTo>
                  <a:pt x="7787" y="72"/>
                </a:lnTo>
                <a:lnTo>
                  <a:pt x="0" y="72"/>
                </a:lnTo>
                <a:lnTo>
                  <a:pt x="0" y="36"/>
                </a:lnTo>
                <a:close/>
                <a:moveTo>
                  <a:pt x="7769" y="0"/>
                </a:moveTo>
                <a:lnTo>
                  <a:pt x="7876" y="54"/>
                </a:lnTo>
                <a:lnTo>
                  <a:pt x="7769" y="108"/>
                </a:lnTo>
                <a:lnTo>
                  <a:pt x="7769" y="0"/>
                </a:lnTo>
                <a:close/>
              </a:path>
            </a:pathLst>
          </a:custGeom>
          <a:solidFill>
            <a:srgbClr val="000000"/>
          </a:solidFill>
          <a:ln w="1270" cap="flat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01" name="Freeform 31"/>
          <p:cNvSpPr>
            <a:spLocks noChangeAspect="1" noEditPoints="1"/>
          </p:cNvSpPr>
          <p:nvPr/>
        </p:nvSpPr>
        <p:spPr bwMode="auto">
          <a:xfrm>
            <a:off x="4430089" y="3261946"/>
            <a:ext cx="165100" cy="2635617"/>
          </a:xfrm>
          <a:custGeom>
            <a:avLst/>
            <a:gdLst>
              <a:gd name="T0" fmla="*/ 2147483647 w 107"/>
              <a:gd name="T1" fmla="*/ 2147483647 h 4299"/>
              <a:gd name="T2" fmla="*/ 2147483647 w 107"/>
              <a:gd name="T3" fmla="*/ 2147483647 h 4299"/>
              <a:gd name="T4" fmla="*/ 2147483647 w 107"/>
              <a:gd name="T5" fmla="*/ 2147483647 h 4299"/>
              <a:gd name="T6" fmla="*/ 2147483647 w 107"/>
              <a:gd name="T7" fmla="*/ 2147483647 h 4299"/>
              <a:gd name="T8" fmla="*/ 2147483647 w 107"/>
              <a:gd name="T9" fmla="*/ 2147483647 h 4299"/>
              <a:gd name="T10" fmla="*/ 0 w 107"/>
              <a:gd name="T11" fmla="*/ 2147483647 h 4299"/>
              <a:gd name="T12" fmla="*/ 2147483647 w 107"/>
              <a:gd name="T13" fmla="*/ 0 h 4299"/>
              <a:gd name="T14" fmla="*/ 2147483647 w 107"/>
              <a:gd name="T15" fmla="*/ 2147483647 h 4299"/>
              <a:gd name="T16" fmla="*/ 0 w 107"/>
              <a:gd name="T17" fmla="*/ 2147483647 h 429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07"/>
              <a:gd name="T28" fmla="*/ 0 h 4299"/>
              <a:gd name="T29" fmla="*/ 107 w 107"/>
              <a:gd name="T30" fmla="*/ 4299 h 4299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07" h="4299">
                <a:moveTo>
                  <a:pt x="35" y="4299"/>
                </a:moveTo>
                <a:lnTo>
                  <a:pt x="35" y="89"/>
                </a:lnTo>
                <a:lnTo>
                  <a:pt x="71" y="89"/>
                </a:lnTo>
                <a:lnTo>
                  <a:pt x="71" y="4299"/>
                </a:lnTo>
                <a:lnTo>
                  <a:pt x="35" y="4299"/>
                </a:lnTo>
                <a:close/>
                <a:moveTo>
                  <a:pt x="0" y="107"/>
                </a:moveTo>
                <a:lnTo>
                  <a:pt x="53" y="0"/>
                </a:lnTo>
                <a:lnTo>
                  <a:pt x="107" y="107"/>
                </a:lnTo>
                <a:lnTo>
                  <a:pt x="0" y="107"/>
                </a:lnTo>
                <a:close/>
              </a:path>
            </a:pathLst>
          </a:custGeom>
          <a:solidFill>
            <a:srgbClr val="000000"/>
          </a:solidFill>
          <a:ln w="1270" cap="flat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03" name="Rectangle 34"/>
          <p:cNvSpPr>
            <a:spLocks noChangeAspect="1" noChangeArrowheads="1"/>
          </p:cNvSpPr>
          <p:nvPr/>
        </p:nvSpPr>
        <p:spPr bwMode="auto">
          <a:xfrm>
            <a:off x="4817439" y="5926138"/>
            <a:ext cx="5207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b="1" dirty="0">
                <a:solidFill>
                  <a:srgbClr val="FF0000"/>
                </a:solidFill>
              </a:rPr>
              <a:t>LSL</a:t>
            </a:r>
            <a:endParaRPr lang="en-US" sz="1800" b="1" dirty="0"/>
          </a:p>
        </p:txBody>
      </p:sp>
      <p:sp>
        <p:nvSpPr>
          <p:cNvPr id="63513" name="Text Box 104"/>
          <p:cNvSpPr txBox="1">
            <a:spLocks noChangeArrowheads="1"/>
          </p:cNvSpPr>
          <p:nvPr/>
        </p:nvSpPr>
        <p:spPr bwMode="auto">
          <a:xfrm>
            <a:off x="5527038" y="5055672"/>
            <a:ext cx="947737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b="1" dirty="0" smtClean="0"/>
              <a:t>Costs</a:t>
            </a:r>
          </a:p>
          <a:p>
            <a:pPr algn="ctr">
              <a:spcBef>
                <a:spcPts val="0"/>
              </a:spcBef>
            </a:pPr>
            <a:r>
              <a:rPr lang="en-US" sz="1600" b="1" dirty="0" smtClean="0"/>
              <a:t>(AIEC)</a:t>
            </a:r>
            <a:endParaRPr lang="en-US" sz="1600" b="1" dirty="0"/>
          </a:p>
        </p:txBody>
      </p:sp>
      <p:sp>
        <p:nvSpPr>
          <p:cNvPr id="63515" name="Text Box 116"/>
          <p:cNvSpPr txBox="1">
            <a:spLocks noChangeArrowheads="1"/>
          </p:cNvSpPr>
          <p:nvPr/>
        </p:nvSpPr>
        <p:spPr bwMode="auto">
          <a:xfrm>
            <a:off x="3681942" y="3867149"/>
            <a:ext cx="70485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SPP</a:t>
            </a:r>
          </a:p>
        </p:txBody>
      </p:sp>
      <p:sp>
        <p:nvSpPr>
          <p:cNvPr id="63517" name="Rectangle 119"/>
          <p:cNvSpPr>
            <a:spLocks noChangeAspect="1" noChangeArrowheads="1"/>
          </p:cNvSpPr>
          <p:nvPr/>
        </p:nvSpPr>
        <p:spPr bwMode="auto">
          <a:xfrm>
            <a:off x="6521422" y="5926138"/>
            <a:ext cx="10747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800" b="1" dirty="0">
                <a:solidFill>
                  <a:srgbClr val="FF0000"/>
                </a:solidFill>
              </a:rPr>
              <a:t>RTMG * 4</a:t>
            </a:r>
            <a:endParaRPr lang="en-US" sz="1800" b="1" dirty="0"/>
          </a:p>
        </p:txBody>
      </p:sp>
      <p:sp>
        <p:nvSpPr>
          <p:cNvPr id="40" name="Text Box 116"/>
          <p:cNvSpPr txBox="1">
            <a:spLocks noChangeArrowheads="1"/>
          </p:cNvSpPr>
          <p:nvPr/>
        </p:nvSpPr>
        <p:spPr bwMode="auto">
          <a:xfrm>
            <a:off x="5643784" y="3509879"/>
            <a:ext cx="2377451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Energy Offer Curve</a:t>
            </a:r>
            <a:endParaRPr lang="en-US" sz="1400" b="1" dirty="0"/>
          </a:p>
        </p:txBody>
      </p:sp>
      <p:sp>
        <p:nvSpPr>
          <p:cNvPr id="63511" name="Line 75"/>
          <p:cNvSpPr>
            <a:spLocks noChangeShapeType="1"/>
          </p:cNvSpPr>
          <p:nvPr/>
        </p:nvSpPr>
        <p:spPr bwMode="auto">
          <a:xfrm flipV="1">
            <a:off x="4924584" y="4843741"/>
            <a:ext cx="3314288" cy="4760"/>
          </a:xfrm>
          <a:prstGeom prst="line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12" name="Text Box 76"/>
          <p:cNvSpPr txBox="1">
            <a:spLocks noChangeArrowheads="1"/>
          </p:cNvSpPr>
          <p:nvPr/>
        </p:nvSpPr>
        <p:spPr bwMode="auto">
          <a:xfrm>
            <a:off x="7155081" y="4514222"/>
            <a:ext cx="120417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400" b="1" dirty="0" smtClean="0">
                <a:solidFill>
                  <a:srgbClr val="00B050"/>
                </a:solidFill>
              </a:rPr>
              <a:t>EOCPRCAP</a:t>
            </a:r>
            <a:endParaRPr lang="en-US" sz="1400" b="1" dirty="0">
              <a:solidFill>
                <a:srgbClr val="00B050"/>
              </a:solidFill>
            </a:endParaRPr>
          </a:p>
        </p:txBody>
      </p:sp>
      <p:sp>
        <p:nvSpPr>
          <p:cNvPr id="48" name="Text Box 104"/>
          <p:cNvSpPr txBox="1">
            <a:spLocks noChangeArrowheads="1"/>
          </p:cNvSpPr>
          <p:nvPr/>
        </p:nvSpPr>
        <p:spPr bwMode="auto">
          <a:xfrm>
            <a:off x="5103331" y="4405265"/>
            <a:ext cx="1773642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b="1" dirty="0" smtClean="0"/>
              <a:t>Revenues</a:t>
            </a:r>
            <a:endParaRPr lang="en-US" sz="1600" b="1" dirty="0"/>
          </a:p>
        </p:txBody>
      </p:sp>
      <p:cxnSp>
        <p:nvCxnSpPr>
          <p:cNvPr id="9" name="Straight Connector 8"/>
          <p:cNvCxnSpPr>
            <a:stCxn id="63515" idx="3"/>
          </p:cNvCxnSpPr>
          <p:nvPr/>
        </p:nvCxnSpPr>
        <p:spPr bwMode="auto">
          <a:xfrm>
            <a:off x="4386792" y="4051815"/>
            <a:ext cx="2687448" cy="12186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Text Box 116"/>
          <p:cNvSpPr txBox="1">
            <a:spLocks noChangeArrowheads="1"/>
          </p:cNvSpPr>
          <p:nvPr/>
        </p:nvSpPr>
        <p:spPr bwMode="auto">
          <a:xfrm>
            <a:off x="3144907" y="4315721"/>
            <a:ext cx="1241885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b="1" dirty="0" smtClean="0"/>
              <a:t>$1500</a:t>
            </a:r>
            <a:endParaRPr lang="en-US" sz="1800" b="1" dirty="0"/>
          </a:p>
        </p:txBody>
      </p:sp>
      <p:sp>
        <p:nvSpPr>
          <p:cNvPr id="45" name="Rectangle 119"/>
          <p:cNvSpPr>
            <a:spLocks noChangeAspect="1" noChangeArrowheads="1"/>
          </p:cNvSpPr>
          <p:nvPr/>
        </p:nvSpPr>
        <p:spPr bwMode="auto">
          <a:xfrm>
            <a:off x="7924800" y="5926138"/>
            <a:ext cx="704849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800" b="1" dirty="0" smtClean="0">
                <a:solidFill>
                  <a:srgbClr val="FF0000"/>
                </a:solidFill>
              </a:rPr>
              <a:t>HSL</a:t>
            </a:r>
            <a:endParaRPr lang="en-US" sz="1800" b="1" dirty="0"/>
          </a:p>
        </p:txBody>
      </p:sp>
      <p:sp>
        <p:nvSpPr>
          <p:cNvPr id="69" name="Dashed RTMG line"/>
          <p:cNvSpPr>
            <a:spLocks noChangeAspect="1" noChangeShapeType="1"/>
          </p:cNvSpPr>
          <p:nvPr/>
        </p:nvSpPr>
        <p:spPr bwMode="auto">
          <a:xfrm flipH="1">
            <a:off x="7059954" y="4063249"/>
            <a:ext cx="0" cy="1829509"/>
          </a:xfrm>
          <a:prstGeom prst="line">
            <a:avLst/>
          </a:prstGeom>
          <a:noFill/>
          <a:ln w="22860">
            <a:solidFill>
              <a:srgbClr val="FF66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96" name="Straight Connector 95"/>
          <p:cNvCxnSpPr/>
          <p:nvPr/>
        </p:nvCxnSpPr>
        <p:spPr>
          <a:xfrm flipV="1">
            <a:off x="4944812" y="4315721"/>
            <a:ext cx="1313216" cy="179089"/>
          </a:xfrm>
          <a:prstGeom prst="line">
            <a:avLst/>
          </a:prstGeom>
          <a:ln w="3810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V="1">
            <a:off x="6258028" y="3965098"/>
            <a:ext cx="1148964" cy="350623"/>
          </a:xfrm>
          <a:prstGeom prst="line">
            <a:avLst/>
          </a:prstGeom>
          <a:ln w="38100"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V="1">
            <a:off x="7406992" y="3475759"/>
            <a:ext cx="824818" cy="489339"/>
          </a:xfrm>
          <a:prstGeom prst="line">
            <a:avLst/>
          </a:prstGeom>
          <a:ln w="3810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H="1">
            <a:off x="4451315" y="4512258"/>
            <a:ext cx="11977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"/>
          <p:cNvSpPr>
            <a:spLocks noChangeArrowheads="1"/>
          </p:cNvSpPr>
          <p:nvPr/>
        </p:nvSpPr>
        <p:spPr bwMode="auto">
          <a:xfrm>
            <a:off x="685800" y="1371600"/>
            <a:ext cx="7810500" cy="496888"/>
          </a:xfrm>
          <a:prstGeom prst="rect">
            <a:avLst/>
          </a:prstGeom>
          <a:solidFill>
            <a:srgbClr val="D1DCED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tx1">
                    <a:lumMod val="75000"/>
                  </a:schemeClr>
                </a:solidFill>
              </a:rPr>
              <a:t>Revenue Less Cost Above LSL During RUC-Committed Hours</a:t>
            </a:r>
          </a:p>
        </p:txBody>
      </p:sp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>
            <a:off x="171098" y="108835"/>
            <a:ext cx="8591902" cy="530352"/>
          </a:xfrm>
        </p:spPr>
        <p:txBody>
          <a:bodyPr/>
          <a:lstStyle/>
          <a:p>
            <a:pPr algn="l"/>
            <a:r>
              <a:rPr lang="en-US" sz="2400" b="1" dirty="0">
                <a:solidFill>
                  <a:schemeClr val="accent1"/>
                </a:solidFill>
                <a:cs typeface="Book Antiqua"/>
              </a:rPr>
              <a:t>Part 1:  </a:t>
            </a:r>
            <a:r>
              <a:rPr lang="en-US" sz="2400" b="1" dirty="0" smtClean="0">
                <a:solidFill>
                  <a:schemeClr val="accent1"/>
                </a:solidFill>
                <a:cs typeface="Book Antiqua"/>
              </a:rPr>
              <a:t>AIEC in RUC Make-Whole Payment Calculation</a:t>
            </a:r>
            <a:endParaRPr lang="en-US" sz="2400" b="1" dirty="0">
              <a:solidFill>
                <a:schemeClr val="accent1"/>
              </a:solidFill>
              <a:cs typeface="Book Antiqua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799579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3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3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3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3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3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3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3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11" grpId="0" animBg="1"/>
      <p:bldP spid="38" grpId="0" animBg="1"/>
      <p:bldP spid="63502" grpId="0" animBg="1"/>
      <p:bldP spid="63516" grpId="0" animBg="1"/>
      <p:bldP spid="63513" grpId="0"/>
      <p:bldP spid="63515" grpId="0"/>
      <p:bldP spid="63517" grpId="0"/>
      <p:bldP spid="63511" grpId="0" animBg="1"/>
      <p:bldP spid="63512" grpId="0"/>
      <p:bldP spid="48" grpId="0"/>
      <p:bldP spid="44" grpId="0"/>
      <p:bldP spid="6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>
            <a:off x="171098" y="108835"/>
            <a:ext cx="8591902" cy="530352"/>
          </a:xfrm>
        </p:spPr>
        <p:txBody>
          <a:bodyPr/>
          <a:lstStyle/>
          <a:p>
            <a:pPr algn="l"/>
            <a:r>
              <a:rPr lang="en-US" sz="2400" b="1" dirty="0">
                <a:solidFill>
                  <a:schemeClr val="accent1"/>
                </a:solidFill>
                <a:cs typeface="Book Antiqua"/>
              </a:rPr>
              <a:t>Part 1:  </a:t>
            </a:r>
            <a:r>
              <a:rPr lang="en-US" sz="2400" b="1" dirty="0" smtClean="0">
                <a:solidFill>
                  <a:schemeClr val="accent1"/>
                </a:solidFill>
                <a:cs typeface="Book Antiqua"/>
              </a:rPr>
              <a:t>AIEC Used in other Calculations</a:t>
            </a:r>
            <a:endParaRPr lang="en-US" sz="2400" b="1" dirty="0">
              <a:solidFill>
                <a:schemeClr val="accent1"/>
              </a:solidFill>
              <a:cs typeface="Book Antiqu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295400"/>
            <a:ext cx="828464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  <a:cs typeface="Arial" panose="020B0604020202020204" pitchFamily="34" charset="0"/>
              </a:rPr>
              <a:t>DAM Make-Whole Payment – </a:t>
            </a:r>
            <a:r>
              <a:rPr lang="en-US" sz="2400" b="1" dirty="0">
                <a:solidFill>
                  <a:srgbClr val="FF0000"/>
                </a:solidFill>
                <a:cs typeface="Arial" panose="020B0604020202020204" pitchFamily="34" charset="0"/>
              </a:rPr>
              <a:t>Not proposing a change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  <a:cs typeface="Arial" panose="020B0604020202020204" pitchFamily="34" charset="0"/>
              </a:rPr>
              <a:t>HDL Override – proposing a change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  <a:cs typeface="Arial" panose="020B0604020202020204" pitchFamily="34" charset="0"/>
              </a:rPr>
              <a:t>Voltage Support – proposing a change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808774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10600" cy="518318"/>
          </a:xfrm>
        </p:spPr>
        <p:txBody>
          <a:bodyPr/>
          <a:lstStyle/>
          <a:p>
            <a:r>
              <a:rPr lang="en-US" dirty="0" smtClean="0"/>
              <a:t>Part 2:  Update Energy Offer Curve Caps (EOCPRCAP)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874" y="838200"/>
            <a:ext cx="8534400" cy="54102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u="sng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914400"/>
            <a:ext cx="70866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b="1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r>
              <a:rPr lang="en-US" sz="2400" b="1" i="1" u="sng" dirty="0" smtClean="0"/>
              <a:t>Some Existing </a:t>
            </a:r>
            <a:r>
              <a:rPr lang="en-US" sz="2400" b="1" i="1" u="sng" dirty="0" smtClean="0"/>
              <a:t>Caps</a:t>
            </a:r>
          </a:p>
          <a:p>
            <a:endParaRPr lang="en-US" sz="2400" b="1" i="1" dirty="0" smtClean="0"/>
          </a:p>
          <a:p>
            <a:r>
              <a:rPr lang="en-US" sz="2400" b="1" i="1" dirty="0" smtClean="0"/>
              <a:t>4.4.9.3.3 Energy </a:t>
            </a:r>
            <a:r>
              <a:rPr lang="en-US" sz="2400" b="1" i="1" dirty="0"/>
              <a:t>Offer Curve Caps for Make-Whole Calculation Purposes</a:t>
            </a:r>
          </a:p>
          <a:p>
            <a:endParaRPr lang="en-US" sz="2400" b="1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 marL="342900" indent="-342900">
              <a:buAutoNum type="alphaLcParenBoth" startAt="2"/>
            </a:pPr>
            <a:r>
              <a:rPr lang="en-US" dirty="0" smtClean="0"/>
              <a:t>         Coal </a:t>
            </a:r>
            <a:r>
              <a:rPr lang="en-US" dirty="0"/>
              <a:t>and Lignite = $18.00/MWh</a:t>
            </a:r>
            <a:r>
              <a:rPr lang="en-US" dirty="0" smtClean="0"/>
              <a:t>;</a:t>
            </a:r>
          </a:p>
          <a:p>
            <a:pPr marL="342900" indent="-342900">
              <a:buAutoNum type="alphaLcParenBoth" startAt="2"/>
            </a:pPr>
            <a:endParaRPr lang="en-US" dirty="0"/>
          </a:p>
          <a:p>
            <a:pPr marL="342900" indent="-342900">
              <a:buAutoNum type="alphaLcParenBoth" startAt="3"/>
            </a:pPr>
            <a:r>
              <a:rPr lang="en-US" dirty="0" smtClean="0"/>
              <a:t>         Combined </a:t>
            </a:r>
            <a:r>
              <a:rPr lang="en-US" dirty="0"/>
              <a:t>Cycle greater than 90 MW = </a:t>
            </a:r>
            <a:r>
              <a:rPr lang="en-US" i="1" dirty="0">
                <a:solidFill>
                  <a:srgbClr val="FF0000"/>
                </a:solidFill>
              </a:rPr>
              <a:t>9 MMBtu/MWh </a:t>
            </a:r>
            <a:r>
              <a:rPr lang="en-US" i="1" dirty="0"/>
              <a:t>* 	((Percentage of FIP * FIP) </a:t>
            </a:r>
            <a:r>
              <a:rPr lang="en-US" dirty="0"/>
              <a:t>+ (Percentage of FOP * 	FOP))/100, as specified in the Energy Offer Curve</a:t>
            </a:r>
            <a:r>
              <a:rPr lang="en-US" dirty="0" smtClean="0"/>
              <a:t>;</a:t>
            </a:r>
          </a:p>
          <a:p>
            <a:pPr marL="342900" indent="-342900">
              <a:buAutoNum type="alphaLcParenBoth" startAt="3"/>
            </a:pPr>
            <a:endParaRPr lang="en-US" dirty="0"/>
          </a:p>
          <a:p>
            <a:pPr marL="342900" indent="-342900">
              <a:buAutoNum type="alphaLcParenBoth" startAt="11"/>
            </a:pPr>
            <a:r>
              <a:rPr lang="en-US" dirty="0" smtClean="0"/>
              <a:t>         Hydro </a:t>
            </a:r>
            <a:r>
              <a:rPr lang="en-US" dirty="0"/>
              <a:t>= $10.00/MWh</a:t>
            </a:r>
            <a:r>
              <a:rPr lang="en-US" dirty="0" smtClean="0"/>
              <a:t>;</a:t>
            </a:r>
          </a:p>
          <a:p>
            <a:pPr marL="342900" indent="-342900">
              <a:buAutoNum type="alphaLcParenBoth" startAt="11"/>
            </a:pP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/>
              <a:t>l)	Other = SWCAP;</a:t>
            </a:r>
          </a:p>
          <a:p>
            <a:endParaRPr lang="en-US" b="1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endParaRPr lang="en-US" sz="2400" b="1" dirty="0" smtClean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8718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10600" cy="518318"/>
          </a:xfrm>
        </p:spPr>
        <p:txBody>
          <a:bodyPr/>
          <a:lstStyle/>
          <a:p>
            <a:r>
              <a:rPr lang="en-US" dirty="0" smtClean="0"/>
              <a:t>Part 2:  Update Energy Offer Curve Caps (EOCPRCAP)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874" y="838200"/>
            <a:ext cx="8534400" cy="54102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u="sng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914400"/>
            <a:ext cx="708660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u="sng" dirty="0" smtClean="0"/>
              <a:t>Updated </a:t>
            </a:r>
            <a:r>
              <a:rPr lang="en-US" sz="2400" b="1" i="1" u="sng" dirty="0" smtClean="0"/>
              <a:t>Caps for Some Resource Categories</a:t>
            </a:r>
            <a:endParaRPr lang="en-US" sz="2400" b="1" i="1" u="sng" dirty="0" smtClean="0"/>
          </a:p>
          <a:p>
            <a:endParaRPr lang="en-US" sz="2400" b="1" i="1" dirty="0" smtClean="0"/>
          </a:p>
          <a:p>
            <a:r>
              <a:rPr lang="en-US" sz="2400" b="1" i="1" dirty="0" smtClean="0"/>
              <a:t>4.4.9.3.3 Energy </a:t>
            </a:r>
            <a:r>
              <a:rPr lang="en-US" sz="2400" b="1" i="1" dirty="0"/>
              <a:t>Offer Curve Caps for Make-Whole Calculation Purposes</a:t>
            </a:r>
          </a:p>
          <a:p>
            <a:endParaRPr lang="en-US" sz="2400" b="1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 marL="342900" indent="-342900">
              <a:buAutoNum type="alphaLcParenBoth" startAt="2"/>
            </a:pPr>
            <a:r>
              <a:rPr lang="en-US" b="1" dirty="0" smtClean="0">
                <a:solidFill>
                  <a:schemeClr val="tx2"/>
                </a:solidFill>
                <a:cs typeface="Arial" panose="020B0604020202020204" pitchFamily="34" charset="0"/>
              </a:rPr>
              <a:t>  	Coal </a:t>
            </a:r>
            <a:r>
              <a:rPr lang="en-US" b="1" dirty="0">
                <a:solidFill>
                  <a:schemeClr val="tx2"/>
                </a:solidFill>
                <a:cs typeface="Arial" panose="020B0604020202020204" pitchFamily="34" charset="0"/>
              </a:rPr>
              <a:t>and Lignite = </a:t>
            </a:r>
            <a:r>
              <a:rPr lang="en-US" b="1" dirty="0">
                <a:solidFill>
                  <a:srgbClr val="FF0000"/>
                </a:solidFill>
                <a:cs typeface="Arial" panose="020B0604020202020204" pitchFamily="34" charset="0"/>
              </a:rPr>
              <a:t>12.80 MMBtu/MWh </a:t>
            </a:r>
            <a:r>
              <a:rPr lang="en-US" b="1" dirty="0">
                <a:solidFill>
                  <a:schemeClr val="tx2"/>
                </a:solidFill>
                <a:cs typeface="Arial" panose="020B0604020202020204" pitchFamily="34" charset="0"/>
              </a:rPr>
              <a:t>* ((Percentage of </a:t>
            </a:r>
            <a:r>
              <a:rPr lang="en-US" b="1" dirty="0" smtClean="0">
                <a:solidFill>
                  <a:schemeClr val="tx2"/>
                </a:solidFill>
                <a:cs typeface="Arial" panose="020B0604020202020204" pitchFamily="34" charset="0"/>
              </a:rPr>
              <a:t>	FIP </a:t>
            </a:r>
            <a:r>
              <a:rPr lang="en-US" b="1" dirty="0">
                <a:solidFill>
                  <a:schemeClr val="tx2"/>
                </a:solidFill>
                <a:cs typeface="Arial" panose="020B0604020202020204" pitchFamily="34" charset="0"/>
              </a:rPr>
              <a:t>* FIP) + (Percentage of FOP * FOP))/100, as </a:t>
            </a:r>
            <a:r>
              <a:rPr lang="en-US" b="1" dirty="0" smtClean="0">
                <a:solidFill>
                  <a:schemeClr val="tx2"/>
                </a:solidFill>
                <a:cs typeface="Arial" panose="020B0604020202020204" pitchFamily="34" charset="0"/>
              </a:rPr>
              <a:t>	specified </a:t>
            </a:r>
            <a:r>
              <a:rPr lang="en-US" b="1" dirty="0">
                <a:solidFill>
                  <a:schemeClr val="tx2"/>
                </a:solidFill>
                <a:cs typeface="Arial" panose="020B0604020202020204" pitchFamily="34" charset="0"/>
              </a:rPr>
              <a:t>in the Energy Offer Curve</a:t>
            </a:r>
            <a:r>
              <a:rPr lang="en-US" b="1" dirty="0" smtClean="0">
                <a:solidFill>
                  <a:schemeClr val="tx2"/>
                </a:solidFill>
                <a:cs typeface="Arial" panose="020B0604020202020204" pitchFamily="34" charset="0"/>
              </a:rPr>
              <a:t>;</a:t>
            </a:r>
          </a:p>
          <a:p>
            <a:endParaRPr lang="en-US" b="1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 marL="342900" indent="-342900">
              <a:buAutoNum type="alphaLcParenBoth" startAt="3"/>
            </a:pPr>
            <a:r>
              <a:rPr lang="en-US" b="1" dirty="0" smtClean="0">
                <a:solidFill>
                  <a:schemeClr val="tx2"/>
                </a:solidFill>
                <a:cs typeface="Arial" panose="020B0604020202020204" pitchFamily="34" charset="0"/>
              </a:rPr>
              <a:t>  	Combined </a:t>
            </a:r>
            <a:r>
              <a:rPr lang="en-US" b="1" dirty="0">
                <a:solidFill>
                  <a:schemeClr val="tx2"/>
                </a:solidFill>
                <a:cs typeface="Arial" panose="020B0604020202020204" pitchFamily="34" charset="0"/>
              </a:rPr>
              <a:t>Cycle greater than 90 MW = </a:t>
            </a:r>
            <a:r>
              <a:rPr lang="en-US" b="1" dirty="0">
                <a:solidFill>
                  <a:srgbClr val="FF0000"/>
                </a:solidFill>
                <a:cs typeface="Arial" panose="020B0604020202020204" pitchFamily="34" charset="0"/>
              </a:rPr>
              <a:t>10.4 </a:t>
            </a:r>
            <a:r>
              <a:rPr lang="en-US" b="1" dirty="0" smtClean="0">
                <a:solidFill>
                  <a:srgbClr val="FF0000"/>
                </a:solidFill>
                <a:cs typeface="Arial" panose="020B0604020202020204" pitchFamily="34" charset="0"/>
              </a:rPr>
              <a:t>	MMBtu/MWh</a:t>
            </a:r>
            <a:r>
              <a:rPr lang="en-US" b="1" dirty="0" smtClean="0">
                <a:solidFill>
                  <a:schemeClr val="tx2"/>
                </a:solidFill>
                <a:cs typeface="Arial" panose="020B0604020202020204" pitchFamily="34" charset="0"/>
              </a:rPr>
              <a:t> </a:t>
            </a:r>
            <a:r>
              <a:rPr lang="en-US" b="1" dirty="0">
                <a:solidFill>
                  <a:schemeClr val="tx2"/>
                </a:solidFill>
                <a:cs typeface="Arial" panose="020B0604020202020204" pitchFamily="34" charset="0"/>
              </a:rPr>
              <a:t>* ((Percentage of FIP * FIP) + (Percentage </a:t>
            </a:r>
            <a:r>
              <a:rPr lang="en-US" b="1" dirty="0" smtClean="0">
                <a:solidFill>
                  <a:schemeClr val="tx2"/>
                </a:solidFill>
                <a:cs typeface="Arial" panose="020B0604020202020204" pitchFamily="34" charset="0"/>
              </a:rPr>
              <a:t>	of </a:t>
            </a:r>
            <a:r>
              <a:rPr lang="en-US" b="1" dirty="0">
                <a:solidFill>
                  <a:schemeClr val="tx2"/>
                </a:solidFill>
                <a:cs typeface="Arial" panose="020B0604020202020204" pitchFamily="34" charset="0"/>
              </a:rPr>
              <a:t>FOP * FOP))/100, as specified in the Energy Offer </a:t>
            </a:r>
            <a:r>
              <a:rPr lang="en-US" b="1" dirty="0" smtClean="0">
                <a:solidFill>
                  <a:schemeClr val="tx2"/>
                </a:solidFill>
                <a:cs typeface="Arial" panose="020B0604020202020204" pitchFamily="34" charset="0"/>
              </a:rPr>
              <a:t>	Curve;</a:t>
            </a:r>
          </a:p>
          <a:p>
            <a:pPr marL="342900" indent="-342900">
              <a:buAutoNum type="alphaLcParenBoth" startAt="3"/>
            </a:pPr>
            <a:endParaRPr lang="en-US" b="1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r>
              <a:rPr lang="en-US" b="1" dirty="0" smtClean="0">
                <a:solidFill>
                  <a:schemeClr val="tx2"/>
                </a:solidFill>
                <a:cs typeface="Arial" panose="020B0604020202020204" pitchFamily="34" charset="0"/>
              </a:rPr>
              <a:t>(</a:t>
            </a:r>
            <a:r>
              <a:rPr lang="en-US" b="1" dirty="0">
                <a:solidFill>
                  <a:schemeClr val="tx2"/>
                </a:solidFill>
                <a:cs typeface="Arial" panose="020B0604020202020204" pitchFamily="34" charset="0"/>
              </a:rPr>
              <a:t>l)	</a:t>
            </a:r>
            <a:r>
              <a:rPr lang="en-US" b="1" dirty="0">
                <a:solidFill>
                  <a:srgbClr val="FF0000"/>
                </a:solidFill>
                <a:cs typeface="Arial" panose="020B0604020202020204" pitchFamily="34" charset="0"/>
              </a:rPr>
              <a:t>Other = $53.00/MWh;</a:t>
            </a:r>
          </a:p>
          <a:p>
            <a:endParaRPr lang="en-US" b="1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endParaRPr lang="en-US" sz="2400" b="1" dirty="0" smtClean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7597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sz="3200" dirty="0" smtClean="0"/>
              <a:t>Questions?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89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18407</TotalTime>
  <Words>460</Words>
  <Application>Microsoft Office PowerPoint</Application>
  <PresentationFormat>On-screen Show (4:3)</PresentationFormat>
  <Paragraphs>90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Book Antiqua</vt:lpstr>
      <vt:lpstr>Calibri</vt:lpstr>
      <vt:lpstr>Verdana</vt:lpstr>
      <vt:lpstr>1_Custom Design</vt:lpstr>
      <vt:lpstr>Office Theme</vt:lpstr>
      <vt:lpstr>Custom Design</vt:lpstr>
      <vt:lpstr>PowerPoint Presentation</vt:lpstr>
      <vt:lpstr>NPRR971 Objectives </vt:lpstr>
      <vt:lpstr>Part 1:  Average Incremental Energy Cost (AIEC)</vt:lpstr>
      <vt:lpstr>Part 1:  AIEC in RUC Make-Whole Payment Calculation</vt:lpstr>
      <vt:lpstr>Part 1:  AIEC Used in other Calculations</vt:lpstr>
      <vt:lpstr>Part 2:  Update Energy Offer Curve Caps (EOCPRCAP)</vt:lpstr>
      <vt:lpstr>Part 2:  Update Energy Offer Curve Caps (EOCPRCAP)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Gonzalez, Ino</cp:lastModifiedBy>
  <cp:revision>494</cp:revision>
  <cp:lastPrinted>2016-05-23T17:34:43Z</cp:lastPrinted>
  <dcterms:created xsi:type="dcterms:W3CDTF">2016-01-21T15:20:31Z</dcterms:created>
  <dcterms:modified xsi:type="dcterms:W3CDTF">2019-10-21T13:53:57Z</dcterms:modified>
</cp:coreProperties>
</file>