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301" r:id="rId8"/>
    <p:sldId id="317" r:id="rId9"/>
    <p:sldId id="313" r:id="rId10"/>
    <p:sldId id="314" r:id="rId11"/>
    <p:sldId id="318" r:id="rId12"/>
    <p:sldId id="315" r:id="rId13"/>
    <p:sldId id="316" r:id="rId14"/>
    <p:sldId id="298" r:id="rId15"/>
    <p:sldId id="300" r:id="rId16"/>
    <p:sldId id="308" r:id="rId17"/>
    <p:sldId id="299" r:id="rId18"/>
    <p:sldId id="309" r:id="rId19"/>
    <p:sldId id="310" r:id="rId20"/>
    <p:sldId id="311" r:id="rId21"/>
    <p:sldId id="31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87160" autoAdjust="0"/>
  </p:normalViewPr>
  <p:slideViewPr>
    <p:cSldViewPr showGuides="1">
      <p:cViewPr varScale="1">
        <p:scale>
          <a:sx n="83" d="100"/>
          <a:sy n="83" d="100"/>
        </p:scale>
        <p:origin x="86" y="10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0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4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5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4384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ERS Deployment and Performance Review for August 13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15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ERCOT Staff</a:t>
            </a:r>
          </a:p>
          <a:p>
            <a:endParaRPr lang="en-US" dirty="0"/>
          </a:p>
          <a:p>
            <a:r>
              <a:rPr lang="en-US" dirty="0" smtClean="0"/>
              <a:t>October 22,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the August deployments on the October19January20 </a:t>
            </a:r>
            <a:r>
              <a:rPr lang="en-US" dirty="0"/>
              <a:t>SCT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/>
          <a:lstStyle/>
          <a:p>
            <a:r>
              <a:rPr lang="en-US" sz="2800" dirty="0" smtClean="0"/>
              <a:t>If a Resource passed either event, they are not subject to testing for 330 days </a:t>
            </a:r>
            <a:r>
              <a:rPr lang="en-US" sz="2800" u="sng" dirty="0" smtClean="0"/>
              <a:t>unless they fail Availability </a:t>
            </a:r>
          </a:p>
          <a:p>
            <a:r>
              <a:rPr lang="en-US" sz="2800" dirty="0"/>
              <a:t>Test list </a:t>
            </a:r>
            <a:r>
              <a:rPr lang="en-US" sz="2800" dirty="0" smtClean="0"/>
              <a:t>sent out to QSEs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u="sng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 smtClean="0"/>
              <a:t>Issues that have been raised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7008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Considerable load reduction from the ERS Resources prior to ERS deployment. Is this acceptable?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Re-evaluate the 10 hour recovery time and its impact on the Reliability Deployment Price Adder (NPRR626).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TP3 &amp;TP4 straddle summer peak hours.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14400"/>
            <a:ext cx="9149080" cy="5175409"/>
            <a:chOff x="0" y="914400"/>
            <a:chExt cx="9149080" cy="51754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20409"/>
            <a:stretch/>
          </p:blipFill>
          <p:spPr>
            <a:xfrm>
              <a:off x="0" y="914400"/>
              <a:ext cx="9144000" cy="45658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23" b="5104"/>
            <a:stretch/>
          </p:blipFill>
          <p:spPr>
            <a:xfrm>
              <a:off x="5080" y="5480209"/>
              <a:ext cx="9144000" cy="6096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9067800" cy="1143000"/>
          </a:xfrm>
        </p:spPr>
        <p:txBody>
          <a:bodyPr/>
          <a:lstStyle/>
          <a:p>
            <a:r>
              <a:rPr lang="en-US" sz="2200" dirty="0" smtClean="0"/>
              <a:t>August 13th, 2019 ERS Fleet Deployment </a:t>
            </a:r>
            <a:r>
              <a:rPr lang="en-US" sz="1600" dirty="0" smtClean="0"/>
              <a:t>(Entire Day View)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17858" y="967465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Deployment Instruction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18581" y="967466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Recall Instruction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34630" y="1215882"/>
            <a:ext cx="2020022" cy="34160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489425" y="1268995"/>
            <a:ext cx="1309791" cy="30736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60642" y="807329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83023" y="1244465"/>
            <a:ext cx="339016" cy="28443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5693" y="6089809"/>
            <a:ext cx="49936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Includes NWS30, WS30 &amp; NWS10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867257"/>
            <a:ext cx="9144000" cy="4910018"/>
            <a:chOff x="0" y="867257"/>
            <a:chExt cx="9144000" cy="49100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36"/>
            <a:stretch/>
          </p:blipFill>
          <p:spPr>
            <a:xfrm>
              <a:off x="0" y="867257"/>
              <a:ext cx="9144000" cy="431434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23" b="5104"/>
            <a:stretch/>
          </p:blipFill>
          <p:spPr>
            <a:xfrm>
              <a:off x="0" y="5091475"/>
              <a:ext cx="9144000" cy="685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August 13th, 2019 ERS Fleet Deployment </a:t>
            </a:r>
            <a:r>
              <a:rPr lang="en-US" sz="1600" dirty="0"/>
              <a:t>(NWS-30, WS-30, NWS- 10)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3976" y="586755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ERS-10* Start </a:t>
            </a:r>
          </a:p>
          <a:p>
            <a:pPr algn="ctr"/>
            <a:r>
              <a:rPr lang="en-US" sz="1200" dirty="0" smtClean="0"/>
              <a:t>Sustained</a:t>
            </a:r>
          </a:p>
          <a:p>
            <a:pPr algn="ctr"/>
            <a:r>
              <a:rPr lang="en-US" sz="1200" dirty="0" smtClean="0"/>
              <a:t>Response Period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2269" y="804656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Recall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ERS-30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828" y="793662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Recall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ERS-10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1558" y="614482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ERS-30 Start</a:t>
            </a:r>
          </a:p>
          <a:p>
            <a:pPr algn="ctr"/>
            <a:r>
              <a:rPr lang="en-US" sz="1200" dirty="0" smtClean="0"/>
              <a:t> Sustained</a:t>
            </a:r>
          </a:p>
          <a:p>
            <a:pPr algn="ctr"/>
            <a:r>
              <a:rPr lang="en-US" sz="1200" dirty="0" smtClean="0"/>
              <a:t>Response Period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1233086"/>
            <a:ext cx="2438400" cy="28050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02706" y="1233086"/>
            <a:ext cx="640430" cy="22564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99328" y="1285247"/>
            <a:ext cx="201336" cy="21458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81798" y="1220737"/>
            <a:ext cx="960471" cy="31509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48185" y="5600740"/>
            <a:ext cx="6903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 For clarity, only start times for sustained response period are plotted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   *  ERS-10 was deployed improperly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452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5158"/>
            <a:ext cx="9144000" cy="5370842"/>
            <a:chOff x="0" y="725158"/>
            <a:chExt cx="9144000" cy="47855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23" b="5104"/>
            <a:stretch/>
          </p:blipFill>
          <p:spPr>
            <a:xfrm>
              <a:off x="0" y="4901076"/>
              <a:ext cx="9144000" cy="609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18"/>
            <a:stretch/>
          </p:blipFill>
          <p:spPr>
            <a:xfrm>
              <a:off x="0" y="725158"/>
              <a:ext cx="9144000" cy="42278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August 15th, 2019 ERS Fleet Deployment* </a:t>
            </a:r>
            <a:r>
              <a:rPr lang="en-US" sz="1600" dirty="0" smtClean="0"/>
              <a:t>(Entire Day View)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03795" y="832037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Deployment Instruction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82112" y="847119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Recall Instruction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56998" y="1124686"/>
            <a:ext cx="2039002" cy="32311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05600" y="1094105"/>
            <a:ext cx="809310" cy="33804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41132" y="66183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67400" y="1075857"/>
            <a:ext cx="381000" cy="35629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24473" y="6073363"/>
            <a:ext cx="535582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Weather Sensitive and Non-Weather Sensitive ERS-30 Deployed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72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50800" y="677092"/>
            <a:ext cx="9194800" cy="5534041"/>
            <a:chOff x="-50800" y="972186"/>
            <a:chExt cx="9194800" cy="48479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45"/>
            <a:stretch/>
          </p:blipFill>
          <p:spPr>
            <a:xfrm>
              <a:off x="0" y="972186"/>
              <a:ext cx="9144000" cy="425483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23" b="5104"/>
            <a:stretch/>
          </p:blipFill>
          <p:spPr>
            <a:xfrm>
              <a:off x="-50800" y="5210503"/>
              <a:ext cx="9144000" cy="6096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24" y="245511"/>
            <a:ext cx="8458200" cy="1143000"/>
          </a:xfrm>
        </p:spPr>
        <p:txBody>
          <a:bodyPr/>
          <a:lstStyle/>
          <a:p>
            <a:r>
              <a:rPr lang="en-US" sz="2200" dirty="0"/>
              <a:t>August 15th, 2019 ERS Fleet Deployment </a:t>
            </a:r>
            <a:r>
              <a:rPr lang="en-US" sz="1600" dirty="0"/>
              <a:t>(NWS-30</a:t>
            </a:r>
            <a:r>
              <a:rPr lang="en-US" sz="1600" dirty="0" smtClean="0"/>
              <a:t>, WS-30)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778" y="677092"/>
            <a:ext cx="114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Deployed </a:t>
            </a:r>
          </a:p>
          <a:p>
            <a:pPr algn="ctr"/>
            <a:r>
              <a:rPr lang="en-US" sz="1200" dirty="0" smtClean="0"/>
              <a:t>ERS-30 (TP3)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44591" y="854904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Recalled ERS-30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2646" y="677092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Deployed </a:t>
            </a:r>
          </a:p>
          <a:p>
            <a:r>
              <a:rPr lang="en-US" sz="1200" dirty="0" smtClean="0"/>
              <a:t>ERS-30* (TP4)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74014" y="541844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ERS-30  TP3 </a:t>
            </a:r>
          </a:p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88779" y="6093452"/>
            <a:ext cx="491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*An additional 0.1 MW of ERS-30 deployed (Time Period 4)</a:t>
            </a:r>
            <a:endParaRPr lang="en-US" sz="1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416282" y="562417"/>
            <a:ext cx="150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ERS-30 TP4 </a:t>
            </a:r>
          </a:p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77020" y="1088798"/>
            <a:ext cx="2565376" cy="32037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57600" y="1138757"/>
            <a:ext cx="1164375" cy="2497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48748" y="1081943"/>
            <a:ext cx="323044" cy="28752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449039" y="1188175"/>
            <a:ext cx="288855" cy="18129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742258" y="1131903"/>
            <a:ext cx="1667719" cy="31103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dirty="0" smtClean="0"/>
              <a:t>ERS10 Deployment on August 13th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sz="2400" dirty="0" smtClean="0"/>
              <a:t>On August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ERS10 was improperly deployed by VDI from ERCOT. </a:t>
            </a:r>
          </a:p>
          <a:p>
            <a:pPr lvl="1"/>
            <a:r>
              <a:rPr lang="en-US" sz="2000" dirty="0" smtClean="0"/>
              <a:t>ERS10 can only be deployed when ERCOT is in EEAL2 or EEAL3 conditions as per NP 6.5.9.4.2(2)(a)(iii) &amp; 6.5.9.4.2(3)(b)</a:t>
            </a:r>
          </a:p>
          <a:p>
            <a:r>
              <a:rPr lang="en-US" sz="2400" dirty="0" smtClean="0"/>
              <a:t>Even though improperly deployed ERS10 deployment may be included in other presentations for the purpose of better understanding the behavior of ERS resources prior to, during , and immediately following an event.</a:t>
            </a:r>
          </a:p>
          <a:p>
            <a:pPr lvl="1"/>
            <a:r>
              <a:rPr lang="en-US" sz="2000" dirty="0" smtClean="0"/>
              <a:t>Slides including the response from ERS-30 &amp; ERS-10 are available in the appendix at the end of this slide deck </a:t>
            </a:r>
          </a:p>
          <a:p>
            <a:r>
              <a:rPr lang="en-US" sz="2400" dirty="0" smtClean="0"/>
              <a:t>Resource and QSE performance pertaining to ERS10 will not be measured.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13</a:t>
            </a:r>
            <a:r>
              <a:rPr lang="en-US" baseline="30000" dirty="0" smtClean="0"/>
              <a:t>th</a:t>
            </a:r>
            <a:r>
              <a:rPr lang="en-US" dirty="0" smtClean="0"/>
              <a:t> ERS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0600" y="4267200"/>
            <a:ext cx="2493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deployment time: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82268"/>
              </p:ext>
            </p:extLst>
          </p:nvPr>
        </p:nvGraphicFramePr>
        <p:xfrm>
          <a:off x="1142999" y="4728865"/>
          <a:ext cx="4343400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514"/>
                <a:gridCol w="786443"/>
                <a:gridCol w="786443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NWS ERS-30 &amp; WS ERS-30_ TP 3 &amp; 4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0:23:05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ERS-30_TP3 only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0:04:36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600200"/>
            <a:ext cx="8715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0" y="725158"/>
            <a:ext cx="9144000" cy="4304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3" b="5104"/>
          <a:stretch/>
        </p:blipFill>
        <p:spPr>
          <a:xfrm>
            <a:off x="0" y="4901076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9067800" cy="1143000"/>
          </a:xfrm>
        </p:spPr>
        <p:txBody>
          <a:bodyPr/>
          <a:lstStyle/>
          <a:p>
            <a:r>
              <a:rPr lang="en-US" sz="2200" dirty="0" smtClean="0"/>
              <a:t>August 13th, 2019 ERS Fleet Deployment </a:t>
            </a:r>
            <a:r>
              <a:rPr lang="en-US" sz="1600" dirty="0" smtClean="0"/>
              <a:t>(NWS-30, WS-30)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5458" y="753918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Deployment Instruction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18581" y="753919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Recall Instruction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24226" y="1025266"/>
            <a:ext cx="2020022" cy="34160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2"/>
          </p:cNvCxnSpPr>
          <p:nvPr/>
        </p:nvCxnSpPr>
        <p:spPr>
          <a:xfrm flipH="1">
            <a:off x="6489425" y="1030918"/>
            <a:ext cx="1309791" cy="30736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91571" y="1053850"/>
            <a:ext cx="339016" cy="28443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1800" y="661584"/>
            <a:ext cx="135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8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7"/>
          <a:stretch/>
        </p:blipFill>
        <p:spPr>
          <a:xfrm>
            <a:off x="0" y="725158"/>
            <a:ext cx="9144000" cy="41516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3" b="5104"/>
          <a:stretch/>
        </p:blipFill>
        <p:spPr>
          <a:xfrm>
            <a:off x="0" y="4901076"/>
            <a:ext cx="9144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August 13th, 2019 ERS Fleet Deployment </a:t>
            </a:r>
            <a:r>
              <a:rPr lang="en-US" sz="1600" dirty="0"/>
              <a:t>(NWS-30, </a:t>
            </a:r>
            <a:r>
              <a:rPr lang="en-US" sz="1600" dirty="0" smtClean="0"/>
              <a:t>WS-30)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8733" y="852482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Deployment Instruction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838200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Recall Instruction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1965736" y="1129481"/>
            <a:ext cx="2638340" cy="2572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92748" y="1144256"/>
            <a:ext cx="685294" cy="18751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65182" y="1083725"/>
            <a:ext cx="1312677" cy="30295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48452" y="69648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94551" y="2286000"/>
            <a:ext cx="20970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/>
              <a:t>Interval Beginning 16:00 (TP4)</a:t>
            </a:r>
            <a:endParaRPr lang="en-US" sz="1100" u="sng" dirty="0"/>
          </a:p>
        </p:txBody>
      </p:sp>
      <p:sp>
        <p:nvSpPr>
          <p:cNvPr id="24" name="Rectangle 23"/>
          <p:cNvSpPr/>
          <p:nvPr/>
        </p:nvSpPr>
        <p:spPr>
          <a:xfrm>
            <a:off x="6858000" y="2286000"/>
            <a:ext cx="2117183" cy="674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047234" y="2524594"/>
            <a:ext cx="1829042" cy="40062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1186600">
            <a:off x="7838049" y="574685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12% peak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overprovision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15</a:t>
            </a:r>
            <a:r>
              <a:rPr lang="en-US" baseline="30000" dirty="0" smtClean="0"/>
              <a:t>th</a:t>
            </a:r>
            <a:r>
              <a:rPr lang="en-US" dirty="0" smtClean="0"/>
              <a:t> ERS Deployment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56964"/>
            <a:ext cx="8077200" cy="1476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4267200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deployment time: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089660" y="4651772"/>
          <a:ext cx="4168141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8769"/>
                <a:gridCol w="704686"/>
                <a:gridCol w="704686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NWS ERS-30 &amp; WS ERS-30_ TP 3 &amp; 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1:12:25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ERS-30_TP3 only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0:16:36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ERS-30_TP 4 only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0:21:56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40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725158"/>
            <a:ext cx="9144000" cy="4785518"/>
            <a:chOff x="0" y="725158"/>
            <a:chExt cx="9144000" cy="47855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18"/>
            <a:stretch/>
          </p:blipFill>
          <p:spPr>
            <a:xfrm>
              <a:off x="0" y="725158"/>
              <a:ext cx="9144000" cy="42278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23" b="5104"/>
            <a:stretch/>
          </p:blipFill>
          <p:spPr>
            <a:xfrm>
              <a:off x="0" y="4901076"/>
              <a:ext cx="9144000" cy="6096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August 15th, 2019 ERS Fleet Deployment </a:t>
            </a:r>
            <a:r>
              <a:rPr lang="en-US" sz="1600" dirty="0" smtClean="0"/>
              <a:t>(NWS-30, WS-30)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03795" y="832037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Deployment Instruction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82112" y="847119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Recall Instruction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56998" y="1124686"/>
            <a:ext cx="2039002" cy="32311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05600" y="1094105"/>
            <a:ext cx="809310" cy="33804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67400" y="1075857"/>
            <a:ext cx="381000" cy="35629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4313" y="641263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76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36"/>
          <a:stretch/>
        </p:blipFill>
        <p:spPr>
          <a:xfrm>
            <a:off x="0" y="725158"/>
            <a:ext cx="9144000" cy="4075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24" y="245511"/>
            <a:ext cx="8458200" cy="1143000"/>
          </a:xfrm>
        </p:spPr>
        <p:txBody>
          <a:bodyPr/>
          <a:lstStyle/>
          <a:p>
            <a:r>
              <a:rPr lang="en-US" sz="2200" dirty="0"/>
              <a:t>August 15th, 2019 ERS Fleet Deployment </a:t>
            </a:r>
            <a:r>
              <a:rPr lang="en-US" sz="1600" dirty="0"/>
              <a:t>(NWS-30</a:t>
            </a:r>
            <a:r>
              <a:rPr lang="en-US" sz="1600" dirty="0" smtClean="0"/>
              <a:t>, WS-30)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44591" y="854904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Recall Instruction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98706" y="1086010"/>
            <a:ext cx="2743690" cy="32316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76881" y="1081017"/>
            <a:ext cx="1645094" cy="30749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742257" y="1086010"/>
            <a:ext cx="1907171" cy="35692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3" b="5104"/>
          <a:stretch/>
        </p:blipFill>
        <p:spPr>
          <a:xfrm>
            <a:off x="0" y="4901076"/>
            <a:ext cx="91440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1221" y="636608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Start Sustained </a:t>
            </a:r>
          </a:p>
          <a:p>
            <a:pPr algn="ctr"/>
            <a:r>
              <a:rPr lang="en-US" sz="1200" dirty="0" smtClean="0"/>
              <a:t>Response Period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08446" y="835962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Deployment Instruction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894551" y="2297781"/>
            <a:ext cx="20970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/>
              <a:t>Interval Beginning 15:45 (TP3)</a:t>
            </a:r>
            <a:endParaRPr lang="en-US" sz="1100" u="sng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876800" y="2559391"/>
            <a:ext cx="1981200" cy="1838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58000" y="2286000"/>
            <a:ext cx="2117183" cy="674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746418">
            <a:off x="7680985" y="320366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11% peak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overprovision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ERS Deployment on August 13, and August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QSE &amp; Resource Level Events posted to MIS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1 QSE failed August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event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Next Steps for </a:t>
            </a:r>
            <a:r>
              <a:rPr lang="en-US" sz="2800" dirty="0">
                <a:solidFill>
                  <a:srgbClr val="FF0000"/>
                </a:solidFill>
              </a:rPr>
              <a:t>Jun-Sept 2019 SCT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Prior to November 14, 2019 </a:t>
            </a:r>
            <a:r>
              <a:rPr lang="en-US" sz="2400" dirty="0" smtClean="0"/>
              <a:t>ERCOT will provide for review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QSE </a:t>
            </a:r>
            <a:r>
              <a:rPr lang="en-US" sz="2000" dirty="0"/>
              <a:t>Level Event Performance Standard Contract </a:t>
            </a:r>
            <a:r>
              <a:rPr lang="en-US" sz="2000" dirty="0" smtClean="0"/>
              <a:t>Term for review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Resource and QSE Level Availability for the SCT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34af464-7aa1-4edd-9be4-83dffc1cb9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10693</TotalTime>
  <Words>593</Words>
  <Application>Microsoft Office PowerPoint</Application>
  <PresentationFormat>On-screen Show (4:3)</PresentationFormat>
  <Paragraphs>126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ERS10 Deployment on August 13th</vt:lpstr>
      <vt:lpstr>August 13th ERS Deployment</vt:lpstr>
      <vt:lpstr>August 13th, 2019 ERS Fleet Deployment (NWS-30, WS-30)</vt:lpstr>
      <vt:lpstr>August 13th, 2019 ERS Fleet Deployment (NWS-30, WS-30)</vt:lpstr>
      <vt:lpstr>August 15th ERS Deployment</vt:lpstr>
      <vt:lpstr>August 15th, 2019 ERS Fleet Deployment (NWS-30, WS-30)</vt:lpstr>
      <vt:lpstr>August 15th, 2019 ERS Fleet Deployment (NWS-30, WS-30)</vt:lpstr>
      <vt:lpstr>ERS Deployment on August 13, and August 15</vt:lpstr>
      <vt:lpstr>Impacts of the August deployments on the October19January20 SCT</vt:lpstr>
      <vt:lpstr>Issues that have been raised</vt:lpstr>
      <vt:lpstr>Appendix</vt:lpstr>
      <vt:lpstr>August 13th, 2019 ERS Fleet Deployment (Entire Day View)</vt:lpstr>
      <vt:lpstr>August 13th, 2019 ERS Fleet Deployment (NWS-30, WS-30, NWS- 10)</vt:lpstr>
      <vt:lpstr>August 15th, 2019 ERS Fleet Deployment* (Entire Day View)</vt:lpstr>
      <vt:lpstr>August 15th, 2019 ERS Fleet Deployment (NWS-30, WS-30)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Patterson, Mark</cp:lastModifiedBy>
  <cp:revision>351</cp:revision>
  <cp:lastPrinted>2017-03-02T16:38:43Z</cp:lastPrinted>
  <dcterms:created xsi:type="dcterms:W3CDTF">2016-01-21T15:20:31Z</dcterms:created>
  <dcterms:modified xsi:type="dcterms:W3CDTF">2019-10-21T20:48:53Z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