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5"/>
  </p:notesMasterIdLst>
  <p:handoutMasterIdLst>
    <p:handoutMasterId r:id="rId16"/>
  </p:handoutMasterIdLst>
  <p:sldIdLst>
    <p:sldId id="26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29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21" autoAdjust="0"/>
  </p:normalViewPr>
  <p:slideViewPr>
    <p:cSldViewPr showGuides="1">
      <p:cViewPr varScale="1">
        <p:scale>
          <a:sx n="88" d="100"/>
          <a:sy n="88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5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Analysis of </a:t>
            </a:r>
            <a:r>
              <a:rPr lang="en-US" sz="2000" dirty="0" smtClean="0"/>
              <a:t>DG Price Response - 2019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1600" dirty="0" smtClean="0"/>
              <a:t>Carl L Raish</a:t>
            </a:r>
            <a:endParaRPr lang="en-US" sz="1600" dirty="0"/>
          </a:p>
          <a:p>
            <a:pPr algn="ctr"/>
            <a:r>
              <a:rPr lang="en-US" sz="1600" dirty="0" smtClean="0"/>
              <a:t>Principal Load Profiling and Modeling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r>
              <a:rPr lang="en-US" sz="1600" dirty="0" smtClean="0"/>
              <a:t>Demand Side Working Group – </a:t>
            </a:r>
            <a:r>
              <a:rPr lang="en-US" sz="1600" dirty="0" smtClean="0"/>
              <a:t>October 22,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High Price Days</a:t>
            </a: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7467600" cy="2209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07596"/>
              </p:ext>
            </p:extLst>
          </p:nvPr>
        </p:nvGraphicFramePr>
        <p:xfrm>
          <a:off x="685800" y="946813"/>
          <a:ext cx="7467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423"/>
                <a:gridCol w="1458369"/>
                <a:gridCol w="2273808"/>
              </a:tblGrid>
              <a:tr h="60244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</a:p>
                    <a:p>
                      <a:pPr algn="ctr"/>
                      <a:r>
                        <a:rPr lang="en-US" dirty="0" smtClean="0"/>
                        <a:t> (as of Oct 16)</a:t>
                      </a:r>
                      <a:endParaRPr lang="en-US" dirty="0"/>
                    </a:p>
                  </a:txBody>
                  <a:tcPr anchor="ctr"/>
                </a:tc>
              </a:tr>
              <a:tr h="3022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Price Days (1 or more zones)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22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Price Days (all 8 zones)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6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Price Summer Days (1 or more zones)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/>
                </a:tc>
              </a:tr>
              <a:tr h="487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Price Summer Days (all 8 zones)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22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4-CP Days with High Prices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2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Near-CP Days with High Prices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(out of 11)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(out of 20)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</a:t>
            </a:r>
            <a:r>
              <a:rPr lang="en-US" altLang="en-US" dirty="0" smtClean="0"/>
              <a:t>DG Price Response </a:t>
            </a:r>
            <a:r>
              <a:rPr lang="en-US" altLang="en-US" dirty="0"/>
              <a:t>Analysis</a:t>
            </a: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14400"/>
            <a:ext cx="41910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57600"/>
            <a:ext cx="4191000" cy="2514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57601"/>
            <a:ext cx="41148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138297"/>
            <a:ext cx="41148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SODG included except PV, WND and UNK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Resources increase count = responders (33% of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Meter-before/Meter-After baseline adopted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SOTG excluded (prior analysis had included them)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2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</a:t>
            </a:r>
            <a:r>
              <a:rPr lang="en-US" altLang="en-US" dirty="0" smtClean="0"/>
              <a:t>DG Price Response </a:t>
            </a:r>
            <a:r>
              <a:rPr lang="en-US" altLang="en-US" dirty="0"/>
              <a:t>Analysis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411784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14" y="914400"/>
            <a:ext cx="416378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</a:t>
            </a:r>
            <a:r>
              <a:rPr lang="en-US" altLang="en-US" dirty="0" smtClean="0"/>
              <a:t>DG Price Response </a:t>
            </a:r>
            <a:r>
              <a:rPr lang="en-US" altLang="en-US" dirty="0" smtClean="0"/>
              <a:t>Analysis – Aug 12 - 15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32" y="914400"/>
            <a:ext cx="409606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02670"/>
            <a:ext cx="4098470" cy="246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132" y="3668486"/>
            <a:ext cx="4096068" cy="2503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138297"/>
            <a:ext cx="41148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SODG aggregated across load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Aug 12 – 4-CP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Aug 13 – Near-CP/High Price/EEA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Aug 14 </a:t>
            </a:r>
            <a:r>
              <a:rPr lang="en-US" sz="1600" dirty="0"/>
              <a:t>–</a:t>
            </a:r>
            <a:r>
              <a:rPr lang="en-US" sz="1600" dirty="0" smtClean="0"/>
              <a:t> Near-CP/High Price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</a:t>
            </a:r>
            <a:r>
              <a:rPr lang="en-US" sz="1600" dirty="0" smtClean="0"/>
              <a:t>15 – High Price/EEA Day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</a:t>
            </a:r>
            <a:r>
              <a:rPr lang="en-US" sz="1600" dirty="0" smtClean="0"/>
              <a:t>16 </a:t>
            </a:r>
            <a:r>
              <a:rPr lang="en-US" sz="1600" dirty="0"/>
              <a:t>– </a:t>
            </a:r>
            <a:r>
              <a:rPr lang="en-US" sz="1600" dirty="0" smtClean="0"/>
              <a:t>Near-CP/High Price Day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660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</a:t>
            </a:r>
            <a:r>
              <a:rPr lang="en-US" altLang="en-US" dirty="0" smtClean="0"/>
              <a:t>DG Price Response </a:t>
            </a:r>
            <a:r>
              <a:rPr lang="en-US" altLang="en-US" dirty="0" smtClean="0"/>
              <a:t>Analysis – Aug 12 - 15</a:t>
            </a: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4019868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14400"/>
            <a:ext cx="418555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</a:t>
            </a:r>
            <a:r>
              <a:rPr lang="en-US" altLang="en-US" dirty="0" smtClean="0"/>
              <a:t>DG </a:t>
            </a:r>
            <a:r>
              <a:rPr lang="en-US" altLang="en-US" dirty="0" smtClean="0"/>
              <a:t>Non-Price Responsive – Aug 12 - 15</a:t>
            </a:r>
            <a:endParaRPr lang="en-US" alt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1138297"/>
            <a:ext cx="411480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Non-PR SODG aggregated across load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12 – 4-CP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13 – Near-CP/High Price/EEA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14 – Near-CP/High Price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15 – High Price/EEA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Aug 16 – Near-CP/High Price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62" y="914400"/>
            <a:ext cx="407973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37356"/>
            <a:ext cx="4114800" cy="2534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462" y="3637356"/>
            <a:ext cx="4079738" cy="25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/>
              <a:t>2019 </a:t>
            </a:r>
            <a:r>
              <a:rPr lang="en-US" altLang="en-US" dirty="0" smtClean="0"/>
              <a:t>DG Price Response </a:t>
            </a:r>
            <a:r>
              <a:rPr lang="en-US" altLang="en-US" dirty="0" smtClean="0"/>
              <a:t>Analysis – Aug 12 - 15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401986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14401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c34af464-7aa1-4edd-9be4-83dffc1cb926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15970</TotalTime>
  <Words>272</Words>
  <Application>Microsoft Office PowerPoint</Application>
  <PresentationFormat>On-screen Show (4:3)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2019 High Price Days</vt:lpstr>
      <vt:lpstr>2019 DG Price Response Analysis</vt:lpstr>
      <vt:lpstr>2019 DG Price Response Analysis</vt:lpstr>
      <vt:lpstr>2019 DG Price Response Analysis – Aug 12 - 15</vt:lpstr>
      <vt:lpstr>2019 DG Price Response Analysis – Aug 12 - 15</vt:lpstr>
      <vt:lpstr>2019 DG Non-Price Responsive – Aug 12 - 15</vt:lpstr>
      <vt:lpstr>2019 DG Price Response Analysis – Aug 12 - 15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326</cp:revision>
  <cp:lastPrinted>2019-04-25T21:43:55Z</cp:lastPrinted>
  <dcterms:created xsi:type="dcterms:W3CDTF">2016-01-21T15:20:31Z</dcterms:created>
  <dcterms:modified xsi:type="dcterms:W3CDTF">2019-10-21T21:43:17Z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