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48" r:id="rId2"/>
    <p:sldMasterId id="2147483651" r:id="rId3"/>
  </p:sldMasterIdLst>
  <p:notesMasterIdLst>
    <p:notesMasterId r:id="rId11"/>
  </p:notesMasterIdLst>
  <p:handoutMasterIdLst>
    <p:handoutMasterId r:id="rId12"/>
  </p:handoutMasterIdLst>
  <p:sldIdLst>
    <p:sldId id="368" r:id="rId4"/>
    <p:sldId id="382" r:id="rId5"/>
    <p:sldId id="383" r:id="rId6"/>
    <p:sldId id="384" r:id="rId7"/>
    <p:sldId id="388" r:id="rId8"/>
    <p:sldId id="385" r:id="rId9"/>
    <p:sldId id="3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FFD100"/>
    <a:srgbClr val="FF8200"/>
    <a:srgbClr val="003865"/>
    <a:srgbClr val="5F8642"/>
    <a:srgbClr val="B8DCF4"/>
    <a:srgbClr val="74B273"/>
    <a:srgbClr val="0076C6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91" autoAdjust="0"/>
    <p:restoredTop sz="95355" autoAdjust="0"/>
  </p:normalViewPr>
  <p:slideViewPr>
    <p:cSldViewPr showGuides="1">
      <p:cViewPr varScale="1">
        <p:scale>
          <a:sx n="135" d="100"/>
          <a:sy n="135" d="100"/>
        </p:scale>
        <p:origin x="892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12"/>
    </p:cViewPr>
  </p:sorterViewPr>
  <p:notesViewPr>
    <p:cSldViewPr showGuides="1">
      <p:cViewPr varScale="1">
        <p:scale>
          <a:sx n="41" d="100"/>
          <a:sy n="41" d="100"/>
        </p:scale>
        <p:origin x="1968" y="-8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D4036-C496-426B-80D9-0599FA8E6410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2205FE-88E4-4228-A0AC-E29F5D2D5575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  <a:lvl2pPr>
              <a:defRPr>
                <a:latin typeface="+mj-lt"/>
                <a:cs typeface="Book Antiqua"/>
              </a:defRPr>
            </a:lvl2pPr>
            <a:lvl3pPr>
              <a:defRPr>
                <a:latin typeface="+mj-lt"/>
                <a:cs typeface="Book Antiqua"/>
              </a:defRPr>
            </a:lvl3pPr>
            <a:lvl4pPr>
              <a:defRPr>
                <a:latin typeface="+mj-lt"/>
                <a:cs typeface="Book Antiqua"/>
              </a:defRPr>
            </a:lvl4pPr>
            <a:lvl5pPr>
              <a:defRPr>
                <a:latin typeface="+mj-lt"/>
                <a:cs typeface="Book Antiqu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86200" y="990600"/>
            <a:ext cx="48006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NPRR970 Reliability Unit Commitment (RUC) Fuel Dispute Process Clarification</a:t>
            </a:r>
          </a:p>
          <a:p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&amp;</a:t>
            </a:r>
          </a:p>
          <a:p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VCMRR026 </a:t>
            </a:r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Related to NPRR970, Reliability Unit Commitment (RUC) Fuel Dispute Process Clarification</a:t>
            </a:r>
          </a:p>
          <a:p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i="1" dirty="0">
              <a:solidFill>
                <a:schemeClr val="tx2"/>
              </a:solidFill>
              <a:latin typeface="Book Antiqua"/>
              <a:cs typeface="Book Antiqua"/>
            </a:endParaRPr>
          </a:p>
          <a:p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Ino González</a:t>
            </a:r>
          </a:p>
          <a:p>
            <a:endParaRPr lang="en-US" sz="2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WMWG</a:t>
            </a:r>
          </a:p>
          <a:p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21, 2019</a:t>
            </a:r>
          </a:p>
        </p:txBody>
      </p:sp>
    </p:spTree>
    <p:extLst>
      <p:ext uri="{BB962C8B-B14F-4D97-AF65-F5344CB8AC3E}">
        <p14:creationId xmlns:p14="http://schemas.microsoft.com/office/powerpoint/2010/main" val="33967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518318"/>
          </a:xfrm>
        </p:spPr>
        <p:txBody>
          <a:bodyPr/>
          <a:lstStyle/>
          <a:p>
            <a:r>
              <a:rPr lang="en-US" dirty="0" smtClean="0"/>
              <a:t>NPRR617 Energy Offer Flexibility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874" y="838200"/>
            <a:ext cx="8534400" cy="5410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NPRR617 </a:t>
            </a:r>
            <a:r>
              <a:rPr lang="en-US" dirty="0" smtClean="0"/>
              <a:t>allows generators </a:t>
            </a:r>
            <a:r>
              <a:rPr lang="en-US" dirty="0"/>
              <a:t>to submit SUO and MEO up to 200% of costs in DAM.</a:t>
            </a: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Before Implementation of NPRR617</a:t>
            </a:r>
          </a:p>
          <a:p>
            <a:pPr marL="0" indent="0">
              <a:buNone/>
            </a:pPr>
            <a:r>
              <a:rPr lang="en-US" dirty="0" smtClean="0"/>
              <a:t>SUO and MEO were capped at costs (both in DAM and RUC)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RUC Cost Guarantee (RUCG)</a:t>
            </a:r>
          </a:p>
          <a:p>
            <a:pPr marL="0" indent="0">
              <a:buNone/>
            </a:pPr>
            <a:r>
              <a:rPr lang="en-US" dirty="0" smtClean="0"/>
              <a:t>RUCG = SUO + MEO</a:t>
            </a:r>
            <a:r>
              <a:rPr lang="en-US" dirty="0"/>
              <a:t>* Min (LSL, RTMG)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Where, </a:t>
            </a:r>
          </a:p>
          <a:p>
            <a:pPr marL="0" indent="0">
              <a:buNone/>
            </a:pPr>
            <a:r>
              <a:rPr lang="en-US" dirty="0" smtClean="0"/>
              <a:t> SUO = </a:t>
            </a:r>
            <a:r>
              <a:rPr lang="en-US" dirty="0"/>
              <a:t>Startup </a:t>
            </a:r>
            <a:r>
              <a:rPr lang="en-US" dirty="0" smtClean="0"/>
              <a:t>Offer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MEO = </a:t>
            </a:r>
            <a:r>
              <a:rPr lang="en-US" dirty="0"/>
              <a:t>Min Energy </a:t>
            </a:r>
            <a:r>
              <a:rPr lang="en-US" dirty="0" smtClean="0"/>
              <a:t>Offer </a:t>
            </a:r>
          </a:p>
          <a:p>
            <a:pPr marL="0" indent="0">
              <a:buNone/>
            </a:pPr>
            <a:r>
              <a:rPr lang="en-US" dirty="0" smtClean="0"/>
              <a:t> RTMG </a:t>
            </a:r>
            <a:r>
              <a:rPr lang="en-US" dirty="0"/>
              <a:t>= Real-Time Metered Generation (MWh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687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518318"/>
          </a:xfrm>
        </p:spPr>
        <p:txBody>
          <a:bodyPr/>
          <a:lstStyle/>
          <a:p>
            <a:r>
              <a:rPr lang="en-US" dirty="0" smtClean="0"/>
              <a:t>NPRR617 Energy Offer Flexibility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874" y="838200"/>
            <a:ext cx="8534400" cy="477703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After Implementation of NPRR617</a:t>
            </a:r>
          </a:p>
          <a:p>
            <a:pPr marL="0" indent="0">
              <a:buNone/>
            </a:pPr>
            <a:r>
              <a:rPr lang="en-US" dirty="0"/>
              <a:t>The SUO and MEO </a:t>
            </a:r>
            <a:r>
              <a:rPr lang="en-US" dirty="0" smtClean="0"/>
              <a:t>are capped at 200% of costs (</a:t>
            </a:r>
            <a:r>
              <a:rPr lang="en-US" dirty="0" smtClean="0">
                <a:solidFill>
                  <a:srgbClr val="FF0000"/>
                </a:solidFill>
              </a:rPr>
              <a:t>in DAM only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RUC Cost Guarantee (RUCG)</a:t>
            </a:r>
          </a:p>
          <a:p>
            <a:pPr marL="0" indent="0">
              <a:buNone/>
            </a:pPr>
            <a:r>
              <a:rPr lang="en-US" dirty="0" smtClean="0"/>
              <a:t>RUCG = Min (SUO</a:t>
            </a:r>
            <a:r>
              <a:rPr lang="en-US" baseline="30000" dirty="0"/>
              <a:t>1</a:t>
            </a:r>
            <a:r>
              <a:rPr lang="en-US" dirty="0" smtClean="0"/>
              <a:t>, SUCAP) + Min(MEO</a:t>
            </a:r>
            <a:r>
              <a:rPr lang="en-US" baseline="30000" dirty="0"/>
              <a:t>1</a:t>
            </a:r>
            <a:r>
              <a:rPr lang="en-US" dirty="0" smtClean="0"/>
              <a:t>, MECAP)</a:t>
            </a:r>
            <a:r>
              <a:rPr lang="en-US" baseline="30000" dirty="0" smtClean="0"/>
              <a:t> </a:t>
            </a:r>
            <a:r>
              <a:rPr lang="en-US" dirty="0" smtClean="0"/>
              <a:t>* </a:t>
            </a:r>
            <a:r>
              <a:rPr lang="en-US" dirty="0"/>
              <a:t>Min (LSL, RTMG)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Where, </a:t>
            </a:r>
          </a:p>
          <a:p>
            <a:pPr marL="0" indent="0">
              <a:buNone/>
            </a:pPr>
            <a:r>
              <a:rPr lang="en-US" dirty="0" smtClean="0"/>
              <a:t> SUCAP = </a:t>
            </a:r>
            <a:r>
              <a:rPr lang="en-US" dirty="0"/>
              <a:t>Startup </a:t>
            </a:r>
            <a:r>
              <a:rPr lang="en-US" dirty="0" smtClean="0"/>
              <a:t>Cap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MECAP = </a:t>
            </a:r>
            <a:r>
              <a:rPr lang="en-US" dirty="0"/>
              <a:t>Min Energy </a:t>
            </a:r>
            <a:r>
              <a:rPr lang="en-US" dirty="0" smtClean="0"/>
              <a:t>Cap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aseline="30000" dirty="0" smtClean="0"/>
              <a:t>1</a:t>
            </a:r>
            <a:r>
              <a:rPr lang="en-US" dirty="0"/>
              <a:t> </a:t>
            </a:r>
            <a:r>
              <a:rPr lang="en-US" dirty="0" smtClean="0"/>
              <a:t>SUO and MEO can exceed their respective costs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734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518318"/>
          </a:xfrm>
        </p:spPr>
        <p:txBody>
          <a:bodyPr/>
          <a:lstStyle/>
          <a:p>
            <a:r>
              <a:rPr lang="en-US" dirty="0" smtClean="0"/>
              <a:t>RUC Fuel Dispute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874" y="838200"/>
            <a:ext cx="8534400" cy="477703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Before Implementation of NPRR617</a:t>
            </a:r>
          </a:p>
          <a:p>
            <a:pPr marL="0" indent="0"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RUC Cost Guarantee (RUCG)</a:t>
            </a:r>
          </a:p>
          <a:p>
            <a:pPr marL="0" indent="0">
              <a:buNone/>
            </a:pPr>
            <a:r>
              <a:rPr lang="en-US" dirty="0" smtClean="0"/>
              <a:t>RUCG = SUO + </a:t>
            </a:r>
            <a:r>
              <a:rPr lang="en-US" dirty="0"/>
              <a:t>MEO* Min (LSL, RTMG)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ERCOT had no way of knowing how the Offers were constructed and as such, there was no way to know exactly how fuel purchases impacted Offers.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Appendix 8 in the VC Manual included a procedure for estimating the change to the SUO and MEO as a result of higher fuel costs.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05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518318"/>
          </a:xfrm>
        </p:spPr>
        <p:txBody>
          <a:bodyPr/>
          <a:lstStyle/>
          <a:p>
            <a:r>
              <a:rPr lang="en-US" dirty="0" smtClean="0"/>
              <a:t>Other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874" y="838200"/>
            <a:ext cx="8534400" cy="477703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After Implementation </a:t>
            </a:r>
            <a:r>
              <a:rPr lang="en-US" u="sng" dirty="0"/>
              <a:t>of NPRR617</a:t>
            </a:r>
          </a:p>
          <a:p>
            <a:pPr marL="0" indent="0"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RUC Cost Guarantee (RUCG)</a:t>
            </a:r>
          </a:p>
          <a:p>
            <a:pPr marL="0" indent="0">
              <a:buNone/>
            </a:pPr>
            <a:r>
              <a:rPr lang="en-US" dirty="0"/>
              <a:t>RUCG = Min (SUO, SUCAP)</a:t>
            </a:r>
            <a:r>
              <a:rPr lang="en-US" baseline="30000" dirty="0"/>
              <a:t>1</a:t>
            </a:r>
            <a:r>
              <a:rPr lang="en-US" dirty="0"/>
              <a:t> + Min(MEO, MECAP)</a:t>
            </a:r>
            <a:r>
              <a:rPr lang="en-US" baseline="30000" dirty="0"/>
              <a:t>1</a:t>
            </a:r>
            <a:r>
              <a:rPr lang="en-US" dirty="0"/>
              <a:t>* Min (LSL, RTMG)</a:t>
            </a:r>
          </a:p>
          <a:p>
            <a:r>
              <a:rPr lang="en-US" dirty="0" smtClean="0"/>
              <a:t>Offers can exceed costs</a:t>
            </a:r>
          </a:p>
          <a:p>
            <a:r>
              <a:rPr lang="en-US" dirty="0" smtClean="0"/>
              <a:t>SUCAP and MECAP can be calculated with updated fuel costs</a:t>
            </a:r>
          </a:p>
          <a:p>
            <a:r>
              <a:rPr lang="en-US" dirty="0" smtClean="0"/>
              <a:t>RUC fuel disputes are now processed by modifying the SUCAP and MECAP.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 smtClean="0"/>
              <a:t>  SUCAP = Startup fuel * (FIP + Fuel Adder) + O&amp;M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1600" dirty="0"/>
              <a:t>Where</a:t>
            </a:r>
            <a:r>
              <a:rPr lang="en-US" dirty="0" smtClean="0"/>
              <a:t>, (</a:t>
            </a:r>
            <a:r>
              <a:rPr lang="en-US" sz="1600" dirty="0" smtClean="0"/>
              <a:t>FIP </a:t>
            </a:r>
            <a:r>
              <a:rPr lang="en-US" sz="1600" dirty="0"/>
              <a:t>+ Fuel </a:t>
            </a:r>
            <a:r>
              <a:rPr lang="en-US" sz="1600" dirty="0" smtClean="0"/>
              <a:t>Adder) is replaced by actual fuel costs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597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518318"/>
          </a:xfrm>
        </p:spPr>
        <p:txBody>
          <a:bodyPr/>
          <a:lstStyle/>
          <a:p>
            <a:r>
              <a:rPr lang="en-US" dirty="0" smtClean="0"/>
              <a:t>Other Proposed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874" y="838200"/>
            <a:ext cx="8534400" cy="477703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lvl="0"/>
            <a:r>
              <a:rPr lang="en-US" dirty="0" smtClean="0"/>
              <a:t>Clarify </a:t>
            </a:r>
            <a:r>
              <a:rPr lang="en-US" dirty="0"/>
              <a:t>that the Fuel Index Price (FIP) and Fuel Oil Price (FOP) are adjusted by the proxy fuel adder, X, as defined in the Verifiable Cost </a:t>
            </a:r>
            <a:r>
              <a:rPr lang="en-US" dirty="0" smtClean="0"/>
              <a:t>Manual.</a:t>
            </a:r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846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sz="3200" dirty="0" smtClean="0"/>
              <a:t>Questions?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89175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18316</TotalTime>
  <Words>376</Words>
  <Application>Microsoft Office PowerPoint</Application>
  <PresentationFormat>On-screen Show (4:3)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Book Antiqua</vt:lpstr>
      <vt:lpstr>Calibri</vt:lpstr>
      <vt:lpstr>1_Custom Design</vt:lpstr>
      <vt:lpstr>Office Theme</vt:lpstr>
      <vt:lpstr>Custom Design</vt:lpstr>
      <vt:lpstr>PowerPoint Presentation</vt:lpstr>
      <vt:lpstr>NPRR617 Energy Offer Flexibility</vt:lpstr>
      <vt:lpstr>NPRR617 Energy Offer Flexibility</vt:lpstr>
      <vt:lpstr>RUC Fuel Dispute Process</vt:lpstr>
      <vt:lpstr>Other Changes</vt:lpstr>
      <vt:lpstr>Other Proposed Changes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Gonzalez, Ino</cp:lastModifiedBy>
  <cp:revision>477</cp:revision>
  <cp:lastPrinted>2016-05-23T17:34:43Z</cp:lastPrinted>
  <dcterms:created xsi:type="dcterms:W3CDTF">2016-01-21T15:20:31Z</dcterms:created>
  <dcterms:modified xsi:type="dcterms:W3CDTF">2019-10-17T16:21:33Z</dcterms:modified>
</cp:coreProperties>
</file>