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7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6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1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3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01A5-B0C5-4E64-9450-CA9C3A27D5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C9363-1C78-465D-BD17-D8D8A0D1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69704-A55E-4E3F-A766-59E2D5E48C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Line on Outage</a:t>
            </a:r>
            <a:br>
              <a:rPr lang="en-US" sz="4800" dirty="0"/>
            </a:br>
            <a:r>
              <a:rPr lang="en-US" sz="4800" dirty="0"/>
              <a:t>as</a:t>
            </a:r>
            <a:br>
              <a:rPr lang="en-US" sz="4800" dirty="0"/>
            </a:br>
            <a:r>
              <a:rPr lang="en-US" sz="4800" dirty="0"/>
              <a:t>Binding Constraint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7105B-67F2-4541-AEA8-26458C003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6101_A on September 27 and 28,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5107E-7D4E-481E-B3F2-B6E34D42C24D}"/>
              </a:ext>
            </a:extLst>
          </p:cNvPr>
          <p:cNvSpPr txBox="1"/>
          <p:nvPr/>
        </p:nvSpPr>
        <p:spPr>
          <a:xfrm>
            <a:off x="6109328" y="5349875"/>
            <a:ext cx="189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Patrick de Man</a:t>
            </a:r>
          </a:p>
          <a:p>
            <a:r>
              <a:rPr lang="en-US" sz="1600" dirty="0"/>
              <a:t>Geodesic Energy LLC</a:t>
            </a:r>
          </a:p>
        </p:txBody>
      </p:sp>
    </p:spTree>
    <p:extLst>
      <p:ext uri="{BB962C8B-B14F-4D97-AF65-F5344CB8AC3E}">
        <p14:creationId xmlns:p14="http://schemas.microsoft.com/office/powerpoint/2010/main" val="419364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4FEA-50F4-44A8-8AF4-159AD7B3F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6259"/>
          </a:xfrm>
        </p:spPr>
        <p:txBody>
          <a:bodyPr/>
          <a:lstStyle/>
          <a:p>
            <a:r>
              <a:rPr lang="en-US" sz="4000" dirty="0"/>
              <a:t>Timeline of Events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2CE7-5835-4620-A24C-AF2278740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1385"/>
            <a:ext cx="7886700" cy="4965578"/>
          </a:xfrm>
        </p:spPr>
        <p:txBody>
          <a:bodyPr>
            <a:normAutofit/>
          </a:bodyPr>
          <a:lstStyle/>
          <a:p>
            <a:r>
              <a:rPr lang="en-US" sz="2400" dirty="0"/>
              <a:t>Scheduled</a:t>
            </a:r>
            <a:r>
              <a:rPr lang="en-US" dirty="0"/>
              <a:t> </a:t>
            </a:r>
            <a:r>
              <a:rPr lang="en-US" sz="2400" dirty="0"/>
              <a:t>outage of line 6101_A (NOTSW to CHEYT)</a:t>
            </a:r>
          </a:p>
          <a:p>
            <a:endParaRPr lang="en-US" sz="2400" dirty="0"/>
          </a:p>
          <a:p>
            <a:r>
              <a:rPr lang="en-US" sz="2400" dirty="0"/>
              <a:t>Congestion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ERCOT notified early Saturday morning</a:t>
            </a:r>
          </a:p>
          <a:p>
            <a:pPr lvl="1"/>
            <a:r>
              <a:rPr lang="en-US" sz="2000" dirty="0"/>
              <a:t>Emails to Client Services and Shift Supervisors</a:t>
            </a:r>
          </a:p>
          <a:p>
            <a:r>
              <a:rPr lang="en-US" sz="2400" dirty="0"/>
              <a:t>Congestion continued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Line 6101_A reinstated on 9/28 at 18:43</a:t>
            </a:r>
          </a:p>
          <a:p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A0538B-DEEF-4E14-8C7B-C95338CC3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32493"/>
              </p:ext>
            </p:extLst>
          </p:nvPr>
        </p:nvGraphicFramePr>
        <p:xfrm>
          <a:off x="628650" y="1636064"/>
          <a:ext cx="7249258" cy="382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502">
                  <a:extLst>
                    <a:ext uri="{9D8B030D-6E8A-4147-A177-3AD203B41FA5}">
                      <a16:colId xmlns:a16="http://schemas.microsoft.com/office/drawing/2014/main" val="2163541704"/>
                    </a:ext>
                  </a:extLst>
                </a:gridCol>
                <a:gridCol w="1289749">
                  <a:extLst>
                    <a:ext uri="{9D8B030D-6E8A-4147-A177-3AD203B41FA5}">
                      <a16:colId xmlns:a16="http://schemas.microsoft.com/office/drawing/2014/main" val="2507748788"/>
                    </a:ext>
                  </a:extLst>
                </a:gridCol>
                <a:gridCol w="1226122">
                  <a:extLst>
                    <a:ext uri="{9D8B030D-6E8A-4147-A177-3AD203B41FA5}">
                      <a16:colId xmlns:a16="http://schemas.microsoft.com/office/drawing/2014/main" val="182691074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71877804"/>
                    </a:ext>
                  </a:extLst>
                </a:gridCol>
                <a:gridCol w="1111822">
                  <a:extLst>
                    <a:ext uri="{9D8B030D-6E8A-4147-A177-3AD203B41FA5}">
                      <a16:colId xmlns:a16="http://schemas.microsoft.com/office/drawing/2014/main" val="1905244778"/>
                    </a:ext>
                  </a:extLst>
                </a:gridCol>
                <a:gridCol w="1145763">
                  <a:extLst>
                    <a:ext uri="{9D8B030D-6E8A-4147-A177-3AD203B41FA5}">
                      <a16:colId xmlns:a16="http://schemas.microsoft.com/office/drawing/2014/main" val="38304428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OutageIdentifier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PlannedStartDate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PlannedEndDate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ActualStartDate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ActualEndDate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SubmitTime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6466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ONC00383052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9/27/2019 18:01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7/31/2020 18:00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9/27/2019 18:01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8/20/2019 15:10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054821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D45CCF-344D-450B-A002-694E51514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877131"/>
              </p:ext>
            </p:extLst>
          </p:nvPr>
        </p:nvGraphicFramePr>
        <p:xfrm>
          <a:off x="628650" y="2555519"/>
          <a:ext cx="8252179" cy="722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2645">
                  <a:extLst>
                    <a:ext uri="{9D8B030D-6E8A-4147-A177-3AD203B41FA5}">
                      <a16:colId xmlns:a16="http://schemas.microsoft.com/office/drawing/2014/main" val="1097706736"/>
                    </a:ext>
                  </a:extLst>
                </a:gridCol>
                <a:gridCol w="705846">
                  <a:extLst>
                    <a:ext uri="{9D8B030D-6E8A-4147-A177-3AD203B41FA5}">
                      <a16:colId xmlns:a16="http://schemas.microsoft.com/office/drawing/2014/main" val="715522725"/>
                    </a:ext>
                  </a:extLst>
                </a:gridCol>
                <a:gridCol w="834688">
                  <a:extLst>
                    <a:ext uri="{9D8B030D-6E8A-4147-A177-3AD203B41FA5}">
                      <a16:colId xmlns:a16="http://schemas.microsoft.com/office/drawing/2014/main" val="4107850826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489869558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413270961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10172952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78390633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745763015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68346258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04008347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37142622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682961958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877738185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6352053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4748489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01763007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541644766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88518064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87788790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527913445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871004459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074818220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80789582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83628299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425305825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34578630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425637517"/>
                    </a:ext>
                  </a:extLst>
                </a:gridCol>
              </a:tblGrid>
              <a:tr h="169972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noFill/>
                  </a:tcPr>
                </a:tc>
                <a:tc gridSpan="24"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5784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Constraint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Contingency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extLst>
                  <a:ext uri="{0D108BD9-81ED-4DB2-BD59-A6C34878D82A}">
                    <a16:rowId xmlns:a16="http://schemas.microsoft.com/office/drawing/2014/main" val="284093890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9/27/2019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6101__A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SECNMO28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96729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9/28/2019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6101__A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SECNMO28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extLst>
                  <a:ext uri="{0D108BD9-81ED-4DB2-BD59-A6C34878D82A}">
                    <a16:rowId xmlns:a16="http://schemas.microsoft.com/office/drawing/2014/main" val="33973279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8E0EA0-47BC-4F0C-950F-CC5B2A2EA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32938"/>
              </p:ext>
            </p:extLst>
          </p:nvPr>
        </p:nvGraphicFramePr>
        <p:xfrm>
          <a:off x="624750" y="4703878"/>
          <a:ext cx="8252179" cy="722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2645">
                  <a:extLst>
                    <a:ext uri="{9D8B030D-6E8A-4147-A177-3AD203B41FA5}">
                      <a16:colId xmlns:a16="http://schemas.microsoft.com/office/drawing/2014/main" val="1097706736"/>
                    </a:ext>
                  </a:extLst>
                </a:gridCol>
                <a:gridCol w="705846">
                  <a:extLst>
                    <a:ext uri="{9D8B030D-6E8A-4147-A177-3AD203B41FA5}">
                      <a16:colId xmlns:a16="http://schemas.microsoft.com/office/drawing/2014/main" val="715522725"/>
                    </a:ext>
                  </a:extLst>
                </a:gridCol>
                <a:gridCol w="834688">
                  <a:extLst>
                    <a:ext uri="{9D8B030D-6E8A-4147-A177-3AD203B41FA5}">
                      <a16:colId xmlns:a16="http://schemas.microsoft.com/office/drawing/2014/main" val="4107850826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489869558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413270961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10172952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78390633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745763015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68346258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04008347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37142622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682961958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877738185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6352053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4748489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01763007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541644766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88518064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87788790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527913445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1871004459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074818220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80789582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836282993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4253058252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3345786304"/>
                    </a:ext>
                  </a:extLst>
                </a:gridCol>
                <a:gridCol w="237875">
                  <a:extLst>
                    <a:ext uri="{9D8B030D-6E8A-4147-A177-3AD203B41FA5}">
                      <a16:colId xmlns:a16="http://schemas.microsoft.com/office/drawing/2014/main" val="2425637517"/>
                    </a:ext>
                  </a:extLst>
                </a:gridCol>
              </a:tblGrid>
              <a:tr h="169972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noFill/>
                  </a:tcPr>
                </a:tc>
                <a:tc gridSpan="24"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5784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Constraint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Contingency</a:t>
                      </a:r>
                    </a:p>
                  </a:txBody>
                  <a:tcPr marL="8499" marR="8499" marT="849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extLst>
                  <a:ext uri="{0D108BD9-81ED-4DB2-BD59-A6C34878D82A}">
                    <a16:rowId xmlns:a16="http://schemas.microsoft.com/office/drawing/2014/main" val="284093890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9/28/2019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6101__A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DWINDUN8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extLst>
                  <a:ext uri="{0D108BD9-81ED-4DB2-BD59-A6C34878D82A}">
                    <a16:rowId xmlns:a16="http://schemas.microsoft.com/office/drawing/2014/main" val="407012766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9/28/2019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6101__A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DYKNWIN8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99" marR="8499" marT="8499" marB="0" anchor="b"/>
                </a:tc>
                <a:extLst>
                  <a:ext uri="{0D108BD9-81ED-4DB2-BD59-A6C34878D82A}">
                    <a16:rowId xmlns:a16="http://schemas.microsoft.com/office/drawing/2014/main" val="132616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71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98ABF-1686-42AE-9CC4-B874EB7D3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exactly allowed this situation to occur?</a:t>
            </a:r>
          </a:p>
          <a:p>
            <a:r>
              <a:rPr lang="en-US" sz="2400" dirty="0"/>
              <a:t>How can such inconsistency persist for 24+ hours?</a:t>
            </a:r>
          </a:p>
          <a:p>
            <a:pPr lvl="1"/>
            <a:r>
              <a:rPr lang="en-US" sz="2000" dirty="0"/>
              <a:t>Inconsistently should throw up an alert at first occurrence </a:t>
            </a:r>
          </a:p>
          <a:p>
            <a:pPr lvl="1"/>
            <a:r>
              <a:rPr lang="en-US" sz="2000" dirty="0"/>
              <a:t>ERCOT notified, but no action until many hours later</a:t>
            </a:r>
          </a:p>
          <a:p>
            <a:r>
              <a:rPr lang="en-US" sz="2400" dirty="0"/>
              <a:t>How frequently does this occur?</a:t>
            </a:r>
          </a:p>
          <a:p>
            <a:r>
              <a:rPr lang="en-US" sz="2400" dirty="0"/>
              <a:t>What was known during bidding into DAM?</a:t>
            </a:r>
          </a:p>
          <a:p>
            <a:r>
              <a:rPr lang="en-US" sz="2400" dirty="0"/>
              <a:t>Error caused by ERCOT or ONCOR? Repricing?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47BC70-C9A2-4AB3-B4DF-7A9E0E75B0E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846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79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2945</TotalTime>
  <Words>245</Words>
  <Application>Microsoft Office PowerPoint</Application>
  <PresentationFormat>On-screen Show (4:3)</PresentationFormat>
  <Paragraphs>138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Line on Outage as Binding Constraint</vt:lpstr>
      <vt:lpstr>Timeline of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de Man</dc:creator>
  <cp:lastModifiedBy>Patrick de Man</cp:lastModifiedBy>
  <cp:revision>13</cp:revision>
  <dcterms:created xsi:type="dcterms:W3CDTF">2019-10-16T11:01:47Z</dcterms:created>
  <dcterms:modified xsi:type="dcterms:W3CDTF">2019-10-18T12:07:04Z</dcterms:modified>
</cp:coreProperties>
</file>