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5"/>
  </p:notesMasterIdLst>
  <p:handoutMasterIdLst>
    <p:handoutMasterId r:id="rId26"/>
  </p:handoutMasterIdLst>
  <p:sldIdLst>
    <p:sldId id="260" r:id="rId6"/>
    <p:sldId id="285" r:id="rId7"/>
    <p:sldId id="293" r:id="rId8"/>
    <p:sldId id="297" r:id="rId9"/>
    <p:sldId id="324" r:id="rId10"/>
    <p:sldId id="326" r:id="rId11"/>
    <p:sldId id="327" r:id="rId12"/>
    <p:sldId id="330" r:id="rId13"/>
    <p:sldId id="331" r:id="rId14"/>
    <p:sldId id="316" r:id="rId15"/>
    <p:sldId id="321" r:id="rId16"/>
    <p:sldId id="322" r:id="rId17"/>
    <p:sldId id="314" r:id="rId18"/>
    <p:sldId id="328" r:id="rId19"/>
    <p:sldId id="329" r:id="rId20"/>
    <p:sldId id="312" r:id="rId21"/>
    <p:sldId id="313" r:id="rId22"/>
    <p:sldId id="309" r:id="rId23"/>
    <p:sldId id="311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71" d="100"/>
          <a:sy n="71" d="100"/>
        </p:scale>
        <p:origin x="1092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mmittee/rtctf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286000"/>
            <a:ext cx="4953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Real-Time </a:t>
            </a:r>
            <a:r>
              <a:rPr lang="en-US" sz="2000" b="1" dirty="0">
                <a:solidFill>
                  <a:schemeClr val="tx2"/>
                </a:solidFill>
              </a:rPr>
              <a:t>Co-optimization Task Force (RTCTF) Update to TAC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Matt Mereness	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October 23,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TAC Voting Items for Key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8369"/>
            <a:ext cx="8534400" cy="5486400"/>
          </a:xfrm>
        </p:spPr>
        <p:txBody>
          <a:bodyPr/>
          <a:lstStyle/>
          <a:p>
            <a:r>
              <a:rPr lang="en-US" sz="2000" dirty="0" smtClean="0"/>
              <a:t>Requesting TAC consideration today:</a:t>
            </a:r>
          </a:p>
          <a:p>
            <a:endParaRPr lang="en-US" sz="2000" dirty="0" smtClean="0"/>
          </a:p>
          <a:p>
            <a:pPr lvl="1"/>
            <a:r>
              <a:rPr lang="en-US" sz="1800" i="1" dirty="0" smtClean="0">
                <a:solidFill>
                  <a:srgbClr val="C00000"/>
                </a:solidFill>
              </a:rPr>
              <a:t>TAC </a:t>
            </a:r>
            <a:r>
              <a:rPr lang="en-US" sz="1800" i="1" dirty="0">
                <a:solidFill>
                  <a:srgbClr val="C00000"/>
                </a:solidFill>
              </a:rPr>
              <a:t>votes to endorse </a:t>
            </a:r>
            <a:r>
              <a:rPr lang="en-US" sz="1800" i="1" dirty="0" smtClean="0">
                <a:solidFill>
                  <a:srgbClr val="C00000"/>
                </a:solidFill>
              </a:rPr>
              <a:t>the following Key Principles:</a:t>
            </a:r>
            <a:endParaRPr lang="en-US" sz="1800" i="1" dirty="0">
              <a:solidFill>
                <a:srgbClr val="C00000"/>
              </a:solidFill>
            </a:endParaRPr>
          </a:p>
          <a:p>
            <a:pPr lvl="2"/>
            <a:r>
              <a:rPr lang="en-US" sz="1600" i="1" dirty="0" smtClean="0">
                <a:solidFill>
                  <a:srgbClr val="C00000"/>
                </a:solidFill>
              </a:rPr>
              <a:t>KP 1.1(5)</a:t>
            </a:r>
          </a:p>
          <a:p>
            <a:pPr lvl="3"/>
            <a:r>
              <a:rPr lang="en-US" sz="1500" i="1" dirty="0" smtClean="0">
                <a:solidFill>
                  <a:srgbClr val="C00000"/>
                </a:solidFill>
              </a:rPr>
              <a:t>Ancillary </a:t>
            </a:r>
            <a:r>
              <a:rPr lang="en-US" sz="1500" i="1" dirty="0">
                <a:solidFill>
                  <a:srgbClr val="C00000"/>
                </a:solidFill>
              </a:rPr>
              <a:t>Service Demand Curves and Current Market Price Adders</a:t>
            </a:r>
          </a:p>
          <a:p>
            <a:pPr lvl="2"/>
            <a:r>
              <a:rPr lang="en-US" sz="1600" i="1" dirty="0" smtClean="0">
                <a:solidFill>
                  <a:srgbClr val="C00000"/>
                </a:solidFill>
              </a:rPr>
              <a:t>KP 1.3 </a:t>
            </a:r>
            <a:r>
              <a:rPr lang="en-US" sz="1600" i="1" dirty="0">
                <a:solidFill>
                  <a:srgbClr val="C00000"/>
                </a:solidFill>
              </a:rPr>
              <a:t>(1), (2), (3), (4)(</a:t>
            </a:r>
            <a:r>
              <a:rPr lang="en-US" sz="1600" i="1" dirty="0" smtClean="0">
                <a:solidFill>
                  <a:srgbClr val="C00000"/>
                </a:solidFill>
              </a:rPr>
              <a:t>a &amp; b</a:t>
            </a:r>
            <a:r>
              <a:rPr lang="en-US" sz="1600" i="1" dirty="0">
                <a:solidFill>
                  <a:srgbClr val="C00000"/>
                </a:solidFill>
              </a:rPr>
              <a:t>), (5), (6), (7), (8), (10), and (</a:t>
            </a:r>
            <a:r>
              <a:rPr lang="en-US" sz="1600" i="1" dirty="0" smtClean="0">
                <a:solidFill>
                  <a:srgbClr val="C00000"/>
                </a:solidFill>
              </a:rPr>
              <a:t>11)</a:t>
            </a:r>
          </a:p>
          <a:p>
            <a:pPr lvl="3"/>
            <a:r>
              <a:rPr lang="en-US" sz="1500" i="1" dirty="0" smtClean="0">
                <a:solidFill>
                  <a:srgbClr val="C00000"/>
                </a:solidFill>
              </a:rPr>
              <a:t>Offering </a:t>
            </a:r>
            <a:r>
              <a:rPr lang="en-US" sz="1500" i="1" dirty="0">
                <a:solidFill>
                  <a:srgbClr val="C00000"/>
                </a:solidFill>
              </a:rPr>
              <a:t>and Awarding Ancillary Services in Real-Time</a:t>
            </a:r>
          </a:p>
          <a:p>
            <a:pPr lvl="2"/>
            <a:r>
              <a:rPr lang="en-US" sz="1600" i="1" dirty="0" smtClean="0">
                <a:solidFill>
                  <a:srgbClr val="C00000"/>
                </a:solidFill>
              </a:rPr>
              <a:t>KP 5 </a:t>
            </a:r>
            <a:r>
              <a:rPr lang="en-US" sz="1600" i="1" dirty="0">
                <a:solidFill>
                  <a:srgbClr val="C00000"/>
                </a:solidFill>
              </a:rPr>
              <a:t>(1</a:t>
            </a:r>
            <a:r>
              <a:rPr lang="en-US" sz="1600" i="1" dirty="0" smtClean="0">
                <a:solidFill>
                  <a:srgbClr val="C00000"/>
                </a:solidFill>
              </a:rPr>
              <a:t>) - (6)</a:t>
            </a:r>
          </a:p>
          <a:p>
            <a:pPr lvl="3"/>
            <a:r>
              <a:rPr lang="en-US" sz="1500" i="1" dirty="0" smtClean="0">
                <a:solidFill>
                  <a:srgbClr val="C00000"/>
                </a:solidFill>
              </a:rPr>
              <a:t>Day-Ahead </a:t>
            </a:r>
            <a:r>
              <a:rPr lang="en-US" sz="1500" i="1" dirty="0">
                <a:solidFill>
                  <a:srgbClr val="C00000"/>
                </a:solidFill>
              </a:rPr>
              <a:t>Market </a:t>
            </a:r>
          </a:p>
          <a:p>
            <a:endParaRPr lang="en-US" sz="1050" dirty="0" smtClean="0"/>
          </a:p>
          <a:p>
            <a:pPr lvl="1"/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Non-Voting Item for Key Principle 1.2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Non-voting </a:t>
            </a:r>
            <a:r>
              <a:rPr lang="en-US" sz="2400" dirty="0" smtClean="0"/>
              <a:t>Item </a:t>
            </a:r>
            <a:r>
              <a:rPr lang="en-US" sz="2400" dirty="0"/>
              <a:t>(informational only): </a:t>
            </a:r>
          </a:p>
          <a:p>
            <a:pPr lvl="1"/>
            <a:r>
              <a:rPr lang="en-US" sz="2000" dirty="0" smtClean="0"/>
              <a:t>KP </a:t>
            </a:r>
            <a:r>
              <a:rPr lang="en-US" sz="2000" dirty="0"/>
              <a:t>1.2 (</a:t>
            </a:r>
            <a:r>
              <a:rPr lang="en-US" sz="2000" dirty="0" smtClean="0"/>
              <a:t>3)</a:t>
            </a:r>
          </a:p>
          <a:p>
            <a:pPr lvl="2"/>
            <a:r>
              <a:rPr lang="en-US" sz="1800" dirty="0" smtClean="0"/>
              <a:t>System-Wide </a:t>
            </a:r>
            <a:r>
              <a:rPr lang="en-US" sz="1800" dirty="0"/>
              <a:t>Offer Cap and Power Balance Penalty </a:t>
            </a:r>
            <a:r>
              <a:rPr lang="en-US" sz="1800" dirty="0" smtClean="0"/>
              <a:t>Price</a:t>
            </a:r>
          </a:p>
          <a:p>
            <a:pPr lvl="3"/>
            <a:r>
              <a:rPr lang="en-US" sz="1700" dirty="0" smtClean="0"/>
              <a:t>ERCOT originally proposed this concept to reduce the AS Price Cap to reflect any adjustments that reduced the Energy Price below VOLL.</a:t>
            </a:r>
          </a:p>
          <a:p>
            <a:pPr lvl="3"/>
            <a:r>
              <a:rPr lang="en-US" sz="1700" dirty="0" smtClean="0"/>
              <a:t>RTCTF discussion yielded consensus this adjustment was not needed, and the concept was removed.</a:t>
            </a:r>
          </a:p>
          <a:p>
            <a:pPr lvl="2"/>
            <a:endParaRPr lang="en-US" dirty="0"/>
          </a:p>
          <a:p>
            <a:r>
              <a:rPr lang="en-US" sz="2400" dirty="0" smtClean="0"/>
              <a:t>This design decision was captured in “RTCTF Discussion” in the KP1.2 template, but will not be considered by TAC.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59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Remaining issues to be discussed prior to the January  29, 2020, TAC </a:t>
            </a:r>
            <a:r>
              <a:rPr lang="en-US" dirty="0" smtClean="0"/>
              <a:t>meeting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RTCTF review </a:t>
            </a:r>
            <a:r>
              <a:rPr lang="en-US" dirty="0" smtClean="0"/>
              <a:t>status </a:t>
            </a:r>
            <a:r>
              <a:rPr lang="en-US" dirty="0" smtClean="0"/>
              <a:t>is in the Appendix</a:t>
            </a:r>
          </a:p>
          <a:p>
            <a:endParaRPr lang="en-US" dirty="0" smtClean="0"/>
          </a:p>
          <a:p>
            <a:r>
              <a:rPr lang="en-US" dirty="0" smtClean="0"/>
              <a:t>Twelve </a:t>
            </a:r>
            <a:r>
              <a:rPr lang="en-US" dirty="0"/>
              <a:t>meetings </a:t>
            </a:r>
            <a:r>
              <a:rPr lang="en-US" dirty="0" smtClean="0"/>
              <a:t>completed, six </a:t>
            </a:r>
            <a:r>
              <a:rPr lang="en-US" dirty="0"/>
              <a:t>meetings remaining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70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APPENDIX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Review Schedule</a:t>
            </a:r>
          </a:p>
          <a:p>
            <a:pPr marL="0" indent="0" algn="ctr">
              <a:buNone/>
            </a:pPr>
            <a:r>
              <a:rPr lang="en-US" sz="2800" dirty="0" smtClean="0"/>
              <a:t>Review </a:t>
            </a:r>
            <a:r>
              <a:rPr lang="en-US" sz="2800" dirty="0"/>
              <a:t>processes for RTCTF, TAC, and Board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02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RTC Discussion Points &amp; Issues Schedule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275564"/>
            <a:ext cx="7467600" cy="49728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838200"/>
            <a:ext cx="708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Posted in </a:t>
            </a:r>
            <a:r>
              <a:rPr lang="en-US" sz="1400" dirty="0" err="1" smtClean="0"/>
              <a:t>Keydocs</a:t>
            </a:r>
            <a:r>
              <a:rPr lang="en-US" sz="1400" dirty="0" smtClean="0"/>
              <a:t>: </a:t>
            </a:r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www.ercot.com/committee/rtctf</a:t>
            </a:r>
            <a:r>
              <a:rPr lang="en-US" sz="1400" dirty="0" smtClean="0"/>
              <a:t>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58656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 Discussion Points &amp; Issues Schedule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405" y="794580"/>
            <a:ext cx="7387389" cy="524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587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Review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334000"/>
          </a:xfrm>
        </p:spPr>
        <p:txBody>
          <a:bodyPr/>
          <a:lstStyle/>
          <a:p>
            <a:r>
              <a:rPr lang="en-US" sz="1600" dirty="0" smtClean="0"/>
              <a:t>TAC serves as the stakeholder body to vote on Design Principles from the RTCTF</a:t>
            </a:r>
          </a:p>
          <a:p>
            <a:pPr lvl="1"/>
            <a:r>
              <a:rPr lang="en-US" sz="1400" dirty="0" smtClean="0"/>
              <a:t>Design Principles narrow the scope and codify design decisions to set direction for ERCOT in developing NPRRs upon completion of the Design Principles.</a:t>
            </a:r>
          </a:p>
          <a:p>
            <a:pPr lvl="1"/>
            <a:r>
              <a:rPr lang="en-US" sz="1400" dirty="0" smtClean="0"/>
              <a:t>Principle Templates are being used to capture the key dates of review, any significant contention or modifications, and the TAC vote.</a:t>
            </a:r>
          </a:p>
          <a:p>
            <a:pPr lvl="1"/>
            <a:endParaRPr lang="en-US" sz="900" dirty="0" smtClean="0"/>
          </a:p>
          <a:p>
            <a:r>
              <a:rPr lang="en-US" sz="1600" dirty="0" smtClean="0"/>
              <a:t>RTC Key </a:t>
            </a:r>
            <a:r>
              <a:rPr lang="en-US" sz="1600" dirty="0"/>
              <a:t>Principles </a:t>
            </a:r>
            <a:r>
              <a:rPr lang="en-US" sz="1600" dirty="0" smtClean="0"/>
              <a:t>are non-binding and will </a:t>
            </a:r>
            <a:r>
              <a:rPr lang="en-US" sz="1600" dirty="0"/>
              <a:t>not go directly to the Board </a:t>
            </a:r>
            <a:r>
              <a:rPr lang="en-US" sz="1600" dirty="0" smtClean="0"/>
              <a:t>after TAC consideration.</a:t>
            </a:r>
          </a:p>
          <a:p>
            <a:pPr lvl="1"/>
            <a:r>
              <a:rPr lang="en-US" sz="1400" dirty="0"/>
              <a:t>Procedures set forth in Protocol Section 21 do not apply to discussions, opinions or </a:t>
            </a:r>
            <a:r>
              <a:rPr lang="en-US" sz="1400" dirty="0" smtClean="0"/>
              <a:t>approvals </a:t>
            </a:r>
            <a:r>
              <a:rPr lang="en-US" sz="1400" dirty="0"/>
              <a:t>by TAC with respect to RTC Key Principles</a:t>
            </a:r>
            <a:r>
              <a:rPr lang="en-US" sz="1400" dirty="0" smtClean="0"/>
              <a:t>.</a:t>
            </a:r>
          </a:p>
          <a:p>
            <a:pPr lvl="1"/>
            <a:r>
              <a:rPr lang="en-US" sz="1400" dirty="0"/>
              <a:t>Section VIII of the ERCOT Board Policies and Procedures does not apply to discussions, opinions or unofficial approvals by TAC with respect to RTC Key Principles.</a:t>
            </a:r>
            <a:endParaRPr lang="en-US" sz="1400" dirty="0" smtClean="0"/>
          </a:p>
          <a:p>
            <a:pPr lvl="1"/>
            <a:endParaRPr lang="en-US" sz="1000" dirty="0"/>
          </a:p>
          <a:p>
            <a:r>
              <a:rPr lang="en-US" sz="1600" dirty="0" smtClean="0"/>
              <a:t>ERCOT </a:t>
            </a:r>
            <a:r>
              <a:rPr lang="en-US" sz="1600" dirty="0"/>
              <a:t>will hold </a:t>
            </a:r>
            <a:r>
              <a:rPr lang="en-US" sz="1600" dirty="0" smtClean="0"/>
              <a:t>(supplement) the RTC </a:t>
            </a:r>
            <a:r>
              <a:rPr lang="en-US" sz="1600" dirty="0"/>
              <a:t>Key Principles pending development and </a:t>
            </a:r>
            <a:r>
              <a:rPr lang="en-US" sz="1600" dirty="0" smtClean="0"/>
              <a:t>review of </a:t>
            </a:r>
            <a:r>
              <a:rPr lang="en-US" sz="1600" dirty="0"/>
              <a:t>all RTC Key Principles by TAC.</a:t>
            </a:r>
          </a:p>
          <a:p>
            <a:pPr lvl="1"/>
            <a:r>
              <a:rPr lang="en-US" sz="1400" dirty="0" smtClean="0"/>
              <a:t>RTC </a:t>
            </a:r>
            <a:r>
              <a:rPr lang="en-US" sz="1400" dirty="0"/>
              <a:t>Key Principle subsections will only be reconsidered if new or conflicting interdependencies are discovered. If information is added to an RTC Key Principal following TAC </a:t>
            </a:r>
            <a:r>
              <a:rPr lang="en-US" sz="1400" dirty="0" smtClean="0"/>
              <a:t>review, </a:t>
            </a:r>
            <a:r>
              <a:rPr lang="en-US" sz="1400" dirty="0"/>
              <a:t>the RTC Key Principle will be taken back to TAC </a:t>
            </a:r>
            <a:r>
              <a:rPr lang="en-US" sz="1400" dirty="0" smtClean="0"/>
              <a:t>consideration. </a:t>
            </a:r>
          </a:p>
          <a:p>
            <a:pPr lvl="1"/>
            <a:r>
              <a:rPr lang="en-US" sz="1400" dirty="0" smtClean="0"/>
              <a:t>ERCOT </a:t>
            </a:r>
            <a:r>
              <a:rPr lang="en-US" sz="1400" dirty="0"/>
              <a:t>will maintain TAC </a:t>
            </a:r>
            <a:r>
              <a:rPr lang="en-US" sz="1400" dirty="0" smtClean="0"/>
              <a:t>reviewed RTC </a:t>
            </a:r>
            <a:r>
              <a:rPr lang="en-US" sz="1400" dirty="0"/>
              <a:t>Key Principle language in template form and post in </a:t>
            </a:r>
            <a:r>
              <a:rPr lang="en-US" sz="1400" dirty="0" smtClean="0"/>
              <a:t>a central </a:t>
            </a:r>
            <a:r>
              <a:rPr lang="en-US" sz="1400" dirty="0"/>
              <a:t>location.</a:t>
            </a:r>
          </a:p>
          <a:p>
            <a:pPr lvl="1"/>
            <a:endParaRPr lang="en-US" sz="1400" dirty="0"/>
          </a:p>
          <a:p>
            <a:pPr lvl="1"/>
            <a:endParaRPr lang="en-US" sz="1600" dirty="0" smtClean="0"/>
          </a:p>
          <a:p>
            <a:pPr lvl="1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0596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Review </a:t>
            </a:r>
            <a:r>
              <a:rPr lang="en-US" dirty="0" smtClean="0"/>
              <a:t>Process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Upon </a:t>
            </a:r>
            <a:r>
              <a:rPr lang="en-US" sz="1800" dirty="0"/>
              <a:t>TAC </a:t>
            </a:r>
            <a:r>
              <a:rPr lang="en-US" sz="1800" dirty="0" smtClean="0"/>
              <a:t>review of </a:t>
            </a:r>
            <a:r>
              <a:rPr lang="en-US" sz="1800" dirty="0"/>
              <a:t>all RTC Key Principles, ERCOT will compile </a:t>
            </a:r>
            <a:r>
              <a:rPr lang="en-US" sz="1800" dirty="0" smtClean="0"/>
              <a:t>the collection of RTC </a:t>
            </a:r>
            <a:r>
              <a:rPr lang="en-US" sz="1800" dirty="0"/>
              <a:t>Key Principles into a single package, and will submit it to TAC for a </a:t>
            </a:r>
            <a:r>
              <a:rPr lang="en-US" sz="1800" dirty="0" smtClean="0"/>
              <a:t>courtesy review prior to Board submission.</a:t>
            </a:r>
            <a:endParaRPr lang="en-US" sz="1800" dirty="0"/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RTC Key Principle package will contain a full record of TAC </a:t>
            </a:r>
            <a:r>
              <a:rPr lang="en-US" sz="1600" dirty="0" smtClean="0"/>
              <a:t>votes </a:t>
            </a:r>
            <a:r>
              <a:rPr lang="en-US" sz="1600" dirty="0"/>
              <a:t>for Board discussion and consideration</a:t>
            </a:r>
            <a:r>
              <a:rPr lang="en-US" sz="1600" dirty="0" smtClean="0"/>
              <a:t>.</a:t>
            </a:r>
          </a:p>
          <a:p>
            <a:pPr lvl="1"/>
            <a:endParaRPr lang="en-US" sz="1600" dirty="0"/>
          </a:p>
          <a:p>
            <a:r>
              <a:rPr lang="en-US" sz="1800" dirty="0" smtClean="0"/>
              <a:t>Following </a:t>
            </a:r>
            <a:r>
              <a:rPr lang="en-US" sz="1800" dirty="0"/>
              <a:t>TAC review of the complete RTC Key Principles package, ERCOT will submit it to the Board for </a:t>
            </a:r>
            <a:r>
              <a:rPr lang="en-US" sz="1800" dirty="0" smtClean="0"/>
              <a:t>consideration.</a:t>
            </a:r>
            <a:endParaRPr lang="en-US" sz="1800" dirty="0"/>
          </a:p>
          <a:p>
            <a:pPr lvl="1"/>
            <a:r>
              <a:rPr lang="en-US" sz="1600" dirty="0" smtClean="0"/>
              <a:t>Any </a:t>
            </a:r>
            <a:r>
              <a:rPr lang="en-US" sz="1600" dirty="0"/>
              <a:t>stakeholder opposed to an RTC Key Principle may request Board consideration in accordance with Section VIII of the ERCOT Board Policies and Procedures</a:t>
            </a:r>
            <a:r>
              <a:rPr lang="en-US" sz="1600" dirty="0" smtClean="0"/>
              <a:t>.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The Board will review and consider the RTC Key Principles package presented by TAC.</a:t>
            </a:r>
          </a:p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10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Review </a:t>
            </a:r>
            <a:r>
              <a:rPr lang="en-US" sz="2400" dirty="0" smtClean="0"/>
              <a:t>Process for RTCTF</a:t>
            </a:r>
            <a:r>
              <a:rPr lang="en-US" sz="2400" dirty="0"/>
              <a:t>, TAC, and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58200" y="6561138"/>
            <a:ext cx="5334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024" y="990600"/>
            <a:ext cx="564657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 PUCT: Project No. 48540 </a:t>
            </a:r>
          </a:p>
          <a:p>
            <a:pPr algn="ctr"/>
            <a:r>
              <a:rPr lang="en-US" dirty="0" smtClean="0"/>
              <a:t>and other activities/decisions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7910" y="2328069"/>
            <a:ext cx="746449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 RTCTF: Develop design principles and scope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228600" y="1676400"/>
            <a:ext cx="533400" cy="6516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1981200" y="1676400"/>
            <a:ext cx="533400" cy="6516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3886200" y="1676399"/>
            <a:ext cx="533400" cy="6516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5486400" y="1684175"/>
            <a:ext cx="533400" cy="6516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828800" y="3657600"/>
            <a:ext cx="664028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 TAC: Vote on design </a:t>
            </a:r>
          </a:p>
          <a:p>
            <a:pPr algn="ctr"/>
            <a:r>
              <a:rPr lang="en-US" dirty="0" smtClean="0"/>
              <a:t>principles and scope</a:t>
            </a:r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>
            <a:off x="2590800" y="3013869"/>
            <a:ext cx="533400" cy="6516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4508241" y="3013869"/>
            <a:ext cx="533400" cy="6516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6629400" y="3005931"/>
            <a:ext cx="533400" cy="6516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38200" y="1764268"/>
            <a:ext cx="3670041" cy="307777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Decisions that shape RTC principles/scope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1828801" y="3130649"/>
            <a:ext cx="6676830" cy="307777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Status updates to TAC and seek endorsement of incremental principles and scope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2351314" y="5029200"/>
            <a:ext cx="664028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 Board: Monitor progress and </a:t>
            </a:r>
          </a:p>
          <a:p>
            <a:pPr algn="ctr"/>
            <a:r>
              <a:rPr lang="en-US" dirty="0"/>
              <a:t>c</a:t>
            </a:r>
            <a:r>
              <a:rPr lang="en-US" dirty="0" smtClean="0"/>
              <a:t>onsider final set of principles and scope</a:t>
            </a:r>
            <a:endParaRPr lang="en-US" dirty="0"/>
          </a:p>
        </p:txBody>
      </p:sp>
      <p:sp>
        <p:nvSpPr>
          <p:cNvPr id="23" name="Down Arrow 22"/>
          <p:cNvSpPr/>
          <p:nvPr/>
        </p:nvSpPr>
        <p:spPr>
          <a:xfrm>
            <a:off x="3352800" y="4343400"/>
            <a:ext cx="533400" cy="6516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809153" y="4366644"/>
            <a:ext cx="533400" cy="6516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6199414" y="4366645"/>
            <a:ext cx="533400" cy="6516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8077199" y="4355759"/>
            <a:ext cx="533400" cy="978241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562808" y="4493920"/>
            <a:ext cx="5278794" cy="307777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Status updates on TAC decisions and status of principles/scope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7896030" y="5333008"/>
            <a:ext cx="1219200" cy="107721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Board vote on final design principles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455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V="1">
            <a:off x="1346010" y="3997845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038600" y="3997275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553200" y="3975951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596117" y="3997275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62000" y="3099651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53000" y="3099651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14600" y="3091431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43800" y="3099651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553200" y="3099651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RTCTF </a:t>
            </a:r>
            <a:r>
              <a:rPr lang="en-US" sz="2400" dirty="0" smtClean="0"/>
              <a:t>Review Process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998363"/>
            <a:ext cx="18288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Internal ERCOT draft </a:t>
            </a:r>
            <a:r>
              <a:rPr lang="en-US" sz="1400" i="1" dirty="0"/>
              <a:t>p</a:t>
            </a:r>
            <a:r>
              <a:rPr lang="en-US" sz="1400" i="1" dirty="0" smtClean="0"/>
              <a:t>rinciples and principle </a:t>
            </a:r>
            <a:r>
              <a:rPr lang="en-US" sz="1400" i="1" dirty="0"/>
              <a:t>c</a:t>
            </a:r>
            <a:r>
              <a:rPr lang="en-US" sz="1400" i="1" dirty="0" smtClean="0"/>
              <a:t>oncepts (elements)</a:t>
            </a:r>
            <a:endParaRPr lang="en-US" sz="1400" i="1" dirty="0"/>
          </a:p>
        </p:txBody>
      </p:sp>
      <p:sp>
        <p:nvSpPr>
          <p:cNvPr id="8" name="Rectangle 7"/>
          <p:cNvSpPr/>
          <p:nvPr/>
        </p:nvSpPr>
        <p:spPr>
          <a:xfrm>
            <a:off x="381000" y="1994750"/>
            <a:ext cx="1828800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presents concepts for meeting in presentation format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2217577" y="1994751"/>
            <a:ext cx="1625219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takes feedback and posts in 2 days as initial document for MP edits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352800" y="4280751"/>
            <a:ext cx="2819400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MPs submit feedback as edits to document and any </a:t>
            </a:r>
          </a:p>
          <a:p>
            <a:pPr algn="ctr"/>
            <a:r>
              <a:rPr lang="en-US" sz="1600" dirty="0" smtClean="0"/>
              <a:t>-   Concerns  </a:t>
            </a:r>
            <a:endParaRPr lang="en-US" sz="1600" dirty="0"/>
          </a:p>
          <a:p>
            <a:pPr marL="285750" indent="-285750" algn="ctr">
              <a:buFontTx/>
              <a:buChar char="-"/>
            </a:pPr>
            <a:r>
              <a:rPr lang="en-US" sz="1600" dirty="0" smtClean="0"/>
              <a:t>Alternatives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381000" y="4280751"/>
            <a:ext cx="1836577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MPs share initial feedback, concern, request for additional </a:t>
            </a:r>
            <a:r>
              <a:rPr lang="en-US" sz="1600" dirty="0" smtClean="0"/>
              <a:t>information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6349622" y="4280751"/>
            <a:ext cx="2515168" cy="135804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MPs must document concerns and alternative approach prior to meeting, and be prepared to discuss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49621" y="1994750"/>
            <a:ext cx="2489580" cy="14477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provides responses to finalize supporting principle concept</a:t>
            </a:r>
            <a:endParaRPr lang="en-US" sz="1600" dirty="0"/>
          </a:p>
        </p:txBody>
      </p:sp>
      <p:sp>
        <p:nvSpPr>
          <p:cNvPr id="14" name="Right Arrow 13"/>
          <p:cNvSpPr/>
          <p:nvPr/>
        </p:nvSpPr>
        <p:spPr>
          <a:xfrm>
            <a:off x="304800" y="3518751"/>
            <a:ext cx="8686800" cy="6096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Meeting #1                                 Meeting #2                             Meeting #3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59846" y="5867400"/>
            <a:ext cx="2309883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Take consensus and non-consensus items to TAC for vote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13012" y="1988963"/>
            <a:ext cx="2159188" cy="14535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posts all MP feedback and responds to MP redlines, concerns, alternatives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905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Outline of RTCTF Update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238" y="1066800"/>
            <a:ext cx="8534400" cy="5052221"/>
          </a:xfrm>
        </p:spPr>
        <p:txBody>
          <a:bodyPr/>
          <a:lstStyle/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/>
              <a:t>TAC Voting Items for Key </a:t>
            </a:r>
            <a:r>
              <a:rPr lang="en-US" sz="2000" dirty="0"/>
              <a:t>Principles (KPs)</a:t>
            </a:r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/>
              <a:t>TAC Non-Voting KP Item (Informational)</a:t>
            </a:r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/>
              <a:t>Next Steps</a:t>
            </a:r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/>
              <a:t>Appendix</a:t>
            </a:r>
            <a:endParaRPr lang="en-US" sz="20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RTC Discussion Points &amp; Issues </a:t>
            </a:r>
            <a:r>
              <a:rPr lang="en-US" sz="1800" dirty="0" smtClean="0"/>
              <a:t>Schedule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Reminder of review process for RTCTF</a:t>
            </a:r>
            <a:r>
              <a:rPr lang="en-US" sz="1800" dirty="0"/>
              <a:t>, TAC, and ERCOT Board</a:t>
            </a:r>
          </a:p>
          <a:p>
            <a:pPr>
              <a:spcBef>
                <a:spcPts val="1000"/>
              </a:spcBef>
              <a:spcAft>
                <a:spcPts val="1000"/>
              </a:spcAft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TAC Key Principles for Endorsement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410200"/>
          </a:xfrm>
        </p:spPr>
        <p:txBody>
          <a:bodyPr/>
          <a:lstStyle/>
          <a:p>
            <a:r>
              <a:rPr lang="en-US" sz="2000" dirty="0" smtClean="0"/>
              <a:t>TAC </a:t>
            </a:r>
            <a:r>
              <a:rPr lang="en-US" sz="2000" dirty="0"/>
              <a:t>is being asked to </a:t>
            </a:r>
            <a:r>
              <a:rPr lang="en-US" sz="2000" dirty="0" smtClean="0"/>
              <a:t>consider endorsement </a:t>
            </a:r>
            <a:r>
              <a:rPr lang="en-US" sz="2000" dirty="0"/>
              <a:t>of the following KP sections: </a:t>
            </a:r>
          </a:p>
          <a:p>
            <a:pPr lvl="1"/>
            <a:r>
              <a:rPr lang="en-US" sz="1800" dirty="0"/>
              <a:t>KP </a:t>
            </a:r>
            <a:r>
              <a:rPr lang="en-US" sz="1800" dirty="0" smtClean="0"/>
              <a:t>1.1 (5)</a:t>
            </a:r>
          </a:p>
          <a:p>
            <a:pPr lvl="2"/>
            <a:r>
              <a:rPr lang="en-US" sz="1600" dirty="0" smtClean="0"/>
              <a:t>Ancillary </a:t>
            </a:r>
            <a:r>
              <a:rPr lang="en-US" sz="1600" dirty="0"/>
              <a:t>Service Demand Curves and Current Market Price </a:t>
            </a:r>
            <a:r>
              <a:rPr lang="en-US" sz="1600" dirty="0" smtClean="0"/>
              <a:t>Adders</a:t>
            </a:r>
            <a:endParaRPr lang="en-US" sz="1600" dirty="0"/>
          </a:p>
          <a:p>
            <a:pPr lvl="1"/>
            <a:r>
              <a:rPr lang="en-US" sz="1800" dirty="0"/>
              <a:t>KP </a:t>
            </a:r>
            <a:r>
              <a:rPr lang="en-US" sz="1800" dirty="0" smtClean="0"/>
              <a:t>1.3 (1</a:t>
            </a:r>
            <a:r>
              <a:rPr lang="en-US" sz="1800" dirty="0"/>
              <a:t>), (2), (3), (4</a:t>
            </a:r>
            <a:r>
              <a:rPr lang="en-US" sz="1800" dirty="0" smtClean="0"/>
              <a:t>) (a &amp; b</a:t>
            </a:r>
            <a:r>
              <a:rPr lang="en-US" sz="1800" dirty="0"/>
              <a:t>), (5), (6), (7), (8), (10), and (</a:t>
            </a:r>
            <a:r>
              <a:rPr lang="en-US" sz="1800" dirty="0" smtClean="0"/>
              <a:t>11)</a:t>
            </a:r>
          </a:p>
          <a:p>
            <a:pPr lvl="2"/>
            <a:r>
              <a:rPr lang="en-US" sz="1600" dirty="0" smtClean="0"/>
              <a:t>Offering </a:t>
            </a:r>
            <a:r>
              <a:rPr lang="en-US" sz="1600" dirty="0"/>
              <a:t>and Awarding Ancillary Services in </a:t>
            </a:r>
            <a:r>
              <a:rPr lang="en-US" sz="1600" dirty="0" smtClean="0"/>
              <a:t>Real-Time</a:t>
            </a:r>
          </a:p>
          <a:p>
            <a:pPr lvl="1"/>
            <a:r>
              <a:rPr lang="en-US" sz="1800" dirty="0"/>
              <a:t>KP </a:t>
            </a:r>
            <a:r>
              <a:rPr lang="en-US" sz="1800" dirty="0" smtClean="0"/>
              <a:t>5 (1) - (6)</a:t>
            </a:r>
          </a:p>
          <a:p>
            <a:pPr lvl="2"/>
            <a:r>
              <a:rPr lang="en-US" sz="1600" dirty="0" smtClean="0"/>
              <a:t>Day-Ahead Market </a:t>
            </a:r>
          </a:p>
          <a:p>
            <a:pPr marL="0" indent="0">
              <a:buNone/>
            </a:pPr>
            <a:endParaRPr lang="en-US" sz="1800" u="sng" dirty="0" smtClean="0"/>
          </a:p>
          <a:p>
            <a:pPr marL="0" indent="0">
              <a:buNone/>
            </a:pPr>
            <a:r>
              <a:rPr lang="en-US" sz="1800" dirty="0" smtClean="0"/>
              <a:t>*</a:t>
            </a:r>
            <a:r>
              <a:rPr lang="en-US" sz="1800" i="1" dirty="0" smtClean="0"/>
              <a:t>Proposed </a:t>
            </a:r>
            <a:r>
              <a:rPr lang="en-US" sz="1800" i="1" dirty="0"/>
              <a:t>TAC motion on last slide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4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000" dirty="0"/>
              <a:t>Key Principle </a:t>
            </a:r>
            <a:r>
              <a:rPr lang="en-US" sz="2000" dirty="0" smtClean="0"/>
              <a:t>1.1:  </a:t>
            </a:r>
            <a:r>
              <a:rPr lang="en-US" sz="2000" dirty="0"/>
              <a:t>Ancillary Service Demand Curves and Current Market Price Adders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r>
              <a:rPr lang="en-US" sz="1800" u="sng" dirty="0" smtClean="0"/>
              <a:t>KP 1.1</a:t>
            </a:r>
            <a:r>
              <a:rPr lang="en-US" sz="1800" dirty="0" smtClean="0"/>
              <a:t> </a:t>
            </a:r>
            <a:r>
              <a:rPr lang="en-US" sz="1600" dirty="0"/>
              <a:t>The pricing of reserves and energy with </a:t>
            </a:r>
            <a:r>
              <a:rPr lang="en-US" sz="1600" dirty="0" smtClean="0"/>
              <a:t>RTC)will </a:t>
            </a:r>
            <a:r>
              <a:rPr lang="en-US" sz="1600" dirty="0"/>
              <a:t>reflect the use of demand curves based on the Operating Reserve Demand Curve (ORDC) while continuing to adjust for defined out-of-market actions taken by ERCOT to maintain reliability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endParaRPr lang="en-US" sz="1050" dirty="0" smtClean="0"/>
          </a:p>
          <a:p>
            <a:r>
              <a:rPr lang="en-US" sz="1800" u="sng" dirty="0" smtClean="0"/>
              <a:t>KP 1.1 (5) (summarized)</a:t>
            </a:r>
          </a:p>
          <a:p>
            <a:pPr marL="800100" lvl="1" indent="-342900">
              <a:buFont typeface="+mj-lt"/>
              <a:buAutoNum type="arabicParenR" startAt="5"/>
            </a:pPr>
            <a:r>
              <a:rPr lang="en-US" sz="1600" dirty="0"/>
              <a:t>ERCOT will </a:t>
            </a:r>
            <a:r>
              <a:rPr lang="en-US" sz="1600" dirty="0" smtClean="0"/>
              <a:t>implement </a:t>
            </a:r>
            <a:r>
              <a:rPr lang="en-US" sz="1600" dirty="0"/>
              <a:t>parameters to represent the disaggregation of Ancillary Service Demand Curves </a:t>
            </a:r>
            <a:r>
              <a:rPr lang="en-US" sz="1600" dirty="0" smtClean="0"/>
              <a:t>(ASDCs) </a:t>
            </a:r>
            <a:r>
              <a:rPr lang="en-US" sz="1600" dirty="0"/>
              <a:t>so that potential future changes in values and distribution will not require system changes.  </a:t>
            </a:r>
            <a:r>
              <a:rPr lang="en-US" sz="1600" dirty="0" smtClean="0"/>
              <a:t>To </a:t>
            </a:r>
            <a:r>
              <a:rPr lang="en-US" sz="1600" dirty="0"/>
              <a:t>disaggregate </a:t>
            </a:r>
            <a:r>
              <a:rPr lang="en-US" sz="1600" dirty="0" smtClean="0"/>
              <a:t>single ORDC into </a:t>
            </a:r>
            <a:r>
              <a:rPr lang="en-US" sz="1600" dirty="0"/>
              <a:t>individual </a:t>
            </a:r>
            <a:r>
              <a:rPr lang="en-US" sz="1600" dirty="0" smtClean="0"/>
              <a:t>ASDCs, the following requirements are necessary: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Place </a:t>
            </a:r>
            <a:r>
              <a:rPr lang="en-US" sz="1400" dirty="0" err="1"/>
              <a:t>Reg</a:t>
            </a:r>
            <a:r>
              <a:rPr lang="en-US" sz="1400" dirty="0"/>
              <a:t>-Up </a:t>
            </a:r>
            <a:r>
              <a:rPr lang="en-US" sz="1400" dirty="0" smtClean="0"/>
              <a:t>at </a:t>
            </a:r>
            <a:r>
              <a:rPr lang="en-US" sz="1400" dirty="0"/>
              <a:t>the highest priced MWs on the aggregate </a:t>
            </a:r>
            <a:r>
              <a:rPr lang="en-US" sz="1400" dirty="0" smtClean="0"/>
              <a:t>ORDC;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Place </a:t>
            </a:r>
            <a:r>
              <a:rPr lang="en-US" sz="1400" dirty="0"/>
              <a:t>RRS </a:t>
            </a:r>
            <a:r>
              <a:rPr lang="en-US" sz="1400" dirty="0" smtClean="0"/>
              <a:t>at </a:t>
            </a:r>
            <a:r>
              <a:rPr lang="en-US" sz="1400" dirty="0"/>
              <a:t>the highest priced open MWs on the aggregate </a:t>
            </a:r>
            <a:r>
              <a:rPr lang="en-US" sz="1400" dirty="0" smtClean="0"/>
              <a:t>ORDC;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Place </a:t>
            </a:r>
            <a:r>
              <a:rPr lang="en-US" sz="1400" dirty="0"/>
              <a:t>ERCOT Contingency Reserve Service (ECRS) </a:t>
            </a:r>
            <a:r>
              <a:rPr lang="en-US" sz="1400" dirty="0" smtClean="0"/>
              <a:t>at </a:t>
            </a:r>
            <a:r>
              <a:rPr lang="en-US" sz="1400" dirty="0"/>
              <a:t>the highest priced open MWs on the aggregate </a:t>
            </a:r>
            <a:r>
              <a:rPr lang="en-US" sz="1400" dirty="0" smtClean="0"/>
              <a:t>ORDC;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Place </a:t>
            </a:r>
            <a:r>
              <a:rPr lang="en-US" sz="1400" dirty="0"/>
              <a:t>Non-Spinning Reserve (Non-Spin) </a:t>
            </a:r>
            <a:r>
              <a:rPr lang="en-US" sz="1400" dirty="0" smtClean="0"/>
              <a:t>at </a:t>
            </a:r>
            <a:r>
              <a:rPr lang="en-US" sz="1400" dirty="0"/>
              <a:t>the highest priced open MWs on the aggregate ORDC; and </a:t>
            </a:r>
            <a:endParaRPr lang="en-US" sz="1400" dirty="0" smtClean="0"/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Fill </a:t>
            </a:r>
            <a:r>
              <a:rPr lang="en-US" sz="1400" dirty="0"/>
              <a:t>remaining MWs on the aggregate ORDC priced at &gt;= $0.01 as NSRS</a:t>
            </a:r>
            <a:r>
              <a:rPr lang="en-US" sz="1400" dirty="0" smtClean="0"/>
              <a:t>.</a:t>
            </a:r>
          </a:p>
          <a:p>
            <a:pPr marL="1200150" lvl="2" indent="-342900">
              <a:buFont typeface="+mj-lt"/>
              <a:buAutoNum type="alphaLcParenR"/>
            </a:pPr>
            <a:endParaRPr lang="en-US" sz="1400" dirty="0"/>
          </a:p>
          <a:p>
            <a:r>
              <a:rPr lang="en-US" sz="1800" u="sng" dirty="0" smtClean="0"/>
              <a:t>Meetings and discussion</a:t>
            </a:r>
            <a:r>
              <a:rPr lang="en-US" sz="1800" dirty="0" smtClean="0"/>
              <a:t>: </a:t>
            </a:r>
          </a:p>
          <a:p>
            <a:pPr lvl="1"/>
            <a:r>
              <a:rPr lang="en-US" sz="1600" dirty="0" smtClean="0"/>
              <a:t>RTCTF discussion Aug 9, Aug 27, Sep 19.</a:t>
            </a:r>
          </a:p>
          <a:p>
            <a:pPr lvl="1"/>
            <a:r>
              <a:rPr lang="en-US" sz="1600" dirty="0" smtClean="0"/>
              <a:t>October 9 RTCTF confirmed consensus of KP 1.1(5) proposal by Crescent Power. </a:t>
            </a:r>
          </a:p>
        </p:txBody>
      </p:sp>
    </p:spTree>
    <p:extLst>
      <p:ext uri="{BB962C8B-B14F-4D97-AF65-F5344CB8AC3E}">
        <p14:creationId xmlns:p14="http://schemas.microsoft.com/office/powerpoint/2010/main" val="795849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000" dirty="0"/>
              <a:t>Key Principle </a:t>
            </a:r>
            <a:r>
              <a:rPr lang="en-US" sz="2000" dirty="0" smtClean="0"/>
              <a:t>1.3: Offering </a:t>
            </a:r>
            <a:r>
              <a:rPr lang="en-US" sz="2000" dirty="0"/>
              <a:t>and Awarding Ancillary Services in Real-Time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410200"/>
          </a:xfrm>
        </p:spPr>
        <p:txBody>
          <a:bodyPr/>
          <a:lstStyle/>
          <a:p>
            <a:r>
              <a:rPr lang="en-US" sz="1800" u="sng" dirty="0" smtClean="0"/>
              <a:t>KP 1.3</a:t>
            </a:r>
            <a:r>
              <a:rPr lang="en-US" sz="1800" dirty="0" smtClean="0"/>
              <a:t> </a:t>
            </a:r>
            <a:r>
              <a:rPr lang="en-US" sz="1600" dirty="0" smtClean="0"/>
              <a:t>Defines offers and awards of Ancillary Services (AS) </a:t>
            </a:r>
            <a:r>
              <a:rPr lang="en-US" sz="1600" dirty="0"/>
              <a:t>in </a:t>
            </a:r>
            <a:r>
              <a:rPr lang="en-US" sz="1600" dirty="0" smtClean="0"/>
              <a:t>Real-Time by outlining the </a:t>
            </a:r>
            <a:r>
              <a:rPr lang="en-US" sz="1600" dirty="0"/>
              <a:t>key mechanisms and timelines for submitted AS Offers, as well as </a:t>
            </a:r>
            <a:r>
              <a:rPr lang="en-US" sz="1600" dirty="0" smtClean="0"/>
              <a:t>the Ancillary </a:t>
            </a:r>
            <a:r>
              <a:rPr lang="en-US" sz="1600" dirty="0"/>
              <a:t>S</a:t>
            </a:r>
            <a:r>
              <a:rPr lang="en-US" sz="1600" dirty="0" smtClean="0"/>
              <a:t>ervices considered </a:t>
            </a:r>
            <a:r>
              <a:rPr lang="en-US" sz="1600" dirty="0"/>
              <a:t>and awarded under RTC. </a:t>
            </a:r>
            <a:endParaRPr lang="en-US" sz="1600" dirty="0" smtClean="0"/>
          </a:p>
          <a:p>
            <a:pPr marL="0" indent="0">
              <a:buNone/>
            </a:pPr>
            <a:endParaRPr lang="en-US" sz="1050" dirty="0" smtClean="0"/>
          </a:p>
          <a:p>
            <a:r>
              <a:rPr lang="en-US" sz="1800" u="sng" dirty="0"/>
              <a:t>KP 1.3 (1), (2), (3), (4) (a &amp; b), (5), (6), (7), (8), (10), and (11</a:t>
            </a:r>
            <a:r>
              <a:rPr lang="en-US" sz="1800" u="sng" dirty="0" smtClean="0"/>
              <a:t>) (summarized)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sz="1600" dirty="0"/>
              <a:t>QSEs will have ability in Real-Time to indicate whether a Resource is temporarily unable to provide AS due to operational </a:t>
            </a:r>
            <a:r>
              <a:rPr lang="en-US" sz="1600" dirty="0" smtClean="0"/>
              <a:t>constraints.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sz="1600" dirty="0" smtClean="0"/>
              <a:t>High-Set Under Frequency Relay (UFR) Load </a:t>
            </a:r>
            <a:r>
              <a:rPr lang="en-US" sz="1600" dirty="0"/>
              <a:t>Resources will be able to self-provide </a:t>
            </a:r>
            <a:r>
              <a:rPr lang="en-US" sz="1600" dirty="0" smtClean="0"/>
              <a:t>Responsive Reserve UFR </a:t>
            </a:r>
            <a:r>
              <a:rPr lang="en-US" sz="1600" dirty="0"/>
              <a:t>and ECRS; the amount of which will based on Day-Ahead Market (DAM) and AS trades</a:t>
            </a:r>
            <a:r>
              <a:rPr lang="en-US" sz="1600" dirty="0" smtClean="0"/>
              <a:t>.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sz="1600" dirty="0"/>
              <a:t>On-Line hydro Generation Resources not operating in Synchronous Condenser Fast-Response mode will be able to maintain RRS, Non-Spin, and ECRS on those Resources through modification of the Mitigated Offer Cap (MOC</a:t>
            </a:r>
            <a:r>
              <a:rPr lang="en-US" sz="1600" dirty="0" smtClean="0"/>
              <a:t>).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sz="1600" dirty="0"/>
              <a:t>RTC will account for frequency responsive capacity of a </a:t>
            </a:r>
            <a:r>
              <a:rPr lang="en-US" sz="1600" dirty="0" smtClean="0"/>
              <a:t>Combined Cycle Generation Resource (CCGR) when </a:t>
            </a:r>
            <a:r>
              <a:rPr lang="en-US" sz="1600" dirty="0"/>
              <a:t>awarding AS that is required to be frequency </a:t>
            </a:r>
            <a:r>
              <a:rPr lang="en-US" sz="1600" dirty="0" smtClean="0"/>
              <a:t>responsive.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QSEs </a:t>
            </a:r>
            <a:r>
              <a:rPr lang="en-US" sz="1400" dirty="0"/>
              <a:t>will supply </a:t>
            </a:r>
            <a:r>
              <a:rPr lang="en-US" sz="1400" dirty="0" smtClean="0"/>
              <a:t>real-time data on </a:t>
            </a:r>
            <a:r>
              <a:rPr lang="en-US" sz="1400" dirty="0"/>
              <a:t>the portion of the total </a:t>
            </a:r>
            <a:r>
              <a:rPr lang="en-US" sz="1400" dirty="0" smtClean="0"/>
              <a:t>output </a:t>
            </a:r>
            <a:r>
              <a:rPr lang="en-US" sz="1400" dirty="0"/>
              <a:t>that is being provided from the CCGR’s frequency responsive capacity, </a:t>
            </a:r>
            <a:r>
              <a:rPr lang="en-US" sz="1400" dirty="0" smtClean="0"/>
              <a:t>and the </a:t>
            </a:r>
            <a:r>
              <a:rPr lang="en-US" sz="1400" dirty="0"/>
              <a:t>high and low limits of </a:t>
            </a:r>
            <a:r>
              <a:rPr lang="en-US" sz="1400" dirty="0" smtClean="0"/>
              <a:t>that capacity.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Utilizing the CCGR’s </a:t>
            </a:r>
            <a:r>
              <a:rPr lang="en-US" sz="1400" dirty="0"/>
              <a:t>frequency responsive parameters, RTC will limit frequency responsive AS awards to be within the frequency responsive capability limits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61141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000" dirty="0"/>
              <a:t>Key Principle </a:t>
            </a:r>
            <a:r>
              <a:rPr lang="en-US" sz="2000" dirty="0" smtClean="0"/>
              <a:t>1.3: Offering </a:t>
            </a:r>
            <a:r>
              <a:rPr lang="en-US" sz="2000" dirty="0"/>
              <a:t>and Awarding Ancillary Services in </a:t>
            </a:r>
            <a:r>
              <a:rPr lang="en-US" sz="2000" dirty="0" smtClean="0"/>
              <a:t>Real-Time (continued)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572000"/>
          </a:xfrm>
        </p:spPr>
        <p:txBody>
          <a:bodyPr/>
          <a:lstStyle/>
          <a:p>
            <a:r>
              <a:rPr lang="en-US" sz="1800" u="sng" dirty="0" smtClean="0"/>
              <a:t>Cont.</a:t>
            </a:r>
          </a:p>
          <a:p>
            <a:pPr marL="800100" lvl="1" indent="-342900">
              <a:buFont typeface="+mj-lt"/>
              <a:buAutoNum type="arabicParenR" startAt="5"/>
            </a:pPr>
            <a:r>
              <a:rPr lang="en-US" sz="1600" dirty="0"/>
              <a:t>RTC will not change limitations on sub-categories of AS products (e.g., FRRS, FFR, and RRS and ECRS provided via UFR</a:t>
            </a:r>
            <a:r>
              <a:rPr lang="en-US" sz="1600" dirty="0" smtClean="0"/>
              <a:t>).</a:t>
            </a:r>
          </a:p>
          <a:p>
            <a:pPr marL="800100" lvl="1" indent="-342900">
              <a:buFont typeface="+mj-lt"/>
              <a:buAutoNum type="arabicParenR" startAt="5"/>
            </a:pPr>
            <a:r>
              <a:rPr lang="en-US" sz="1600" dirty="0"/>
              <a:t>Off-Line Resources providing Non-Spin that are in startup due to </a:t>
            </a:r>
            <a:r>
              <a:rPr lang="en-US" sz="1600" dirty="0" smtClean="0"/>
              <a:t>manual </a:t>
            </a:r>
            <a:r>
              <a:rPr lang="en-US" sz="1600" dirty="0"/>
              <a:t>deployment </a:t>
            </a:r>
            <a:r>
              <a:rPr lang="en-US" sz="1600" dirty="0" smtClean="0"/>
              <a:t>by ERCOT will </a:t>
            </a:r>
            <a:r>
              <a:rPr lang="en-US" sz="1600" dirty="0"/>
              <a:t>continue to be eligible for being awarded Non-Spin for the first 25 minutes following the deployment.  The eligible capacity will be based on the High Sustained Limit (HSL) of the Resource less its Base Point instruction</a:t>
            </a:r>
            <a:r>
              <a:rPr lang="en-US" sz="1600" dirty="0" smtClean="0"/>
              <a:t>.</a:t>
            </a:r>
          </a:p>
          <a:p>
            <a:pPr marL="800100" lvl="1" indent="-342900">
              <a:buFont typeface="+mj-lt"/>
              <a:buAutoNum type="arabicParenR" startAt="5"/>
            </a:pPr>
            <a:r>
              <a:rPr lang="en-US" sz="1600" dirty="0"/>
              <a:t>Resources operating in quick-start mode that are in startup due to a deployment from ERCOT will continue to be eligible for being awarded ECRS and Non-Spin.  The eligible capacity will be based on the HSL of the Resource less its base point instruction</a:t>
            </a:r>
            <a:r>
              <a:rPr lang="en-US" sz="1600" dirty="0" smtClean="0"/>
              <a:t>.</a:t>
            </a:r>
          </a:p>
          <a:p>
            <a:pPr marL="800100" lvl="1" indent="-342900">
              <a:buFont typeface="+mj-lt"/>
              <a:buAutoNum type="arabicParenR" startAt="5"/>
            </a:pPr>
            <a:r>
              <a:rPr lang="en-US" sz="1600" dirty="0"/>
              <a:t>During each execution, RTC awards for energy (Base Points) and AS will be based on taking a fresh look at the pool of Resources available to provide energy and AS.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Energy </a:t>
            </a:r>
            <a:r>
              <a:rPr lang="en-US" sz="1400" dirty="0"/>
              <a:t>awards (Base Points) will be relative to Resource capability (limits, ramp rates).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/>
              <a:t>A</a:t>
            </a:r>
            <a:r>
              <a:rPr lang="en-US" sz="1400" dirty="0" smtClean="0"/>
              <a:t>S </a:t>
            </a:r>
            <a:r>
              <a:rPr lang="en-US" sz="1400" dirty="0"/>
              <a:t>awards will be relative to Resource capability (limits, ramp rates, etc.) and the ASDCs irrespective of the quantity of AS already being deployed. 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480651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000" dirty="0"/>
              <a:t>Key Principle </a:t>
            </a:r>
            <a:r>
              <a:rPr lang="en-US" sz="2000" dirty="0" smtClean="0"/>
              <a:t>1.3: Offering </a:t>
            </a:r>
            <a:r>
              <a:rPr lang="en-US" sz="2000" dirty="0"/>
              <a:t>and Awarding Ancillary Services in </a:t>
            </a:r>
            <a:r>
              <a:rPr lang="en-US" sz="2000" dirty="0" smtClean="0"/>
              <a:t>Real-Time (continued)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800600"/>
          </a:xfrm>
        </p:spPr>
        <p:txBody>
          <a:bodyPr/>
          <a:lstStyle/>
          <a:p>
            <a:r>
              <a:rPr lang="en-US" sz="1800" u="sng" dirty="0"/>
              <a:t>Cont.</a:t>
            </a:r>
          </a:p>
          <a:p>
            <a:pPr marL="800100" lvl="1" indent="-342900">
              <a:buFont typeface="+mj-lt"/>
              <a:buAutoNum type="arabicParenR" startAt="10"/>
            </a:pPr>
            <a:r>
              <a:rPr lang="en-US" sz="1600" dirty="0" smtClean="0"/>
              <a:t>RTC </a:t>
            </a:r>
            <a:r>
              <a:rPr lang="en-US" sz="1600" dirty="0"/>
              <a:t>will utilize the AS Offer structure that will be in place with the implementation of Nodal Protocol Revision Request (NPRR) 863.</a:t>
            </a:r>
            <a:endParaRPr lang="en-US" sz="1600" dirty="0" smtClean="0"/>
          </a:p>
          <a:p>
            <a:pPr marL="800100" lvl="1" indent="-342900">
              <a:buFont typeface="+mj-lt"/>
              <a:buAutoNum type="arabicParenR" startAt="10"/>
            </a:pPr>
            <a:r>
              <a:rPr lang="en-US" sz="1600" dirty="0"/>
              <a:t>The AS Offer submission window will be consistent with the Energy Offer Curve (EOC) submission window</a:t>
            </a:r>
            <a:r>
              <a:rPr lang="en-US" sz="1600" dirty="0" smtClean="0"/>
              <a:t>.</a:t>
            </a:r>
          </a:p>
          <a:p>
            <a:pPr marL="800100" lvl="1" indent="-342900">
              <a:buFont typeface="+mj-lt"/>
              <a:buAutoNum type="arabicParenR" startAt="10"/>
            </a:pPr>
            <a:endParaRPr lang="en-US" sz="1600" dirty="0"/>
          </a:p>
          <a:p>
            <a:r>
              <a:rPr lang="en-US" sz="1800" u="sng" dirty="0"/>
              <a:t>Meetings and discussion</a:t>
            </a:r>
            <a:r>
              <a:rPr lang="en-US" sz="1800" dirty="0"/>
              <a:t>: </a:t>
            </a:r>
          </a:p>
          <a:p>
            <a:pPr lvl="1"/>
            <a:r>
              <a:rPr lang="en-US" sz="1600" dirty="0"/>
              <a:t>RTCTF discussion </a:t>
            </a:r>
            <a:r>
              <a:rPr lang="en-US" sz="1600" dirty="0" smtClean="0"/>
              <a:t>June 21, July 12, Aug 9, </a:t>
            </a:r>
            <a:r>
              <a:rPr lang="en-US" sz="1600" dirty="0"/>
              <a:t>Aug 27, Sep 19.</a:t>
            </a:r>
          </a:p>
          <a:p>
            <a:pPr lvl="1"/>
            <a:r>
              <a:rPr lang="en-US" sz="1600" dirty="0"/>
              <a:t>October 9 RTCTF </a:t>
            </a:r>
            <a:r>
              <a:rPr lang="en-US" sz="1600" dirty="0" smtClean="0"/>
              <a:t>reviewed </a:t>
            </a:r>
            <a:r>
              <a:rPr lang="en-US" sz="1600" dirty="0"/>
              <a:t>KP </a:t>
            </a:r>
            <a:r>
              <a:rPr lang="en-US" sz="1600" dirty="0" smtClean="0"/>
              <a:t>1.3(1) - (15), and reached consensus on the following: KP(1</a:t>
            </a:r>
            <a:r>
              <a:rPr lang="en-US" sz="1600" dirty="0"/>
              <a:t>), (2), (3), (4</a:t>
            </a:r>
            <a:r>
              <a:rPr lang="en-US" sz="1600" dirty="0" smtClean="0"/>
              <a:t>) (a &amp; b</a:t>
            </a:r>
            <a:r>
              <a:rPr lang="en-US" sz="1600" dirty="0"/>
              <a:t>), (5), (6), (7) (8), (10), and (11).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853044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000" dirty="0"/>
              <a:t>Key Principle </a:t>
            </a:r>
            <a:r>
              <a:rPr lang="en-US" sz="2000" dirty="0" smtClean="0"/>
              <a:t>5: Day-Ahead Market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410200"/>
          </a:xfrm>
        </p:spPr>
        <p:txBody>
          <a:bodyPr/>
          <a:lstStyle/>
          <a:p>
            <a:r>
              <a:rPr lang="en-US" sz="1800" u="sng" dirty="0" smtClean="0"/>
              <a:t>KP 5</a:t>
            </a:r>
            <a:r>
              <a:rPr lang="en-US" sz="1800" dirty="0" smtClean="0"/>
              <a:t> </a:t>
            </a:r>
            <a:r>
              <a:rPr lang="en-US" sz="1600" dirty="0" smtClean="0"/>
              <a:t>Identifies necessary changes for </a:t>
            </a:r>
            <a:r>
              <a:rPr lang="en-US" sz="1600" dirty="0"/>
              <a:t>the </a:t>
            </a:r>
            <a:r>
              <a:rPr lang="en-US" sz="1600" dirty="0" smtClean="0"/>
              <a:t>DAM to </a:t>
            </a:r>
            <a:r>
              <a:rPr lang="en-US" sz="1600" dirty="0"/>
              <a:t>bring </a:t>
            </a:r>
            <a:r>
              <a:rPr lang="en-US" sz="1600" dirty="0" smtClean="0"/>
              <a:t>Day-Ahead AS </a:t>
            </a:r>
            <a:r>
              <a:rPr lang="en-US" sz="1600" dirty="0"/>
              <a:t>procurement into alignment with implementation of </a:t>
            </a:r>
            <a:r>
              <a:rPr lang="en-US" sz="1600" dirty="0" smtClean="0"/>
              <a:t>RTC.</a:t>
            </a:r>
          </a:p>
          <a:p>
            <a:pPr marL="0" indent="0">
              <a:buNone/>
            </a:pPr>
            <a:endParaRPr lang="en-US" sz="1050" dirty="0" smtClean="0"/>
          </a:p>
          <a:p>
            <a:r>
              <a:rPr lang="en-US" sz="1800" u="sng" dirty="0" smtClean="0"/>
              <a:t>KP 5(1) – (6) (summarized)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sz="1600" dirty="0" smtClean="0"/>
              <a:t>ASDCs will </a:t>
            </a:r>
            <a:r>
              <a:rPr lang="en-US" sz="1600" dirty="0"/>
              <a:t>be added to the DAM optimization, and </a:t>
            </a:r>
            <a:r>
              <a:rPr lang="en-US" sz="1600" dirty="0" smtClean="0"/>
              <a:t>used </a:t>
            </a:r>
            <a:r>
              <a:rPr lang="en-US" sz="1600" dirty="0"/>
              <a:t>as an input affecting </a:t>
            </a:r>
            <a:r>
              <a:rPr lang="en-US" sz="1600" dirty="0" smtClean="0"/>
              <a:t>AS </a:t>
            </a:r>
            <a:r>
              <a:rPr lang="en-US" sz="1600" dirty="0"/>
              <a:t>quantity procured and </a:t>
            </a:r>
            <a:r>
              <a:rPr lang="en-US" sz="1600" dirty="0" smtClean="0"/>
              <a:t>Market </a:t>
            </a:r>
            <a:r>
              <a:rPr lang="en-US" sz="1600" dirty="0"/>
              <a:t>Clearing Price for Capacity (MCPC). </a:t>
            </a:r>
            <a:endParaRPr lang="en-US" sz="1600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sz="1600" dirty="0"/>
              <a:t>The same ASDCs that are used in Real-Time will be used in DAM</a:t>
            </a:r>
            <a:r>
              <a:rPr lang="en-US" sz="1600" dirty="0" smtClean="0"/>
              <a:t>.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sz="1600" dirty="0"/>
              <a:t>The current DAM AS insufficiency process will be eliminated by removing:  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The </a:t>
            </a:r>
            <a:r>
              <a:rPr lang="en-US" sz="1400" dirty="0"/>
              <a:t>process of reopening submission window for more offers; 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The </a:t>
            </a:r>
            <a:r>
              <a:rPr lang="en-US" sz="1400" dirty="0"/>
              <a:t>AS penalty costs; and 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The </a:t>
            </a:r>
            <a:r>
              <a:rPr lang="en-US" sz="1400" dirty="0"/>
              <a:t>current pricing run used when AS Offers are insufficient to meet the AS Plan.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sz="1600" dirty="0" smtClean="0"/>
              <a:t>AS </a:t>
            </a:r>
            <a:r>
              <a:rPr lang="en-US" sz="1600" dirty="0"/>
              <a:t>Obligation quantities posted by 06:00 in the Day-Ahead will become an advisory-only number based on the AS </a:t>
            </a:r>
            <a:r>
              <a:rPr lang="en-US" sz="1600" dirty="0" smtClean="0"/>
              <a:t>Plan and will </a:t>
            </a:r>
            <a:r>
              <a:rPr lang="en-US" sz="1600" dirty="0"/>
              <a:t>be used to validate self-arranged AS transactions. This validation will include any AS subtype </a:t>
            </a:r>
            <a:r>
              <a:rPr lang="en-US" sz="1600" dirty="0" smtClean="0"/>
              <a:t>limitations, </a:t>
            </a:r>
            <a:r>
              <a:rPr lang="en-US" sz="1600" dirty="0"/>
              <a:t>e.g., </a:t>
            </a:r>
            <a:r>
              <a:rPr lang="en-US" sz="1600" dirty="0" smtClean="0"/>
              <a:t>RRS being </a:t>
            </a:r>
            <a:r>
              <a:rPr lang="en-US" sz="1600" dirty="0"/>
              <a:t>provided via </a:t>
            </a:r>
            <a:r>
              <a:rPr lang="en-US" sz="1600" dirty="0" smtClean="0"/>
              <a:t>UFR.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18764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000" dirty="0"/>
              <a:t>Key Principle </a:t>
            </a:r>
            <a:r>
              <a:rPr lang="en-US" sz="2000" dirty="0" smtClean="0"/>
              <a:t>5: Day-Ahead Market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410200"/>
          </a:xfrm>
        </p:spPr>
        <p:txBody>
          <a:bodyPr/>
          <a:lstStyle/>
          <a:p>
            <a:pPr marL="0" indent="0">
              <a:buNone/>
            </a:pPr>
            <a:endParaRPr lang="en-US" sz="1050" dirty="0" smtClean="0"/>
          </a:p>
          <a:p>
            <a:r>
              <a:rPr lang="en-US" sz="1800" u="sng" dirty="0"/>
              <a:t>Cont.</a:t>
            </a:r>
          </a:p>
          <a:p>
            <a:pPr marL="800100" lvl="1" indent="-342900">
              <a:buFont typeface="+mj-lt"/>
              <a:buAutoNum type="arabicParenR" startAt="5"/>
            </a:pPr>
            <a:r>
              <a:rPr lang="en-US" sz="1600" dirty="0" smtClean="0"/>
              <a:t>Minimum </a:t>
            </a:r>
            <a:r>
              <a:rPr lang="en-US" sz="1600" dirty="0"/>
              <a:t>AS Obligation quantity will be 0.1 MW</a:t>
            </a:r>
            <a:r>
              <a:rPr lang="en-US" sz="1600" dirty="0" smtClean="0"/>
              <a:t>.</a:t>
            </a:r>
          </a:p>
          <a:p>
            <a:pPr marL="800100" lvl="1" indent="-342900">
              <a:buFont typeface="+mj-lt"/>
              <a:buAutoNum type="arabicParenR" startAt="5"/>
            </a:pPr>
            <a:r>
              <a:rPr lang="en-US" sz="1600" dirty="0"/>
              <a:t>After DAM is published, updated AS Obligation quantities will be calculated and published based on the actual DAM AS requirement. These quantities may differ from the 06:00 posting, and are the quantities that will be used for DAM Settlement.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“DAM </a:t>
            </a:r>
            <a:r>
              <a:rPr lang="en-US" sz="1400" dirty="0"/>
              <a:t>AS requirement” </a:t>
            </a:r>
            <a:r>
              <a:rPr lang="en-US" sz="1400" dirty="0" smtClean="0"/>
              <a:t>means </a:t>
            </a:r>
            <a:r>
              <a:rPr lang="en-US" sz="1400" dirty="0"/>
              <a:t>the sum of the DAM AS awards plus any self-arrangement.</a:t>
            </a:r>
          </a:p>
          <a:p>
            <a:pPr marL="1200150" lvl="2" indent="-342900">
              <a:buFont typeface="+mj-lt"/>
              <a:buAutoNum type="alphaLcParenR"/>
            </a:pPr>
            <a:r>
              <a:rPr lang="en-US" sz="1400" dirty="0" smtClean="0"/>
              <a:t>In </a:t>
            </a:r>
            <a:r>
              <a:rPr lang="en-US" sz="1400" dirty="0"/>
              <a:t>the event that a QSE’s self-arranged quantity exceeds the final AS Obligation, the remainder will be paid to the QSE at the DAM MCPC. Self-arranged AS transactions will not be allowed to be submitted or updated after DAM</a:t>
            </a:r>
            <a:r>
              <a:rPr lang="en-US" sz="1400" dirty="0" smtClean="0"/>
              <a:t>.</a:t>
            </a:r>
          </a:p>
          <a:p>
            <a:pPr marL="1200150" lvl="2" indent="-342900">
              <a:buFont typeface="+mj-lt"/>
              <a:buAutoNum type="alphaLcParenR"/>
            </a:pPr>
            <a:endParaRPr lang="en-US" sz="1400" dirty="0"/>
          </a:p>
          <a:p>
            <a:r>
              <a:rPr lang="en-US" sz="1800" u="sng" dirty="0"/>
              <a:t>Meetings and discussion</a:t>
            </a:r>
            <a:r>
              <a:rPr lang="en-US" sz="1800" dirty="0"/>
              <a:t>: </a:t>
            </a:r>
          </a:p>
          <a:p>
            <a:pPr lvl="1"/>
            <a:r>
              <a:rPr lang="en-US" sz="1600" dirty="0"/>
              <a:t>RTCTF discussion </a:t>
            </a:r>
            <a:r>
              <a:rPr lang="en-US" sz="1600" dirty="0" smtClean="0"/>
              <a:t>Aug </a:t>
            </a:r>
            <a:r>
              <a:rPr lang="en-US" sz="1600" dirty="0"/>
              <a:t>27, Sep </a:t>
            </a:r>
            <a:r>
              <a:rPr lang="en-US" sz="1600" dirty="0" smtClean="0"/>
              <a:t>19, and Oct 9.</a:t>
            </a:r>
            <a:endParaRPr lang="en-US" sz="1600" dirty="0"/>
          </a:p>
          <a:p>
            <a:pPr lvl="1"/>
            <a:r>
              <a:rPr lang="en-US" sz="1600" dirty="0"/>
              <a:t>October 9 RTCTF reviewed </a:t>
            </a:r>
            <a:r>
              <a:rPr lang="en-US" sz="1600" dirty="0" smtClean="0"/>
              <a:t>KP 5(1) - (6), and reached consensus for </a:t>
            </a:r>
            <a:r>
              <a:rPr lang="en-US" sz="1600" dirty="0" smtClean="0"/>
              <a:t>these items.</a:t>
            </a:r>
            <a:endParaRPr lang="en-US" sz="1600" dirty="0" smtClean="0"/>
          </a:p>
          <a:p>
            <a:pPr marL="857250" lvl="2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3251562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AA658A-C103-45C1-832E-B28E7F58B3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2317</TotalTime>
  <Words>2082</Words>
  <Application>Microsoft Office PowerPoint</Application>
  <PresentationFormat>On-screen Show (4:3)</PresentationFormat>
  <Paragraphs>183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1_Custom Design</vt:lpstr>
      <vt:lpstr>Office Theme</vt:lpstr>
      <vt:lpstr>PowerPoint Presentation</vt:lpstr>
      <vt:lpstr>Outline of RTCTF Update </vt:lpstr>
      <vt:lpstr>TAC Key Principles for Endorsement</vt:lpstr>
      <vt:lpstr>Key Principle 1.1:  Ancillary Service Demand Curves and Current Market Price Adders   </vt:lpstr>
      <vt:lpstr>Key Principle 1.3: Offering and Awarding Ancillary Services in Real-Time    </vt:lpstr>
      <vt:lpstr>Key Principle 1.3: Offering and Awarding Ancillary Services in Real-Time (continued)    </vt:lpstr>
      <vt:lpstr>Key Principle 1.3: Offering and Awarding Ancillary Services in Real-Time (continued)    </vt:lpstr>
      <vt:lpstr>Key Principle 5: Day-Ahead Market    </vt:lpstr>
      <vt:lpstr>Key Principle 5: Day-Ahead Market    </vt:lpstr>
      <vt:lpstr>TAC Voting Items for Key Principles</vt:lpstr>
      <vt:lpstr>TAC Non-Voting Item for Key Principle 1.2 </vt:lpstr>
      <vt:lpstr>Next Steps</vt:lpstr>
      <vt:lpstr>PowerPoint Presentation</vt:lpstr>
      <vt:lpstr>RTC Discussion Points &amp; Issues Schedule</vt:lpstr>
      <vt:lpstr>RTC Discussion Points &amp; Issues Schedule</vt:lpstr>
      <vt:lpstr>TAC Review Process</vt:lpstr>
      <vt:lpstr>TAC Review Process (continued)</vt:lpstr>
      <vt:lpstr>Review Process for RTCTF, TAC, and Board</vt:lpstr>
      <vt:lpstr>RTCTF Review Process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RTCTF 080919</cp:lastModifiedBy>
  <cp:revision>253</cp:revision>
  <cp:lastPrinted>2016-01-21T20:53:15Z</cp:lastPrinted>
  <dcterms:created xsi:type="dcterms:W3CDTF">2016-01-21T15:20:31Z</dcterms:created>
  <dcterms:modified xsi:type="dcterms:W3CDTF">2019-10-17T21:42:23Z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