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6" r:id="rId1"/>
    <p:sldMasterId id="2147483680" r:id="rId2"/>
  </p:sldMasterIdLst>
  <p:notesMasterIdLst>
    <p:notesMasterId r:id="rId12"/>
  </p:notesMasterIdLst>
  <p:sldIdLst>
    <p:sldId id="283" r:id="rId3"/>
    <p:sldId id="318" r:id="rId4"/>
    <p:sldId id="309" r:id="rId5"/>
    <p:sldId id="310" r:id="rId6"/>
    <p:sldId id="315" r:id="rId7"/>
    <p:sldId id="312" r:id="rId8"/>
    <p:sldId id="313" r:id="rId9"/>
    <p:sldId id="31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6" clrIdx="0">
    <p:extLst>
      <p:ext uri="{19B8F6BF-5375-455C-9EA6-DF929625EA0E}">
        <p15:presenceInfo xmlns:p15="http://schemas.microsoft.com/office/powerpoint/2012/main" userId="S-1-5-21-639947351-343809578-3807592339-335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0140" autoAdjust="0"/>
  </p:normalViewPr>
  <p:slideViewPr>
    <p:cSldViewPr snapToGrid="0">
      <p:cViewPr varScale="1">
        <p:scale>
          <a:sx n="119" d="100"/>
          <a:sy n="119" d="100"/>
        </p:scale>
        <p:origin x="12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CC8A7-B586-4F0B-96FD-ED06B56B379A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50DF7-4CAF-4EED-9560-0E0879934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63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19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84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88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503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3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6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6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11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6451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2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66900"/>
            <a:ext cx="51054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5B6770"/>
                </a:solidFill>
              </a:rPr>
              <a:t>Key Topic 2: Energy Storage Resource PRC and ORDC Reserve Contribution</a:t>
            </a:r>
          </a:p>
          <a:p>
            <a:endParaRPr lang="en-US" sz="2000" b="1" dirty="0" smtClean="0">
              <a:solidFill>
                <a:srgbClr val="5B6770"/>
              </a:solidFill>
            </a:endParaRPr>
          </a:p>
          <a:p>
            <a:endParaRPr lang="en-US" sz="1000" b="1" dirty="0" smtClean="0">
              <a:solidFill>
                <a:srgbClr val="5B6770"/>
              </a:solidFill>
            </a:endParaRPr>
          </a:p>
          <a:p>
            <a:endParaRPr lang="en-US" sz="2400" b="1" dirty="0" smtClean="0">
              <a:solidFill>
                <a:srgbClr val="5B6770"/>
              </a:solidFill>
            </a:endParaRPr>
          </a:p>
          <a:p>
            <a:endParaRPr lang="en-US" sz="2400" b="1" dirty="0">
              <a:solidFill>
                <a:srgbClr val="5B6770"/>
              </a:solidFill>
            </a:endParaRPr>
          </a:p>
          <a:p>
            <a:r>
              <a:rPr lang="en-US" sz="2400" b="1" dirty="0" smtClean="0">
                <a:solidFill>
                  <a:srgbClr val="5B6770"/>
                </a:solidFill>
              </a:rPr>
              <a:t>ERCOT Staff</a:t>
            </a:r>
          </a:p>
          <a:p>
            <a:endParaRPr lang="en-US" sz="1000" b="1" dirty="0" smtClean="0">
              <a:solidFill>
                <a:srgbClr val="5B6770"/>
              </a:solidFill>
            </a:endParaRPr>
          </a:p>
          <a:p>
            <a:r>
              <a:rPr lang="en-US" sz="1600" b="1" dirty="0" smtClean="0">
                <a:solidFill>
                  <a:srgbClr val="5B6770"/>
                </a:solidFill>
              </a:rPr>
              <a:t>10/18/2019</a:t>
            </a:r>
            <a:endParaRPr lang="en-US" sz="2400" b="1" dirty="0" smtClean="0">
              <a:solidFill>
                <a:srgbClr val="5B6770"/>
              </a:solidFill>
            </a:endParaRPr>
          </a:p>
          <a:p>
            <a:endParaRPr lang="en-US" sz="5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Acronyms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38463"/>
            <a:ext cx="8534400" cy="4981570"/>
          </a:xfrm>
        </p:spPr>
        <p:txBody>
          <a:bodyPr/>
          <a:lstStyle/>
          <a:p>
            <a:r>
              <a:rPr lang="en-US" sz="1800" dirty="0" smtClean="0"/>
              <a:t>Energy Storage Resource (ESR)</a:t>
            </a:r>
          </a:p>
          <a:p>
            <a:r>
              <a:rPr lang="en-US" sz="1800" dirty="0" smtClean="0"/>
              <a:t>Controllable Load Resource (CLR)</a:t>
            </a:r>
          </a:p>
          <a:p>
            <a:r>
              <a:rPr lang="en-US" sz="1800" dirty="0" smtClean="0"/>
              <a:t>Charging side of ESR modeled as CLR (ESR-CLR)</a:t>
            </a:r>
          </a:p>
          <a:p>
            <a:r>
              <a:rPr lang="en-US" sz="1800" dirty="0" smtClean="0"/>
              <a:t>Discharging side of ESR modeled as Generation (ESR-Gen)</a:t>
            </a:r>
          </a:p>
          <a:p>
            <a:r>
              <a:rPr lang="en-US" sz="1800" dirty="0" smtClean="0"/>
              <a:t>Physical </a:t>
            </a:r>
            <a:r>
              <a:rPr lang="en-US" sz="1800" dirty="0"/>
              <a:t>Responsive Capability (PRC) </a:t>
            </a:r>
            <a:endParaRPr lang="en-US" sz="1800" dirty="0" smtClean="0"/>
          </a:p>
          <a:p>
            <a:r>
              <a:rPr lang="en-US" sz="1800" dirty="0" smtClean="0"/>
              <a:t>State of Charge (SOC)</a:t>
            </a:r>
          </a:p>
          <a:p>
            <a:r>
              <a:rPr lang="en-US" sz="1800" dirty="0" smtClean="0"/>
              <a:t>Real-Time </a:t>
            </a:r>
            <a:r>
              <a:rPr lang="en-US" sz="1800" dirty="0"/>
              <a:t>On-Line Reserve </a:t>
            </a:r>
            <a:r>
              <a:rPr lang="en-US" sz="1800" dirty="0" smtClean="0"/>
              <a:t>Capacity (RTOLCAP)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3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</a:t>
            </a:r>
            <a:r>
              <a:rPr lang="en-US" dirty="0"/>
              <a:t>Responsive Capability (PRC)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12659"/>
            <a:ext cx="8534400" cy="3811375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“A representation of the total amount of frequency responsive Resource capability On-Line in Real-Time.”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649832"/>
              </p:ext>
            </p:extLst>
          </p:nvPr>
        </p:nvGraphicFramePr>
        <p:xfrm>
          <a:off x="381000" y="2229825"/>
          <a:ext cx="684196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192"/>
                <a:gridCol w="5245768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     Variable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Description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Generation Resources 	</a:t>
                      </a:r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WGRs 	</a:t>
                      </a:r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Hydro under Synchronous Fast Response Mode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Non-Controllable</a:t>
                      </a:r>
                      <a:r>
                        <a:rPr lang="en-US" sz="1400" baseline="0" dirty="0" smtClean="0"/>
                        <a:t> Load Resources (UFR Type)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Controllable</a:t>
                      </a:r>
                      <a:r>
                        <a:rPr lang="en-US" sz="1400" baseline="0" dirty="0" smtClean="0"/>
                        <a:t> Load Resource (CLR) active in SCED and carrying Ancillary Services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Capacity from Controllable Load Resources active in SCED and not carrying Ancillary Service Resource Responsibility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7030A0"/>
                          </a:solidFill>
                        </a:rPr>
                        <a:t>Capacity from Resources capable of providing FFR (NPRR 863)</a:t>
                      </a:r>
                      <a:endParaRPr lang="en-US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3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 Contribution from Energy Storage Resource (ESR)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0995"/>
            <a:ext cx="8662737" cy="4008520"/>
          </a:xfrm>
        </p:spPr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sz="1500" dirty="0">
                <a:latin typeface="+mj-lt"/>
              </a:rPr>
              <a:t>Currently ERS are considered and accounted in terms of MW.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500" dirty="0">
                <a:latin typeface="+mj-lt"/>
              </a:rPr>
              <a:t>However, PRC provided by Storage Resources should also consider energy limitations of the Storage Resource besides droop settings.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500" dirty="0">
                <a:latin typeface="+mj-lt"/>
              </a:rPr>
              <a:t>The approach for considering PRC from Storage Resources is to convert the energy available to a MW equivalent.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500" dirty="0">
                <a:latin typeface="+mj-lt"/>
              </a:rPr>
              <a:t>To perform this conversion a specific time period is required, which is currently recommended to be 15 minutes. </a:t>
            </a: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When online and sitting idle or discharging; </a:t>
            </a:r>
          </a:p>
          <a:p>
            <a:pPr marL="385763" indent="-385763">
              <a:buFont typeface="+mj-lt"/>
              <a:buAutoNum type="arabicPeriod"/>
            </a:pPr>
            <a:endParaRPr lang="en-US" sz="1500" dirty="0">
              <a:latin typeface="+mj-lt"/>
            </a:endParaRPr>
          </a:p>
          <a:p>
            <a:pPr marL="0" indent="0">
              <a:buNone/>
            </a:pP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When </a:t>
            </a:r>
            <a:r>
              <a:rPr lang="en-US" sz="1500" dirty="0">
                <a:latin typeface="+mj-lt"/>
              </a:rPr>
              <a:t>Charging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26273" y="3271778"/>
                <a:ext cx="7193892" cy="452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350" dirty="0">
                    <a:solidFill>
                      <a:srgbClr val="00B050"/>
                    </a:solidFill>
                  </a:rPr>
                  <a:t>PRC = Min(X% of HSL based on droop, </a:t>
                </a:r>
                <a:r>
                  <a:rPr lang="en-US" sz="1350" dirty="0" smtClean="0">
                    <a:solidFill>
                      <a:srgbClr val="00B050"/>
                    </a:solidFill>
                  </a:rPr>
                  <a:t>HSL-Gen(injection),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𝑆𝑂𝐶</m:t>
                            </m:r>
                          </m:e>
                          <m:sub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𝑇𝑒𝑙𝑒𝑚</m:t>
                            </m:r>
                          </m:sup>
                        </m:sSubSup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𝑆𝑂𝐶</m:t>
                            </m:r>
                          </m:e>
                          <m:sub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𝑂𝑝𝑒𝑟𝑀𝑖𝑛</m:t>
                            </m:r>
                          </m:sup>
                        </m:sSubSup>
                      </m:num>
                      <m:den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 ∆</m:t>
                    </m:r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h𝑜𝑢𝑟</m:t>
                    </m:r>
                  </m:oMath>
                </a14:m>
                <a:endParaRPr lang="en-US" sz="135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273" y="3271778"/>
                <a:ext cx="7193892" cy="452368"/>
              </a:xfrm>
              <a:prstGeom prst="rect">
                <a:avLst/>
              </a:prstGeom>
              <a:blipFill rotWithShape="0">
                <a:blip r:embed="rId2"/>
                <a:stretch>
                  <a:fillRect l="-169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97703" y="4398986"/>
                <a:ext cx="8190704" cy="541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PRC</m:t>
                      </m:r>
                      <m: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Min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%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of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 (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HSL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+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ESR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CLR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a:rPr lang="en-US" sz="135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MW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)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based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on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droop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,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ESR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CLR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a:rPr lang="en-US" sz="135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MW</m:t>
                      </m:r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𝑆𝑂𝐶</m:t>
                              </m:r>
                            </m:e>
                            <m:sub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𝑇𝑒𝑙𝑒𝑚</m:t>
                              </m:r>
                            </m:sup>
                          </m:sSubSup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𝑆𝑂𝐶</m:t>
                              </m:r>
                            </m:e>
                            <m:sub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𝑂𝑝𝑒𝑟𝑀𝑖𝑛</m:t>
                              </m:r>
                            </m:sup>
                          </m:sSubSup>
                        </m:num>
                        <m:den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3" y="4398986"/>
                <a:ext cx="8190704" cy="5417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67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796625" y="368728"/>
            <a:ext cx="7813975" cy="5644387"/>
            <a:chOff x="2617470" y="360707"/>
            <a:chExt cx="7813975" cy="5644387"/>
          </a:xfrm>
        </p:grpSpPr>
        <p:grpSp>
          <p:nvGrpSpPr>
            <p:cNvPr id="50" name="Group 49"/>
            <p:cNvGrpSpPr/>
            <p:nvPr/>
          </p:nvGrpSpPr>
          <p:grpSpPr>
            <a:xfrm>
              <a:off x="2617470" y="831381"/>
              <a:ext cx="1524000" cy="4549506"/>
              <a:chOff x="2617470" y="831381"/>
              <a:chExt cx="1524000" cy="4549506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2617470" y="831381"/>
                <a:ext cx="1524000" cy="3959056"/>
                <a:chOff x="1219200" y="1066800"/>
                <a:chExt cx="1524000" cy="4572000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1219200" y="1066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219200" y="1828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1219200" y="2590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1219200" y="3352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1219200" y="4114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1219200" y="4876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9" name="Rectangle 78"/>
              <p:cNvSpPr/>
              <p:nvPr/>
            </p:nvSpPr>
            <p:spPr>
              <a:xfrm>
                <a:off x="2617470" y="4791231"/>
                <a:ext cx="1524000" cy="58965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4349082" y="837531"/>
              <a:ext cx="396240" cy="3874191"/>
              <a:chOff x="4411980" y="1032302"/>
              <a:chExt cx="396240" cy="4606498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4411980" y="1828800"/>
                <a:ext cx="396240" cy="3810000"/>
                <a:chOff x="4411980" y="1828800"/>
                <a:chExt cx="396240" cy="3810000"/>
              </a:xfrm>
            </p:grpSpPr>
            <p:sp>
              <p:nvSpPr>
                <p:cNvPr id="73" name="Right Brace 72"/>
                <p:cNvSpPr/>
                <p:nvPr/>
              </p:nvSpPr>
              <p:spPr>
                <a:xfrm>
                  <a:off x="4427220" y="1828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Right Brace 73"/>
                <p:cNvSpPr/>
                <p:nvPr/>
              </p:nvSpPr>
              <p:spPr>
                <a:xfrm>
                  <a:off x="4419600" y="2590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5" name="Right Brace 74"/>
                <p:cNvSpPr/>
                <p:nvPr/>
              </p:nvSpPr>
              <p:spPr>
                <a:xfrm>
                  <a:off x="4427220" y="3352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Right Brace 75"/>
                <p:cNvSpPr/>
                <p:nvPr/>
              </p:nvSpPr>
              <p:spPr>
                <a:xfrm>
                  <a:off x="4419600" y="4114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Right Brace 76"/>
                <p:cNvSpPr/>
                <p:nvPr/>
              </p:nvSpPr>
              <p:spPr>
                <a:xfrm>
                  <a:off x="4411980" y="4876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2" name="Right Brace 71"/>
              <p:cNvSpPr/>
              <p:nvPr/>
            </p:nvSpPr>
            <p:spPr>
              <a:xfrm>
                <a:off x="4444454" y="1032302"/>
                <a:ext cx="363766" cy="762000"/>
              </a:xfrm>
              <a:prstGeom prst="rightBrac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4908837" y="360707"/>
              <a:ext cx="4149605" cy="116955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1"/>
                  </a:solidFill>
                </a:rPr>
                <a:t>PRC</a:t>
              </a:r>
              <a:r>
                <a:rPr lang="en-US" sz="1400" baseline="-25000" dirty="0">
                  <a:solidFill>
                    <a:schemeClr val="accent1"/>
                  </a:solidFill>
                </a:rPr>
                <a:t>1</a:t>
              </a:r>
              <a:r>
                <a:rPr lang="en-US" sz="1400" dirty="0"/>
                <a:t>: Online Gen Headroom </a:t>
              </a:r>
              <a:r>
                <a:rPr lang="en-US" sz="1400" dirty="0">
                  <a:solidFill>
                    <a:srgbClr val="FF0000"/>
                  </a:solidFill>
                </a:rPr>
                <a:t>EXCEPT: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rgbClr val="FF0000"/>
                  </a:solidFill>
                </a:rPr>
                <a:t>Wind Resources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rgbClr val="FF0000"/>
                  </a:solidFill>
                </a:rPr>
                <a:t>Nuclear Resources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rgbClr val="FF0000"/>
                  </a:solidFill>
                </a:rPr>
                <a:t>ONTEST, STARTUP, SHUTDOWN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rgbClr val="FF0000"/>
                  </a:solidFill>
                </a:rPr>
                <a:t>“Low Output” Resources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25332" y="1697604"/>
              <a:ext cx="4107180" cy="33855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</a:rPr>
                <a:t>PRC</a:t>
              </a:r>
              <a:r>
                <a:rPr lang="en-US" sz="1600" baseline="-25000" dirty="0">
                  <a:solidFill>
                    <a:schemeClr val="tx2"/>
                  </a:solidFill>
                </a:rPr>
                <a:t>2</a:t>
              </a:r>
              <a:r>
                <a:rPr lang="en-US" sz="1600" dirty="0"/>
                <a:t>: PFR-Capable Wind Gen Headroom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08960" y="1046856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80228" y="1641599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092050" y="2274527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92050" y="2986887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08960" y="3684983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5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08960" y="434239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6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825332" y="2311710"/>
              <a:ext cx="5328652" cy="33855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3"/>
                  </a:solidFill>
                </a:rPr>
                <a:t>PRC</a:t>
              </a:r>
              <a:r>
                <a:rPr lang="en-US" sz="1600" baseline="-25000" dirty="0">
                  <a:solidFill>
                    <a:schemeClr val="accent3"/>
                  </a:solidFill>
                </a:rPr>
                <a:t>3</a:t>
              </a:r>
              <a:r>
                <a:rPr lang="en-US" sz="1600" dirty="0"/>
                <a:t>: </a:t>
              </a:r>
              <a:r>
                <a:rPr lang="en-US" sz="1600" dirty="0" smtClean="0"/>
                <a:t>Synchronous </a:t>
              </a:r>
              <a:r>
                <a:rPr lang="en-US" sz="1600" dirty="0"/>
                <a:t>Condenser </a:t>
              </a:r>
              <a:r>
                <a:rPr lang="en-US" sz="1600" dirty="0" smtClean="0"/>
                <a:t>Fast Response Mode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825332" y="2986887"/>
              <a:ext cx="5181600" cy="33855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4"/>
                  </a:solidFill>
                </a:rPr>
                <a:t>PRC</a:t>
              </a:r>
              <a:r>
                <a:rPr lang="en-US" sz="1600" baseline="-25000" dirty="0">
                  <a:solidFill>
                    <a:schemeClr val="accent4"/>
                  </a:solidFill>
                </a:rPr>
                <a:t>4</a:t>
              </a:r>
              <a:r>
                <a:rPr lang="en-US" sz="1600" dirty="0"/>
                <a:t>: Non-Controllable Load Resources carrying RRS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15306" y="3631396"/>
              <a:ext cx="4724400" cy="33855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5"/>
                  </a:solidFill>
                </a:rPr>
                <a:t>PRC</a:t>
              </a:r>
              <a:r>
                <a:rPr lang="en-US" sz="1600" baseline="-25000" dirty="0">
                  <a:solidFill>
                    <a:schemeClr val="accent5"/>
                  </a:solidFill>
                </a:rPr>
                <a:t>5</a:t>
              </a:r>
              <a:r>
                <a:rPr lang="en-US" sz="1600" dirty="0"/>
                <a:t>: Controllable Load Resources carrying RRS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815306" y="4230377"/>
              <a:ext cx="5105400" cy="3385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6"/>
                  </a:solidFill>
                </a:rPr>
                <a:t>PRC</a:t>
              </a:r>
              <a:r>
                <a:rPr lang="en-US" sz="1600" baseline="-25000" dirty="0">
                  <a:solidFill>
                    <a:schemeClr val="accent6"/>
                  </a:solidFill>
                </a:rPr>
                <a:t>6</a:t>
              </a:r>
              <a:r>
                <a:rPr lang="en-US" sz="1600" dirty="0"/>
                <a:t>: Controllable Load Resources </a:t>
              </a:r>
              <a:r>
                <a:rPr lang="en-US" sz="1600" b="1" dirty="0"/>
                <a:t>not </a:t>
              </a:r>
              <a:r>
                <a:rPr lang="en-US" sz="1600" dirty="0"/>
                <a:t>carrying RRS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617470" y="5377797"/>
              <a:ext cx="1524000" cy="627297"/>
            </a:xfrm>
            <a:prstGeom prst="rect">
              <a:avLst/>
            </a:prstGeom>
            <a:solidFill>
              <a:schemeClr val="accent4">
                <a:lumMod val="50000"/>
                <a:lumOff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78357" y="489984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7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078357" y="548641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8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7" name="Right Brace 66"/>
            <p:cNvSpPr/>
            <p:nvPr/>
          </p:nvSpPr>
          <p:spPr>
            <a:xfrm>
              <a:off x="4364322" y="4711721"/>
              <a:ext cx="381000" cy="640863"/>
            </a:xfrm>
            <a:prstGeom prst="rightBrac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760562" y="4829358"/>
              <a:ext cx="5670883" cy="340857"/>
            </a:xfrm>
            <a:prstGeom prst="rect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PRC7</a:t>
              </a:r>
              <a:r>
                <a:rPr lang="en-US" sz="1600" dirty="0">
                  <a:solidFill>
                    <a:schemeClr val="dk1"/>
                  </a:solidFill>
                </a:rPr>
                <a:t>: Capacity from Resources capable of providing FFR</a:t>
              </a:r>
            </a:p>
          </p:txBody>
        </p:sp>
        <p:sp>
          <p:nvSpPr>
            <p:cNvPr id="69" name="Right Brace 68"/>
            <p:cNvSpPr/>
            <p:nvPr/>
          </p:nvSpPr>
          <p:spPr>
            <a:xfrm>
              <a:off x="4364322" y="5380141"/>
              <a:ext cx="381000" cy="613305"/>
            </a:xfrm>
            <a:prstGeom prst="rightBrac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760562" y="5497778"/>
              <a:ext cx="4680217" cy="357967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pPr algn="l"/>
              <a:r>
                <a:rPr lang="en-US" sz="1600" dirty="0" smtClean="0">
                  <a:solidFill>
                    <a:srgbClr val="00B0F0"/>
                  </a:solidFill>
                </a:rPr>
                <a:t>PRC8</a:t>
              </a:r>
              <a:r>
                <a:rPr lang="en-US" sz="1600" dirty="0" smtClean="0">
                  <a:solidFill>
                    <a:schemeClr val="dk1"/>
                  </a:solidFill>
                </a:rPr>
                <a:t>: PFR capable Headroom from ESR </a:t>
              </a:r>
              <a:endParaRPr lang="en-US" sz="16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33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On-Line Reserve Capacity (RTOLCAP)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8316" y="2439070"/>
            <a:ext cx="6164826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/>
              <a:t>Definition:</a:t>
            </a:r>
          </a:p>
          <a:p>
            <a:r>
              <a:rPr lang="en-US" sz="2100" i="1" dirty="0"/>
              <a:t>RTOLCAP</a:t>
            </a:r>
            <a:r>
              <a:rPr lang="en-US" sz="2100" dirty="0"/>
              <a:t> - the system total Real-Time On-Line reserve capacity of all On-Line Resources for the SCED interval</a:t>
            </a:r>
            <a:r>
              <a:rPr lang="en-US" sz="1350" dirty="0"/>
              <a:t>.</a:t>
            </a:r>
          </a:p>
          <a:p>
            <a:r>
              <a:rPr lang="en-US" sz="1350" dirty="0">
                <a:solidFill>
                  <a:srgbClr val="FFFFFF"/>
                </a:solidFill>
              </a:rPr>
              <a:t>SL – Base Points of nine Generation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60296" y="3629933"/>
            <a:ext cx="9658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FFFF"/>
                </a:solidFill>
              </a:rPr>
              <a:t>NCLR RRS * 1.5</a:t>
            </a:r>
          </a:p>
        </p:txBody>
      </p:sp>
    </p:spTree>
    <p:extLst>
      <p:ext uri="{BB962C8B-B14F-4D97-AF65-F5344CB8AC3E}">
        <p14:creationId xmlns:p14="http://schemas.microsoft.com/office/powerpoint/2010/main" val="53958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On-Line Reserve Capacity (RTOLCAP) – ESR 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6498" y="1679528"/>
            <a:ext cx="1206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FFFF"/>
                </a:solidFill>
              </a:rPr>
              <a:t>HSL – Base Points of Online Generation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55700" y="1588525"/>
            <a:ext cx="4984008" cy="2703524"/>
            <a:chOff x="3007600" y="975034"/>
            <a:chExt cx="6645344" cy="3604698"/>
          </a:xfrm>
        </p:grpSpPr>
        <p:grpSp>
          <p:nvGrpSpPr>
            <p:cNvPr id="5" name="Group 4"/>
            <p:cNvGrpSpPr/>
            <p:nvPr/>
          </p:nvGrpSpPr>
          <p:grpSpPr>
            <a:xfrm>
              <a:off x="3060133" y="975034"/>
              <a:ext cx="1524000" cy="2624873"/>
              <a:chOff x="1219200" y="1066799"/>
              <a:chExt cx="1524000" cy="2204497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219200" y="1066799"/>
                <a:ext cx="1524000" cy="12800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219200" y="2346863"/>
                <a:ext cx="1524000" cy="92443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6" name="Right Brace 25"/>
            <p:cNvSpPr/>
            <p:nvPr/>
          </p:nvSpPr>
          <p:spPr>
            <a:xfrm>
              <a:off x="4602480" y="2580814"/>
              <a:ext cx="381000" cy="897533"/>
            </a:xfrm>
            <a:prstGeom prst="rightBrac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prstClr val="black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4636667" y="1059940"/>
              <a:ext cx="4780057" cy="1289632"/>
              <a:chOff x="2895600" y="1066799"/>
              <a:chExt cx="4780057" cy="1289632"/>
            </a:xfrm>
          </p:grpSpPr>
          <p:sp>
            <p:nvSpPr>
              <p:cNvPr id="24" name="Right Brace 23"/>
              <p:cNvSpPr/>
              <p:nvPr/>
            </p:nvSpPr>
            <p:spPr>
              <a:xfrm>
                <a:off x="2895600" y="1066799"/>
                <a:ext cx="381000" cy="1260005"/>
              </a:xfrm>
              <a:prstGeom prst="rightBrac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568477" y="1156103"/>
                <a:ext cx="4107180" cy="120032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050" b="1" dirty="0">
                    <a:solidFill>
                      <a:prstClr val="black"/>
                    </a:solidFill>
                  </a:rPr>
                  <a:t>Online</a:t>
                </a:r>
                <a:r>
                  <a:rPr lang="en-US" sz="1050" dirty="0">
                    <a:solidFill>
                      <a:prstClr val="black"/>
                    </a:solidFill>
                  </a:rPr>
                  <a:t> </a:t>
                </a:r>
                <a:r>
                  <a:rPr lang="en-US" sz="1050" b="1" dirty="0">
                    <a:solidFill>
                      <a:prstClr val="black"/>
                    </a:solidFill>
                  </a:rPr>
                  <a:t>Gen Headroom </a:t>
                </a:r>
                <a:r>
                  <a:rPr lang="en-US" sz="1050" dirty="0">
                    <a:solidFill>
                      <a:srgbClr val="FF0000"/>
                    </a:solidFill>
                  </a:rPr>
                  <a:t>EXCEPT:</a:t>
                </a:r>
              </a:p>
              <a:p>
                <a:pPr marL="557213" lvl="1" indent="-214313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FF0000"/>
                    </a:solidFill>
                  </a:rPr>
                  <a:t>RUC Resources (includes RMR)</a:t>
                </a:r>
              </a:p>
              <a:p>
                <a:pPr marL="557213" lvl="1" indent="-214313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FF0000"/>
                    </a:solidFill>
                  </a:rPr>
                  <a:t>Nuclear Resources</a:t>
                </a:r>
              </a:p>
              <a:p>
                <a:pPr marL="557213" lvl="1" indent="-214313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FF0000"/>
                    </a:solidFill>
                  </a:rPr>
                  <a:t>ONTEST, STARTUP, SHUTDOWN</a:t>
                </a:r>
              </a:p>
              <a:p>
                <a:pPr marL="557213" lvl="1" indent="-214313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FF0000"/>
                    </a:solidFill>
                  </a:rPr>
                  <a:t>Resources output &lt; 95% LSL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056169" y="2555016"/>
              <a:ext cx="1527963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FFFF"/>
                  </a:solidFill>
                </a:rPr>
                <a:t>CLR Base Points – LPC  + CLR REG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07600" y="3553811"/>
              <a:ext cx="1550912" cy="1025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FFFF"/>
                  </a:solidFill>
                </a:rPr>
                <a:t>NCLR RRS </a:t>
              </a:r>
              <a:r>
                <a:rPr lang="en-US" sz="1100" dirty="0" smtClean="0">
                  <a:solidFill>
                    <a:srgbClr val="FFFFFF"/>
                  </a:solidFill>
                </a:rPr>
                <a:t>(limited to 150% of responsibility)</a:t>
              </a:r>
              <a:endParaRPr lang="en-US" sz="1100" dirty="0">
                <a:solidFill>
                  <a:srgbClr val="FFFFFF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09544" y="2786930"/>
              <a:ext cx="4343400" cy="646331"/>
            </a:xfrm>
            <a:prstGeom prst="rect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prstClr val="black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en-US" sz="1350" dirty="0"/>
                <a:t>Online Controllable Load Resources (SCED qualified) Headroom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81001" y="1848880"/>
            <a:ext cx="1874699" cy="484748"/>
            <a:chOff x="381001" y="1848880"/>
            <a:chExt cx="1874699" cy="484748"/>
          </a:xfrm>
        </p:grpSpPr>
        <p:sp>
          <p:nvSpPr>
            <p:cNvPr id="7" name="TextBox 6"/>
            <p:cNvSpPr txBox="1"/>
            <p:nvPr/>
          </p:nvSpPr>
          <p:spPr>
            <a:xfrm>
              <a:off x="381001" y="1848880"/>
              <a:ext cx="1222289" cy="48474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rPr lang="en-US" sz="1350" dirty="0"/>
                <a:t>ESR-Gen included here 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1615720" y="2091253"/>
              <a:ext cx="639980" cy="10523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393431" y="2937569"/>
            <a:ext cx="1878952" cy="484748"/>
            <a:chOff x="393431" y="2937569"/>
            <a:chExt cx="1878952" cy="484748"/>
          </a:xfrm>
        </p:grpSpPr>
        <p:sp>
          <p:nvSpPr>
            <p:cNvPr id="44" name="TextBox 43"/>
            <p:cNvSpPr txBox="1"/>
            <p:nvPr/>
          </p:nvSpPr>
          <p:spPr>
            <a:xfrm>
              <a:off x="393431" y="2937569"/>
              <a:ext cx="1222289" cy="48474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rgbClr val="FFFFFF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350" dirty="0"/>
                <a:t>ESR-CLR included here 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1644036" y="3202632"/>
              <a:ext cx="628347" cy="10522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2332898" y="1666163"/>
            <a:ext cx="1206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HSL </a:t>
            </a:r>
            <a:r>
              <a:rPr lang="en-US" sz="1200" dirty="0" smtClean="0">
                <a:solidFill>
                  <a:srgbClr val="FFFFFF"/>
                </a:solidFill>
              </a:rPr>
              <a:t>– Basepoint of </a:t>
            </a:r>
            <a:r>
              <a:rPr lang="en-US" sz="1200" dirty="0">
                <a:solidFill>
                  <a:srgbClr val="FFFFFF"/>
                </a:solidFill>
              </a:rPr>
              <a:t>Online Generation</a:t>
            </a:r>
          </a:p>
        </p:txBody>
      </p:sp>
    </p:spTree>
    <p:extLst>
      <p:ext uri="{BB962C8B-B14F-4D97-AF65-F5344CB8AC3E}">
        <p14:creationId xmlns:p14="http://schemas.microsoft.com/office/powerpoint/2010/main" val="341365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Proposed RTOLCAP contribution from Energy Storage Resource (ESR)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5901"/>
            <a:ext cx="8662737" cy="3811375"/>
          </a:xfrm>
        </p:spPr>
        <p:txBody>
          <a:bodyPr/>
          <a:lstStyle/>
          <a:p>
            <a:pPr marL="0" indent="0">
              <a:buNone/>
            </a:pPr>
            <a:r>
              <a:rPr lang="en-US" sz="1500" dirty="0">
                <a:latin typeface="+mj-lt"/>
              </a:rPr>
              <a:t>When online and sitting idle or discharging; </a:t>
            </a:r>
          </a:p>
          <a:p>
            <a:pPr marL="385763" indent="-385763">
              <a:buFont typeface="+mj-lt"/>
              <a:buAutoNum type="arabicPeriod"/>
            </a:pPr>
            <a:endParaRPr lang="en-US" sz="1500" dirty="0">
              <a:latin typeface="+mj-lt"/>
            </a:endParaRPr>
          </a:p>
          <a:p>
            <a:pPr marL="0" indent="0">
              <a:buNone/>
            </a:pPr>
            <a:endParaRPr lang="en-US" sz="1500" dirty="0">
              <a:latin typeface="+mj-lt"/>
            </a:endParaRPr>
          </a:p>
          <a:p>
            <a:pPr marL="0" indent="0">
              <a:buNone/>
            </a:pPr>
            <a:endParaRPr lang="en-US" sz="1500" dirty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When Charging </a:t>
            </a:r>
            <a:r>
              <a:rPr lang="en-US" sz="1500" dirty="0" smtClean="0">
                <a:latin typeface="+mj-lt"/>
              </a:rPr>
              <a:t>(ESR-CLR Basepoint is </a:t>
            </a:r>
            <a:r>
              <a:rPr lang="en-US" sz="1500" dirty="0">
                <a:latin typeface="+mj-lt"/>
              </a:rPr>
              <a:t>a positive number)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57831" y="2022383"/>
                <a:ext cx="6174575" cy="452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350" dirty="0">
                    <a:solidFill>
                      <a:srgbClr val="00B050"/>
                    </a:solidFill>
                  </a:rPr>
                  <a:t>RTOLCAP = </a:t>
                </a:r>
                <a:r>
                  <a:rPr lang="en-US" sz="1350" dirty="0" smtClean="0">
                    <a:solidFill>
                      <a:srgbClr val="00B050"/>
                    </a:solidFill>
                  </a:rPr>
                  <a:t>Min(HSL- “Gen-ESR” Base Point,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𝑆𝑂𝐶</m:t>
                            </m:r>
                          </m:e>
                          <m:sub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𝑇𝑒𝑙𝑒𝑚</m:t>
                            </m:r>
                          </m:sup>
                        </m:sSubSup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𝑆𝑂𝐶</m:t>
                            </m:r>
                          </m:e>
                          <m:sub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𝑂𝑝𝑒𝑟𝑀𝑖𝑛</m:t>
                            </m:r>
                          </m:sup>
                        </m:sSubSup>
                      </m:num>
                      <m:den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 ∆</m:t>
                    </m:r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h𝑜𝑢𝑟</m:t>
                    </m:r>
                  </m:oMath>
                </a14:m>
                <a:endParaRPr lang="en-US" sz="135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31" y="2022383"/>
                <a:ext cx="6174575" cy="452368"/>
              </a:xfrm>
              <a:prstGeom prst="rect">
                <a:avLst/>
              </a:prstGeom>
              <a:blipFill rotWithShape="0">
                <a:blip r:embed="rId2"/>
                <a:stretch>
                  <a:fillRect l="-296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4800" y="3073387"/>
                <a:ext cx="8916865" cy="541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RTOLCAP</m:t>
                      </m:r>
                      <m: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Min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HSL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+ "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ESR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CLR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" 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Basepoint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,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ESR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CLR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a:rPr lang="en-US" sz="1350" b="0" i="0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Basepoint</m:t>
                      </m:r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𝑆𝑂𝐶</m:t>
                              </m:r>
                            </m:e>
                            <m:sub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𝑇𝑒𝑙𝑒𝑚</m:t>
                              </m:r>
                            </m:sup>
                          </m:sSubSup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𝑆𝑂𝐶</m:t>
                              </m:r>
                            </m:e>
                            <m:sub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𝑂𝑝𝑒𝑟𝑀𝑖𝑛</m:t>
                              </m:r>
                            </m:sup>
                          </m:sSubSup>
                        </m:num>
                        <m:den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,) ∆</m:t>
                      </m:r>
                      <m:r>
                        <a:rPr lang="en-US" sz="135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35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h𝑜𝑢𝑟</m:t>
                      </m:r>
                    </m:oMath>
                  </m:oMathPara>
                </a14:m>
                <a:endParaRPr lang="en-US" sz="135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73387"/>
                <a:ext cx="8916865" cy="5417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02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0568" y="2882609"/>
            <a:ext cx="5109411" cy="1143000"/>
          </a:xfrm>
        </p:spPr>
        <p:txBody>
          <a:bodyPr/>
          <a:lstStyle/>
          <a:p>
            <a:r>
              <a:rPr lang="en-US" sz="4800" dirty="0" smtClean="0"/>
              <a:t>Questions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42" name="Picture 2" descr="Question Mark - Why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507" y="1814093"/>
            <a:ext cx="2384425" cy="29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2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</TotalTime>
  <Words>546</Words>
  <Application>Microsoft Office PowerPoint</Application>
  <PresentationFormat>On-screen Show (4:3)</PresentationFormat>
  <Paragraphs>108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1_Office Theme</vt:lpstr>
      <vt:lpstr>1_Custom Design</vt:lpstr>
      <vt:lpstr>PowerPoint Presentation</vt:lpstr>
      <vt:lpstr>Acronyms</vt:lpstr>
      <vt:lpstr>Physical Responsive Capability (PRC) Definition</vt:lpstr>
      <vt:lpstr>PRC Contribution from Energy Storage Resource (ESR)</vt:lpstr>
      <vt:lpstr>PRC Review</vt:lpstr>
      <vt:lpstr>RT On-Line Reserve Capacity (RTOLCAP)</vt:lpstr>
      <vt:lpstr>RT On-Line Reserve Capacity (RTOLCAP) – ESR Today</vt:lpstr>
      <vt:lpstr>Proposed RTOLCAP contribution from Energy Storage Resource (ESR)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Exiting Ancillary Services</dc:title>
  <dc:creator>Matevosjana, Julia</dc:creator>
  <cp:lastModifiedBy>Sharma, Sandip</cp:lastModifiedBy>
  <cp:revision>119</cp:revision>
  <dcterms:created xsi:type="dcterms:W3CDTF">2019-08-21T20:33:20Z</dcterms:created>
  <dcterms:modified xsi:type="dcterms:W3CDTF">2019-10-17T16:38:34Z</dcterms:modified>
</cp:coreProperties>
</file>