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5"/>
  </p:notesMasterIdLst>
  <p:handoutMasterIdLst>
    <p:handoutMasterId r:id="rId26"/>
  </p:handoutMasterIdLst>
  <p:sldIdLst>
    <p:sldId id="260" r:id="rId7"/>
    <p:sldId id="330" r:id="rId8"/>
    <p:sldId id="298" r:id="rId9"/>
    <p:sldId id="305" r:id="rId10"/>
    <p:sldId id="314" r:id="rId11"/>
    <p:sldId id="295" r:id="rId12"/>
    <p:sldId id="321" r:id="rId13"/>
    <p:sldId id="311" r:id="rId14"/>
    <p:sldId id="331" r:id="rId15"/>
    <p:sldId id="335" r:id="rId16"/>
    <p:sldId id="261" r:id="rId17"/>
    <p:sldId id="328" r:id="rId18"/>
    <p:sldId id="329" r:id="rId19"/>
    <p:sldId id="327" r:id="rId20"/>
    <p:sldId id="324" r:id="rId21"/>
    <p:sldId id="325" r:id="rId22"/>
    <p:sldId id="326" r:id="rId23"/>
    <p:sldId id="322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2" d="100"/>
          <a:sy n="132" d="100"/>
        </p:scale>
        <p:origin x="78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963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01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14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1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October 17, 2019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Collateral Calls Aug 2019- Sep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15182"/>
            <a:ext cx="76200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13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</a:t>
            </a:r>
            <a:r>
              <a:rPr lang="en-US" sz="1800" dirty="0" smtClean="0"/>
              <a:t>Market Segment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219200"/>
            <a:ext cx="7527189" cy="153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Rating Group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219200"/>
            <a:ext cx="7527189" cy="235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43000"/>
            <a:ext cx="8488726" cy="278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</a:t>
            </a:r>
            <a:r>
              <a:rPr lang="en-US" sz="1800" dirty="0" smtClean="0"/>
              <a:t>Excess Collateral </a:t>
            </a:r>
            <a:r>
              <a:rPr lang="en-US" sz="1800" dirty="0"/>
              <a:t>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2900" y="5105400"/>
            <a:ext cx="83439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Note: </a:t>
            </a:r>
            <a:r>
              <a:rPr lang="en-US" sz="1400" dirty="0" smtClean="0"/>
              <a:t>Excess </a:t>
            </a:r>
            <a:r>
              <a:rPr lang="en-US" sz="1400" dirty="0"/>
              <a:t>collateral doesn’t include Unsecured Credit </a:t>
            </a:r>
            <a:r>
              <a:rPr lang="en-US" sz="1400" dirty="0" smtClean="0"/>
              <a:t>Limit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849" y="1219200"/>
            <a:ext cx="8158501" cy="304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Quintile </a:t>
            </a:r>
            <a:r>
              <a:rPr lang="en-US" sz="1800" dirty="0"/>
              <a:t>Distribution of Excess Collateral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343" y="1143000"/>
            <a:ext cx="8338457" cy="392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32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</a:t>
            </a:r>
            <a:r>
              <a:rPr lang="en-US" sz="1800" dirty="0"/>
              <a:t>Quintile Distribution of Average TPE by Rating and Category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906" y="1066800"/>
            <a:ext cx="8422294" cy="373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88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 smtClean="0">
                <a:cs typeface="Times New Roman" panose="02020603050405020304" pitchFamily="18" charset="0"/>
              </a:rPr>
              <a:t>Aug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 2019- Sep 2019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increased from 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$ 1,020.1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million to $ 1,441.1 million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increase in TPE is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due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relatively high ERCOT Real Time and Day Ahead prices during August 2019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Exposure.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decreased from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1,730.5 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million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$1,627.8 million 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decrease in Discretionary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ollateral is largely due to increase in TPE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Number of active Counter-Parties increased from 241 to 242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21 collateral calls on September 5</a:t>
            </a:r>
            <a:r>
              <a:rPr lang="en-US" sz="1400" baseline="300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, 2019 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Settlement Invoice Charges/TPE Aug 2019- Sep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914400"/>
            <a:ext cx="75438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Available Credit by Type Compared to Total Potential Exposure (TPE)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10054" y="5715000"/>
            <a:ext cx="8334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*Numbers are as of month end except for Max TPE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971" y="990600"/>
            <a:ext cx="83820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Aug </a:t>
            </a:r>
            <a:r>
              <a:rPr lang="en-US" sz="1800" dirty="0">
                <a:cs typeface="Times New Roman" panose="02020603050405020304" pitchFamily="18" charset="0"/>
              </a:rPr>
              <a:t>2019- </a:t>
            </a:r>
            <a:r>
              <a:rPr lang="en-US" sz="1800" dirty="0" smtClean="0">
                <a:cs typeface="Times New Roman" panose="02020603050405020304" pitchFamily="18" charset="0"/>
              </a:rPr>
              <a:t>Sep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6486" y="806105"/>
            <a:ext cx="800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At a Counter-Party level, no unusual changes were noted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5715000"/>
            <a:ext cx="792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Discretionary </a:t>
            </a:r>
            <a:r>
              <a:rPr lang="en-US" sz="1400" dirty="0"/>
              <a:t>c</a:t>
            </a:r>
            <a:r>
              <a:rPr lang="en-US" sz="1400" dirty="0" smtClean="0"/>
              <a:t>ollateral doesn’t include Unsecured Credit Limit or parent guarantees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270829"/>
            <a:ext cx="8077200" cy="4316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Discretionary Collateral by Market Segment- Sep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9144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Load and Generation entities accounted for the largest portion of </a:t>
            </a:r>
            <a:r>
              <a:rPr lang="en-US" sz="1400" dirty="0"/>
              <a:t>d</a:t>
            </a:r>
            <a:r>
              <a:rPr lang="en-US" sz="1400" dirty="0" smtClean="0"/>
              <a:t>iscretionary collateral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372168"/>
            <a:ext cx="8051800" cy="4541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Secured Collateral and Unsecured Credit Limit (UCL) distribution</a:t>
            </a:r>
            <a:r>
              <a:rPr lang="en-US" sz="1800" dirty="0">
                <a:cs typeface="Times New Roman" panose="02020603050405020304" pitchFamily="18" charset="0"/>
              </a:rPr>
              <a:t>/ </a:t>
            </a:r>
            <a:r>
              <a:rPr lang="en-US" sz="1800">
                <a:cs typeface="Times New Roman" panose="02020603050405020304" pitchFamily="18" charset="0"/>
              </a:rPr>
              <a:t>TPE- </a:t>
            </a:r>
            <a:r>
              <a:rPr lang="en-US" sz="1800" smtClean="0">
                <a:cs typeface="Times New Roman" panose="02020603050405020304" pitchFamily="18" charset="0"/>
              </a:rPr>
              <a:t>Sep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914400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TPE in the last bucket is mostly covered by Guarantees and UCL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350396"/>
            <a:ext cx="7467600" cy="3831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31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Forward Adjustment Factors Aug 2019- Oct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3400" y="914400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TPE moved in conjunction with forward adjustment factors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642025" y="5316072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Real-Time (RFAF) and Day-Ahead (DFAF) forward adjustment factors capture the ratio of forward ERCOT North prices to actual prices.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080" y="1368539"/>
            <a:ext cx="7913320" cy="365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59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TPE/Collateral/RT &amp; DA </a:t>
            </a:r>
            <a:r>
              <a:rPr lang="en-US" sz="1600" dirty="0">
                <a:cs typeface="Times New Roman" panose="02020603050405020304" pitchFamily="18" charset="0"/>
              </a:rPr>
              <a:t>S</a:t>
            </a:r>
            <a:r>
              <a:rPr lang="en-US" sz="1600" dirty="0" smtClean="0">
                <a:cs typeface="Times New Roman" panose="02020603050405020304" pitchFamily="18" charset="0"/>
              </a:rPr>
              <a:t>ettlement Point Prices for HB_NORTH Aug 2019- Oct 2019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096" y="823007"/>
            <a:ext cx="8315704" cy="493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56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68235</TotalTime>
  <Words>361</Words>
  <Application>Microsoft Office PowerPoint</Application>
  <PresentationFormat>On-screen Show (4:3)</PresentationFormat>
  <Paragraphs>71</Paragraphs>
  <Slides>18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 Aug 2019- Sep 2019</vt:lpstr>
      <vt:lpstr>Settlement Invoice Charges/TPE Aug 2019- Sep 2019</vt:lpstr>
      <vt:lpstr>Available Credit by Type Compared to Total Potential Exposure (TPE)</vt:lpstr>
      <vt:lpstr>Discretionary Collateral Aug 2019- Sep 2019</vt:lpstr>
      <vt:lpstr>TPE and Discretionary Collateral by Market Segment- Sep 2019</vt:lpstr>
      <vt:lpstr>Secured Collateral and Unsecured Credit Limit (UCL) distribution/ TPE- Sep 2019</vt:lpstr>
      <vt:lpstr>TPE and Forward Adjustment Factors Aug 2019- Oct 2019</vt:lpstr>
      <vt:lpstr>TPE/Collateral/RT &amp; DA Settlement Point Prices for HB_NORTH Aug 2019- Oct 2019</vt:lpstr>
      <vt:lpstr>Collateral Calls Aug 2019- Sep 2019</vt:lpstr>
      <vt:lpstr>PowerPoint Presentation</vt:lpstr>
      <vt:lpstr>Summary of Distribution by Market Segment</vt:lpstr>
      <vt:lpstr>Summary of Distribution by Rating Group </vt:lpstr>
      <vt:lpstr>Distribution of TPE by Rating and Category</vt:lpstr>
      <vt:lpstr>Distribution of Excess Collateral by Rating and Category</vt:lpstr>
      <vt:lpstr>Bottom Quintile Distribution of Excess Collateral by Rating and Category</vt:lpstr>
      <vt:lpstr>Bottom Quintile Distribution of Average TPE by Rating and Category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469</cp:revision>
  <cp:lastPrinted>2019-06-18T19:02:16Z</cp:lastPrinted>
  <dcterms:created xsi:type="dcterms:W3CDTF">2016-01-21T15:20:31Z</dcterms:created>
  <dcterms:modified xsi:type="dcterms:W3CDTF">2019-10-17T14:05:51Z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