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330" r:id="rId8"/>
    <p:sldId id="298" r:id="rId9"/>
    <p:sldId id="305" r:id="rId10"/>
    <p:sldId id="314" r:id="rId11"/>
    <p:sldId id="295" r:id="rId12"/>
    <p:sldId id="321" r:id="rId13"/>
    <p:sldId id="311" r:id="rId14"/>
    <p:sldId id="331" r:id="rId15"/>
    <p:sldId id="335" r:id="rId16"/>
    <p:sldId id="261" r:id="rId17"/>
    <p:sldId id="328" r:id="rId18"/>
    <p:sldId id="329" r:id="rId19"/>
    <p:sldId id="327" r:id="rId20"/>
    <p:sldId id="324" r:id="rId21"/>
    <p:sldId id="325" r:id="rId22"/>
    <p:sldId id="326" r:id="rId23"/>
    <p:sldId id="32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63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October 17,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Collateral Calls Aug 2019- Sep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15182"/>
            <a:ext cx="7620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527189" cy="1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527189" cy="23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488726" cy="27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49" y="1219200"/>
            <a:ext cx="8158501" cy="3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3" y="1143000"/>
            <a:ext cx="8338457" cy="39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06" y="1066800"/>
            <a:ext cx="8422294" cy="373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Aug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Sep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$ 1,020.1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$ 1,441.1 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relatively high ERCOT Real Time and Day Ahead prices during August 2019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1,730.5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$1,627.8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TPE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increased from 241 to 242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21 collateral calls on September 5</a:t>
            </a:r>
            <a:r>
              <a:rPr lang="en-US" sz="1400" baseline="300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, 2019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Aug 2019- Sep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543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71" y="990600"/>
            <a:ext cx="8382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Aug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70829"/>
            <a:ext cx="8077200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Sep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72168"/>
            <a:ext cx="8051800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</a:t>
            </a:r>
            <a:r>
              <a:rPr lang="en-US" sz="1800">
                <a:cs typeface="Times New Roman" panose="02020603050405020304" pitchFamily="18" charset="0"/>
              </a:rPr>
              <a:t>TPE- </a:t>
            </a:r>
            <a:r>
              <a:rPr lang="en-US" sz="1800" smtClean="0">
                <a:cs typeface="Times New Roman" panose="02020603050405020304" pitchFamily="18" charset="0"/>
              </a:rPr>
              <a:t>Sep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mostly covered by Guarantees and UCL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50396"/>
            <a:ext cx="7467600" cy="38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Aug 2019- Oct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2025" y="5316072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80" y="1368539"/>
            <a:ext cx="7913320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TPE/Collateral/RT &amp; DA </a:t>
            </a:r>
            <a:r>
              <a:rPr lang="en-US" sz="1600" dirty="0"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cs typeface="Times New Roman" panose="02020603050405020304" pitchFamily="18" charset="0"/>
              </a:rPr>
              <a:t>ettlement Point Prices for HB_NORTH Aug 2019- Oct 2019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96" y="823007"/>
            <a:ext cx="8315704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68235</TotalTime>
  <Words>361</Words>
  <Application>Microsoft Office PowerPoint</Application>
  <PresentationFormat>On-screen Show (4:3)</PresentationFormat>
  <Paragraphs>71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Aug 2019- Sep 2019</vt:lpstr>
      <vt:lpstr>Settlement Invoice Charges/TPE Aug 2019- Sep 2019</vt:lpstr>
      <vt:lpstr>Available Credit by Type Compared to Total Potential Exposure (TPE)</vt:lpstr>
      <vt:lpstr>Discretionary Collateral Aug 2019- Sep 2019</vt:lpstr>
      <vt:lpstr>TPE and Discretionary Collateral by Market Segment- Sep 2019</vt:lpstr>
      <vt:lpstr>Secured Collateral and Unsecured Credit Limit (UCL) distribution/ TPE- Sep 2019</vt:lpstr>
      <vt:lpstr>TPE and Forward Adjustment Factors Aug 2019- Oct 2019</vt:lpstr>
      <vt:lpstr>TPE/Collateral/RT &amp; DA Settlement Point Prices for HB_NORTH Aug 2019- Oct 2019</vt:lpstr>
      <vt:lpstr>Collateral Calls Aug 2019- Sep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469</cp:revision>
  <cp:lastPrinted>2019-06-18T19:02:16Z</cp:lastPrinted>
  <dcterms:created xsi:type="dcterms:W3CDTF">2016-01-21T15:20:31Z</dcterms:created>
  <dcterms:modified xsi:type="dcterms:W3CDTF">2019-10-17T14:05:51Z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