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20"/>
  </p:notesMasterIdLst>
  <p:handoutMasterIdLst>
    <p:handoutMasterId r:id="rId21"/>
  </p:handoutMasterIdLst>
  <p:sldIdLst>
    <p:sldId id="260" r:id="rId7"/>
    <p:sldId id="325" r:id="rId8"/>
    <p:sldId id="321" r:id="rId9"/>
    <p:sldId id="316" r:id="rId10"/>
    <p:sldId id="314" r:id="rId11"/>
    <p:sldId id="331" r:id="rId12"/>
    <p:sldId id="322" r:id="rId13"/>
    <p:sldId id="327" r:id="rId14"/>
    <p:sldId id="317" r:id="rId15"/>
    <p:sldId id="311" r:id="rId16"/>
    <p:sldId id="315" r:id="rId17"/>
    <p:sldId id="330" r:id="rId18"/>
    <p:sldId id="32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ma, Sandip" initials="SS" lastIdx="3" clrIdx="0">
    <p:extLst>
      <p:ext uri="{19B8F6BF-5375-455C-9EA6-DF929625EA0E}">
        <p15:presenceInfo xmlns:p15="http://schemas.microsoft.com/office/powerpoint/2012/main" userId="S-1-5-21-639947351-343809578-3807592339-47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401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2441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5952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9687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3732" y="6457890"/>
            <a:ext cx="935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12641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ercot.com" TargetMode="External"/><Relationship Id="rId2" Type="http://schemas.openxmlformats.org/officeDocument/2006/relationships/hyperlink" Target="http://lists.ercot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Kenneth.Ragsdale@ercot.com" TargetMode="External"/><Relationship Id="rId4" Type="http://schemas.openxmlformats.org/officeDocument/2006/relationships/hyperlink" Target="mailto:Sandip.sharma@ercot.co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comm/mkt_notices/archives/4288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105561"/>
            <a:ext cx="5105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Energy Storage Initiative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Strategy &amp; Timeline </a:t>
            </a:r>
            <a:endParaRPr lang="en-US" sz="24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Sandip Sharma</a:t>
            </a:r>
          </a:p>
          <a:p>
            <a:endParaRPr 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BESTF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October 18, 2019</a:t>
            </a:r>
            <a:endParaRPr 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1346010" y="408313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38600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553200" y="4061239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596117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2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3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317671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438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Review Process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847288"/>
            <a:ext cx="1828800" cy="1226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/>
              <a:t>Internal ERCOT draft policy recommendations and recommendation concepts (elements)</a:t>
            </a:r>
            <a:endParaRPr lang="en-US" sz="1300" i="1" dirty="0"/>
          </a:p>
        </p:txBody>
      </p:sp>
      <p:sp>
        <p:nvSpPr>
          <p:cNvPr id="8" name="Rectangle 7"/>
          <p:cNvSpPr/>
          <p:nvPr/>
        </p:nvSpPr>
        <p:spPr>
          <a:xfrm>
            <a:off x="381000" y="2080038"/>
            <a:ext cx="18288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presents recommendations for meeting in presentation format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217577" y="2080039"/>
            <a:ext cx="1625219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takes feedback and posts in 2 days as initial document for MP edits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352800" y="4366039"/>
            <a:ext cx="2819400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MPs submit feedback as edits to document and any </a:t>
            </a:r>
          </a:p>
          <a:p>
            <a:pPr algn="ctr"/>
            <a:r>
              <a:rPr lang="en-US" sz="1600" dirty="0" smtClean="0"/>
              <a:t>-   Concerns  </a:t>
            </a:r>
            <a:endParaRPr lang="en-US" sz="1600" dirty="0"/>
          </a:p>
          <a:p>
            <a:pPr marL="285750" indent="-285750" algn="ctr">
              <a:buFontTx/>
              <a:buChar char="-"/>
            </a:pPr>
            <a:r>
              <a:rPr lang="en-US" sz="1600" dirty="0" smtClean="0"/>
              <a:t>Alternatives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4366039"/>
            <a:ext cx="1836577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MPs share initial feedback, concern, request for additional </a:t>
            </a:r>
            <a:r>
              <a:rPr lang="en-US" sz="1600" dirty="0" smtClean="0"/>
              <a:t>information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349622" y="4366039"/>
            <a:ext cx="2515168" cy="1358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MPs must document concerns and alternative approach prior to meeting, and be prepared to discuss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49621" y="2080038"/>
            <a:ext cx="248958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provides responses to finalize supporting policy recommendations</a:t>
            </a:r>
            <a:endParaRPr lang="en-US" sz="1600" dirty="0"/>
          </a:p>
        </p:txBody>
      </p:sp>
      <p:sp>
        <p:nvSpPr>
          <p:cNvPr id="14" name="Right Arrow 13"/>
          <p:cNvSpPr/>
          <p:nvPr/>
        </p:nvSpPr>
        <p:spPr>
          <a:xfrm>
            <a:off x="304800" y="3604039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   Meeting #2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57917" y="5767481"/>
            <a:ext cx="2309883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Take consensus and non-consensus items to TAC for vote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13012" y="1828801"/>
            <a:ext cx="2235388" cy="1699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posts all MP feedback and responds to MP redlines, concerns, alternatives. Issues that have broad consensus may go to TAC for approval following second discussion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905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Review </a:t>
            </a:r>
            <a:r>
              <a:rPr lang="en-US" sz="2400" dirty="0" smtClean="0"/>
              <a:t>Process for BESTF</a:t>
            </a:r>
            <a:r>
              <a:rPr lang="en-US" sz="2400" dirty="0"/>
              <a:t>, </a:t>
            </a:r>
            <a:r>
              <a:rPr lang="en-US" sz="2400" dirty="0" smtClean="0"/>
              <a:t>and TAC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72500" y="655320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2596" y="1185069"/>
            <a:ext cx="746449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 BESTF: Develop policy recommendations and scope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763486" y="2514600"/>
            <a:ext cx="664028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 TAC: Vote on policy recommendations and scope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525486" y="1870869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4442927" y="1870869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6564086" y="1862931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90600" y="2037386"/>
            <a:ext cx="7315200" cy="30777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Status updates to TAC and seek endorsement of incremental recommendations and scope</a:t>
            </a:r>
            <a:endParaRPr lang="en-US" sz="1400" dirty="0"/>
          </a:p>
        </p:txBody>
      </p:sp>
      <p:sp>
        <p:nvSpPr>
          <p:cNvPr id="23" name="Down Arrow 22"/>
          <p:cNvSpPr/>
          <p:nvPr/>
        </p:nvSpPr>
        <p:spPr>
          <a:xfrm>
            <a:off x="3287486" y="3200400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743839" y="3223644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6134100" y="3223645"/>
            <a:ext cx="533400" cy="651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886200"/>
            <a:ext cx="664028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 sponsored NPRRs, following TAC’s approval of BESTF recommendations.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2900" y="914400"/>
            <a:ext cx="85344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ERCOT has established a dedicated web page for the Task Force under TAC</a:t>
            </a:r>
          </a:p>
          <a:p>
            <a:endParaRPr lang="en-US" sz="2000" dirty="0" smtClean="0"/>
          </a:p>
          <a:p>
            <a:r>
              <a:rPr lang="en-US" sz="2000" dirty="0" smtClean="0"/>
              <a:t>Sign up for email list</a:t>
            </a:r>
            <a:r>
              <a:rPr lang="en-US" sz="2000" dirty="0"/>
              <a:t>: </a:t>
            </a:r>
            <a:r>
              <a:rPr lang="en-US" sz="2000" dirty="0">
                <a:hlinkClick r:id="rId2"/>
              </a:rPr>
              <a:t>http://lists.ercot.com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Scroll down to BEST</a:t>
            </a:r>
          </a:p>
          <a:p>
            <a:pPr lvl="1"/>
            <a:r>
              <a:rPr lang="en-US" sz="2000" dirty="0" smtClean="0"/>
              <a:t>Click subscribe</a:t>
            </a:r>
          </a:p>
          <a:p>
            <a:pPr lvl="1"/>
            <a:r>
              <a:rPr lang="en-US" sz="2000" dirty="0" smtClean="0"/>
              <a:t>Email confirmation process to verify</a:t>
            </a:r>
          </a:p>
          <a:p>
            <a:pPr lvl="1"/>
            <a:r>
              <a:rPr lang="en-US" sz="2000" dirty="0" smtClean="0"/>
              <a:t>If assistance needed, email </a:t>
            </a:r>
            <a:r>
              <a:rPr lang="en-US" sz="2000" dirty="0" smtClean="0">
                <a:hlinkClick r:id="rId3"/>
              </a:rPr>
              <a:t>Helpdesk@ercot.com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/>
              <a:t>While there are </a:t>
            </a:r>
            <a:r>
              <a:rPr lang="en-US" sz="2000" dirty="0" smtClean="0"/>
              <a:t>numerous </a:t>
            </a:r>
            <a:r>
              <a:rPr lang="en-US" sz="2000" dirty="0"/>
              <a:t>ERCOT team members, </a:t>
            </a:r>
            <a:r>
              <a:rPr lang="en-US" sz="2000" dirty="0" smtClean="0"/>
              <a:t>primary ERCOT points </a:t>
            </a:r>
            <a:r>
              <a:rPr lang="en-US" sz="2000" dirty="0"/>
              <a:t>of contact </a:t>
            </a:r>
            <a:r>
              <a:rPr lang="en-US" sz="2000" dirty="0" smtClean="0"/>
              <a:t>are Sandip Sharma (</a:t>
            </a:r>
            <a:r>
              <a:rPr lang="en-US" sz="2000" dirty="0" smtClean="0">
                <a:hlinkClick r:id="rId4"/>
              </a:rPr>
              <a:t>Sandip.sharma@ercot.com</a:t>
            </a:r>
            <a:r>
              <a:rPr lang="en-US" sz="2000" dirty="0" smtClean="0"/>
              <a:t> ) and Kenneth Ragsdale (</a:t>
            </a:r>
            <a:r>
              <a:rPr lang="en-US" sz="2000" dirty="0" smtClean="0">
                <a:hlinkClick r:id="rId5"/>
              </a:rPr>
              <a:t>Kenneth.Ragsdale@ercot.com</a:t>
            </a:r>
            <a:r>
              <a:rPr lang="en-US" sz="2000" dirty="0" smtClean="0"/>
              <a:t> ).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1484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81050"/>
          </a:xfrm>
        </p:spPr>
        <p:txBody>
          <a:bodyPr/>
          <a:lstStyle/>
          <a:p>
            <a:r>
              <a:rPr lang="en-US" sz="3600" dirty="0" smtClean="0"/>
              <a:t>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69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798195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CLR – Controllable Load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MMS – Market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EMS – Energy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GR </a:t>
            </a:r>
            <a:r>
              <a:rPr lang="en-US" dirty="0"/>
              <a:t>– </a:t>
            </a:r>
            <a:r>
              <a:rPr lang="en-US" dirty="0" smtClean="0"/>
              <a:t> Generation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ESR</a:t>
            </a:r>
            <a:r>
              <a:rPr lang="en-US" dirty="0"/>
              <a:t> – </a:t>
            </a:r>
            <a:r>
              <a:rPr lang="en-US" dirty="0" smtClean="0"/>
              <a:t>Energy Storage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NMMS</a:t>
            </a:r>
            <a:r>
              <a:rPr lang="en-US" dirty="0"/>
              <a:t> – </a:t>
            </a:r>
            <a:r>
              <a:rPr lang="en-US" dirty="0" smtClean="0"/>
              <a:t>Network Model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RARF – Resource Asset Registration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RIOO</a:t>
            </a:r>
            <a:r>
              <a:rPr lang="en-US" dirty="0"/>
              <a:t> – </a:t>
            </a:r>
            <a:r>
              <a:rPr lang="en-US" dirty="0" smtClean="0"/>
              <a:t>Resource Integration and On-Going Operations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353974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dirty="0" smtClean="0"/>
              <a:t>ERCOT Evolution for Battery Energy Storage Resources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488" y="704802"/>
            <a:ext cx="8068751" cy="1933435"/>
            <a:chOff x="317488" y="704802"/>
            <a:chExt cx="8068751" cy="1933435"/>
          </a:xfrm>
        </p:grpSpPr>
        <p:sp>
          <p:nvSpPr>
            <p:cNvPr id="3" name="TextBox 2"/>
            <p:cNvSpPr txBox="1"/>
            <p:nvPr/>
          </p:nvSpPr>
          <p:spPr>
            <a:xfrm>
              <a:off x="1671734" y="704802"/>
              <a:ext cx="1322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     Registration</a:t>
              </a:r>
              <a:endParaRPr lang="en-US" sz="1200" dirty="0">
                <a:solidFill>
                  <a:srgbClr val="003865">
                    <a:lumMod val="90000"/>
                    <a:lumOff val="10000"/>
                  </a:srgbClr>
                </a:solidFill>
              </a:endParaRPr>
            </a:p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(RARF or RIOO)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317488" y="1159313"/>
              <a:ext cx="7938752" cy="1478924"/>
            </a:xfrm>
            <a:prstGeom prst="roundRect">
              <a:avLst>
                <a:gd name="adj" fmla="val 10282"/>
              </a:avLst>
            </a:prstGeom>
            <a:gradFill>
              <a:gsLst>
                <a:gs pos="0">
                  <a:schemeClr val="tx2">
                    <a:lumMod val="25000"/>
                    <a:lumOff val="75000"/>
                  </a:schemeClr>
                </a:gs>
                <a:gs pos="66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12700" algn="ctr">
              <a:solidFill>
                <a:schemeClr val="tx2">
                  <a:lumMod val="90000"/>
                  <a:lumOff val="1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5062" y="798428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Siebel, NMMS, EMS, MMS, Settlements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000" y="830793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90C58">
                      <a:lumMod val="60000"/>
                      <a:lumOff val="40000"/>
                    </a:srgbClr>
                  </a:solidFill>
                </a:rPr>
                <a:t>Phase</a:t>
              </a:r>
              <a:endParaRPr lang="en-US" dirty="0">
                <a:solidFill>
                  <a:srgbClr val="890C58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03057" y="1434971"/>
              <a:ext cx="759853" cy="6874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A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027404" y="1255286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5900970" y="2041399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900970" y="1227319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075058" y="2082844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1548" y="1307681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2802" y="1303262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8452" y="2089568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25980" y="2017089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075" y="2268847"/>
              <a:ext cx="6445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Today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</p:grpSp>
      <p:sp>
        <p:nvSpPr>
          <p:cNvPr id="27" name="Rounded Rectangle 30"/>
          <p:cNvSpPr>
            <a:spLocks noChangeArrowheads="1"/>
          </p:cNvSpPr>
          <p:nvPr/>
        </p:nvSpPr>
        <p:spPr bwMode="auto">
          <a:xfrm>
            <a:off x="317488" y="4723269"/>
            <a:ext cx="8045169" cy="1503087"/>
          </a:xfrm>
          <a:prstGeom prst="roundRect">
            <a:avLst>
              <a:gd name="adj" fmla="val 10282"/>
            </a:avLst>
          </a:prstGeom>
          <a:solidFill>
            <a:srgbClr val="92D050"/>
          </a:soli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03058" y="4931866"/>
            <a:ext cx="759853" cy="68744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9711" y="4943553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6752" y="4953324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7403" y="5099259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4444" y="5097872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5703579"/>
            <a:ext cx="150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EMS Upgrade + RTC Go-Live</a:t>
            </a:r>
            <a:endParaRPr lang="en-US" sz="1200" b="1" dirty="0">
              <a:solidFill>
                <a:srgbClr val="5B677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73790" y="1303262"/>
            <a:ext cx="4352080" cy="1234702"/>
            <a:chOff x="2173790" y="1303262"/>
            <a:chExt cx="4352080" cy="1234702"/>
          </a:xfrm>
        </p:grpSpPr>
        <p:grpSp>
          <p:nvGrpSpPr>
            <p:cNvPr id="5" name="Group 4"/>
            <p:cNvGrpSpPr/>
            <p:nvPr/>
          </p:nvGrpSpPr>
          <p:grpSpPr>
            <a:xfrm>
              <a:off x="3105777" y="1303262"/>
              <a:ext cx="1781239" cy="1234702"/>
              <a:chOff x="3105777" y="1303262"/>
              <a:chExt cx="1781239" cy="123470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26302" y="1368413"/>
                <a:ext cx="136071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5B6770"/>
                    </a:solidFill>
                  </a:rPr>
                  <a:t>Mark the GR and CLR so that it can be seen they are a pair</a:t>
                </a:r>
                <a:endParaRPr lang="en-US" sz="1400" b="1" dirty="0">
                  <a:solidFill>
                    <a:srgbClr val="5B6770"/>
                  </a:solidFill>
                </a:endParaRPr>
              </a:p>
            </p:txBody>
          </p:sp>
          <p:sp>
            <p:nvSpPr>
              <p:cNvPr id="51" name="Right Brace 50"/>
              <p:cNvSpPr/>
              <p:nvPr/>
            </p:nvSpPr>
            <p:spPr>
              <a:xfrm>
                <a:off x="3105777" y="1303262"/>
                <a:ext cx="365760" cy="1232049"/>
              </a:xfrm>
              <a:prstGeom prst="rightBrace">
                <a:avLst>
                  <a:gd name="adj1" fmla="val 30762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5B677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23588" y="2226865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60392" y="2178180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48614" y="1585462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73790" y="1593843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</p:grpSp>
      <p:sp>
        <p:nvSpPr>
          <p:cNvPr id="16" name="Rounded Rectangle 30"/>
          <p:cNvSpPr>
            <a:spLocks noChangeArrowheads="1"/>
          </p:cNvSpPr>
          <p:nvPr/>
        </p:nvSpPr>
        <p:spPr bwMode="auto">
          <a:xfrm>
            <a:off x="297710" y="2789198"/>
            <a:ext cx="8025391" cy="1653396"/>
          </a:xfrm>
          <a:prstGeom prst="roundRect">
            <a:avLst>
              <a:gd name="adj" fmla="val 10282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6000">
                <a:schemeClr val="bg1"/>
              </a:gs>
              <a:gs pos="100000">
                <a:schemeClr val="bg1"/>
              </a:gs>
            </a:gsLst>
            <a:lin ang="16200000" scaled="1"/>
          </a:gra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07000" y="3091196"/>
            <a:ext cx="759853" cy="75618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27404" y="3242750"/>
            <a:ext cx="1030869" cy="9760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38" idx="3"/>
          </p:cNvCxnSpPr>
          <p:nvPr/>
        </p:nvCxnSpPr>
        <p:spPr>
          <a:xfrm flipV="1">
            <a:off x="3058273" y="3166318"/>
            <a:ext cx="2763949" cy="5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>
            <a:off x="3058273" y="3730783"/>
            <a:ext cx="2842695" cy="1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7043" y="3965223"/>
            <a:ext cx="86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5B6770"/>
                </a:solidFill>
              </a:rPr>
              <a:t>By Dec 31, 2020</a:t>
            </a:r>
            <a:endParaRPr lang="en-US" sz="1050" b="1" dirty="0">
              <a:solidFill>
                <a:srgbClr val="5B677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V="1">
            <a:off x="5875044" y="2887995"/>
            <a:ext cx="721217" cy="59618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 rot="10800000">
            <a:off x="5915439" y="3730440"/>
            <a:ext cx="763893" cy="50074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42883" y="3384724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67101" y="2940660"/>
            <a:ext cx="53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GR</a:t>
            </a:r>
            <a:endParaRPr lang="en-US" b="1" dirty="0">
              <a:solidFill>
                <a:srgbClr val="5B677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42604" y="3240434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4580" y="3688224"/>
            <a:ext cx="53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CLR</a:t>
            </a:r>
            <a:endParaRPr lang="en-US" sz="1200" b="1" dirty="0">
              <a:solidFill>
                <a:srgbClr val="5B677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75880" y="3851981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21177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40" grpId="0" animBg="1"/>
      <p:bldP spid="41" grpId="0" animBg="1"/>
      <p:bldP spid="42" grpId="0"/>
      <p:bldP spid="43" grpId="0"/>
      <p:bldP spid="50" grpId="0"/>
      <p:bldP spid="16" grpId="0" animBg="1"/>
      <p:bldP spid="36" grpId="0" animBg="1"/>
      <p:bldP spid="38" grpId="0" animBg="1"/>
      <p:bldP spid="49" grpId="0"/>
      <p:bldP spid="59" grpId="0" animBg="1"/>
      <p:bldP spid="60" grpId="0" animBg="1"/>
      <p:bldP spid="61" grpId="0"/>
      <p:bldP spid="66" grpId="0"/>
      <p:bldP spid="67" grpId="0"/>
      <p:bldP spid="68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</a:t>
            </a:r>
            <a:endParaRPr lang="en-US" sz="24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67200" y="6561138"/>
            <a:ext cx="13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September 2019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7986" y="1409021"/>
            <a:ext cx="8476936" cy="4763179"/>
            <a:chOff x="207986" y="1409021"/>
            <a:chExt cx="8476936" cy="4763179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730341" y="2291125"/>
              <a:ext cx="3620969" cy="1394948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>
              <a:stCxn id="23" idx="2"/>
            </p:cNvCxnSpPr>
            <p:nvPr/>
          </p:nvCxnSpPr>
          <p:spPr>
            <a:xfrm>
              <a:off x="779280" y="1716798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88174" y="140902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Elbow Connector 83"/>
            <p:cNvCxnSpPr/>
            <p:nvPr/>
          </p:nvCxnSpPr>
          <p:spPr>
            <a:xfrm flipV="1">
              <a:off x="1905000" y="4078870"/>
              <a:ext cx="956997" cy="786917"/>
            </a:xfrm>
            <a:prstGeom prst="bentConnector3">
              <a:avLst>
                <a:gd name="adj1" fmla="val 100049"/>
              </a:avLst>
            </a:prstGeom>
            <a:ln w="28575">
              <a:solidFill>
                <a:srgbClr val="00AEC7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7986" y="4604176"/>
              <a:ext cx="1726756" cy="52322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Combination model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NPRRs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9901" y="1937182"/>
              <a:ext cx="890440" cy="707886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2"/>
                  </a:solidFill>
                </a:rPr>
                <a:t>Single Model NPRR Approved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Single-unit model for ES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96047" y="4646210"/>
              <a:ext cx="10374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</a:t>
              </a:r>
              <a:endParaRPr lang="en-US" sz="9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88732" y="2082282"/>
              <a:ext cx="132600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/>
                <a:t>Implementation Goal</a:t>
              </a:r>
              <a:endParaRPr lang="en-US" sz="9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38200" y="1941435"/>
              <a:ext cx="575071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900" dirty="0"/>
                <a:t>File Single Model NPRR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3276601" y="5181600"/>
              <a:ext cx="2569564" cy="990600"/>
            </a:xfrm>
            <a:prstGeom prst="wedgeRectCallout">
              <a:avLst>
                <a:gd name="adj1" fmla="val -112958"/>
                <a:gd name="adj2" fmla="val -69038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57229" y="5181600"/>
              <a:ext cx="258637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These include NPRRs 963 and 967, as well as several ERCOT-sponsored NPRRs under development 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59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Review </a:t>
            </a:r>
            <a:r>
              <a:rPr lang="en-US" sz="2800" dirty="0"/>
              <a:t>P</a:t>
            </a:r>
            <a:r>
              <a:rPr lang="en-US" sz="2800" dirty="0" smtClean="0"/>
              <a:t>rocess for BESTF and TAC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Kenneth Ragsdale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Distribution Generation Resources (DGR) and Distributed Energy Storage Resources (DESR)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075"/>
            <a:ext cx="8534400" cy="525658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2"/>
                </a:solidFill>
              </a:rPr>
              <a:t>DGR/DESR issues identified in the market notice will be addressed at the workshop and not at the BESTF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1800" dirty="0" smtClean="0">
                <a:solidFill>
                  <a:schemeClr val="tx2"/>
                </a:solidFill>
              </a:rPr>
              <a:t>A </a:t>
            </a:r>
            <a:r>
              <a:rPr lang="en-US" sz="1800" dirty="0" smtClean="0">
                <a:solidFill>
                  <a:schemeClr val="tx2"/>
                </a:solidFill>
              </a:rPr>
              <a:t>Market Notice is currently in effect for Distribution Generation Resources (</a:t>
            </a:r>
            <a:r>
              <a:rPr lang="en-US" sz="1800" dirty="0" smtClean="0">
                <a:solidFill>
                  <a:schemeClr val="tx2"/>
                </a:solidFill>
              </a:rPr>
              <a:t>DGRs).  </a:t>
            </a:r>
            <a:r>
              <a:rPr lang="en-US" sz="1800" dirty="0" smtClean="0">
                <a:solidFill>
                  <a:schemeClr val="tx2"/>
                </a:solidFill>
              </a:rPr>
              <a:t>The notice also applies to Distribution Energy Storage </a:t>
            </a:r>
            <a:r>
              <a:rPr lang="en-US" sz="1800" dirty="0" smtClean="0">
                <a:solidFill>
                  <a:schemeClr val="tx2"/>
                </a:solidFill>
              </a:rPr>
              <a:t>Resources (DESRs</a:t>
            </a:r>
            <a:r>
              <a:rPr lang="en-US" sz="1800" dirty="0" smtClean="0">
                <a:solidFill>
                  <a:schemeClr val="tx2"/>
                </a:solidFill>
              </a:rPr>
              <a:t>) :  </a:t>
            </a:r>
            <a:r>
              <a:rPr lang="en-US" sz="1800" dirty="0" smtClean="0">
                <a:solidFill>
                  <a:schemeClr val="tx2"/>
                </a:solidFill>
                <a:hlinkClick r:id="rId2"/>
              </a:rPr>
              <a:t>http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1800" dirty="0" smtClean="0">
                <a:solidFill>
                  <a:schemeClr val="tx2"/>
                </a:solidFill>
                <a:hlinkClick r:id="rId2"/>
              </a:rPr>
              <a:t>www.ercot.com/services/comm/mkt_notices/archives/4288</a:t>
            </a:r>
            <a:endParaRPr lang="en-US" sz="1800" dirty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endParaRPr lang="en-US" sz="14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1800" dirty="0" smtClean="0">
                <a:solidFill>
                  <a:schemeClr val="tx2"/>
                </a:solidFill>
              </a:rPr>
              <a:t>ERCOT Stakeholders have requested that this topic be addressed at the October TAC meeting and that a workshop be scheduled.</a:t>
            </a:r>
          </a:p>
          <a:p>
            <a:pPr lvl="0">
              <a:spcBef>
                <a:spcPts val="60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Workshop is tentatively scheduled for </a:t>
            </a:r>
            <a:r>
              <a:rPr lang="en-US" sz="1600" dirty="0" smtClean="0">
                <a:solidFill>
                  <a:schemeClr val="tx2"/>
                </a:solidFill>
              </a:rPr>
              <a:t>the afternoon of either November </a:t>
            </a:r>
            <a:r>
              <a:rPr lang="en-US" sz="1600" dirty="0">
                <a:solidFill>
                  <a:schemeClr val="tx2"/>
                </a:solidFill>
              </a:rPr>
              <a:t>4 or </a:t>
            </a:r>
            <a:r>
              <a:rPr lang="en-US" sz="1600" dirty="0" smtClean="0">
                <a:solidFill>
                  <a:schemeClr val="tx2"/>
                </a:solidFill>
              </a:rPr>
              <a:t>5.</a:t>
            </a:r>
          </a:p>
          <a:p>
            <a:pPr>
              <a:spcBef>
                <a:spcPts val="600"/>
              </a:spcBef>
            </a:pPr>
            <a:endParaRPr lang="en-US" sz="1800" dirty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Milestones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r>
              <a:rPr lang="en-US" sz="2000" dirty="0" smtClean="0"/>
              <a:t>File key NPRRs </a:t>
            </a:r>
            <a:r>
              <a:rPr lang="en-US" sz="2000" dirty="0"/>
              <a:t>needed to </a:t>
            </a:r>
            <a:r>
              <a:rPr lang="en-US" sz="2000" dirty="0" smtClean="0"/>
              <a:t>sustain/improve </a:t>
            </a:r>
            <a:r>
              <a:rPr lang="en-US" sz="2000" dirty="0"/>
              <a:t>the </a:t>
            </a:r>
            <a:r>
              <a:rPr lang="en-US" sz="2000" dirty="0" smtClean="0"/>
              <a:t>current “combo model”: </a:t>
            </a:r>
            <a:r>
              <a:rPr lang="en-US" sz="2000" b="1" dirty="0" smtClean="0">
                <a:solidFill>
                  <a:srgbClr val="FF0000"/>
                </a:solidFill>
              </a:rPr>
              <a:t>(before the </a:t>
            </a:r>
            <a:r>
              <a:rPr lang="en-US" sz="2000" b="1" dirty="0">
                <a:solidFill>
                  <a:srgbClr val="FF0000"/>
                </a:solidFill>
              </a:rPr>
              <a:t>end of Q1 </a:t>
            </a:r>
            <a:r>
              <a:rPr lang="en-US" sz="2000" b="1" dirty="0" smtClean="0">
                <a:solidFill>
                  <a:srgbClr val="FF0000"/>
                </a:solidFill>
              </a:rPr>
              <a:t>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dirty="0" smtClean="0"/>
              <a:t>File NPRRs related to Single Model (and RTC):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of Q1 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Single Model (and RTC) NPRRs BOD approved:  </a:t>
            </a:r>
            <a:r>
              <a:rPr lang="en-US" sz="2000" b="1" dirty="0" smtClean="0">
                <a:solidFill>
                  <a:srgbClr val="FF0000"/>
                </a:solidFill>
              </a:rPr>
              <a:t>(before January 1, 2021)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 smtClean="0"/>
              <a:t>Start discussion on the integration of </a:t>
            </a:r>
            <a:r>
              <a:rPr lang="en-US" sz="2000" dirty="0"/>
              <a:t>hybrid (battery and a Gas Turbine), and DC-coupled (battery and solar behind the inverter) </a:t>
            </a:r>
            <a:r>
              <a:rPr lang="en-US" sz="2000" dirty="0" smtClean="0"/>
              <a:t>resources:  </a:t>
            </a:r>
            <a:r>
              <a:rPr lang="en-US" sz="2000" b="1" dirty="0" smtClean="0">
                <a:solidFill>
                  <a:srgbClr val="FF0000"/>
                </a:solidFill>
              </a:rPr>
              <a:t>(early January 2020)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Identify </a:t>
            </a:r>
            <a:r>
              <a:rPr lang="en-US" sz="2000" dirty="0"/>
              <a:t>solutions (NPRRs, system changes etc.) </a:t>
            </a:r>
            <a:r>
              <a:rPr lang="en-US" sz="2000" dirty="0" smtClean="0"/>
              <a:t>for hybrids: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</a:t>
            </a:r>
            <a:r>
              <a:rPr lang="en-US" sz="2000" b="1" dirty="0">
                <a:solidFill>
                  <a:srgbClr val="FF0000"/>
                </a:solidFill>
              </a:rPr>
              <a:t>of Q2 </a:t>
            </a:r>
            <a:r>
              <a:rPr lang="en-US" sz="2000" b="1" dirty="0" smtClean="0">
                <a:solidFill>
                  <a:srgbClr val="FF0000"/>
                </a:solidFill>
              </a:rPr>
              <a:t>2020)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5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charter with the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400" dirty="0" smtClean="0"/>
              <a:t>Review process:</a:t>
            </a:r>
          </a:p>
          <a:p>
            <a:pPr lvl="1"/>
            <a:r>
              <a:rPr lang="en-US" sz="2000" dirty="0" smtClean="0"/>
              <a:t>Initially ERCOT will bring forward proposals on key topics and concepts as they are developed</a:t>
            </a:r>
          </a:p>
          <a:p>
            <a:pPr lvl="1"/>
            <a:r>
              <a:rPr lang="en-US" sz="2000" dirty="0" smtClean="0"/>
              <a:t>Market Participants will be asked to review and provide feedback on the proposals </a:t>
            </a:r>
          </a:p>
          <a:p>
            <a:pPr lvl="1"/>
            <a:r>
              <a:rPr lang="en-US" sz="2000" dirty="0" smtClean="0"/>
              <a:t>ERCOT will work collaboratively to refine and develop the final key recommendations to be taken to TAC</a:t>
            </a:r>
          </a:p>
          <a:p>
            <a:r>
              <a:rPr lang="en-US" sz="2400" dirty="0" smtClean="0"/>
              <a:t>For non-consensus recommendations, the BESTF Chair will communicate those issues and alternate options to TAC for further consideration and possible vote.</a:t>
            </a:r>
          </a:p>
          <a:p>
            <a:r>
              <a:rPr lang="en-US" sz="2200" dirty="0"/>
              <a:t>BESTF will report to TAC on those items which are deemed to be beyond the scope of the task force.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Review Process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r>
              <a:rPr lang="en-US" sz="1600" dirty="0" smtClean="0"/>
              <a:t>TAC serves as the stakeholder body to vote on Policy recommendations from the BESTF</a:t>
            </a:r>
          </a:p>
          <a:p>
            <a:pPr lvl="1"/>
            <a:r>
              <a:rPr lang="en-US" sz="1400" dirty="0" smtClean="0"/>
              <a:t>Policy recommendations narrow the scope and operational and market design decisions to set direction for ERCOT in developing NPRRs upon completion of the Policy recommendations.</a:t>
            </a:r>
          </a:p>
          <a:p>
            <a:pPr lvl="1"/>
            <a:r>
              <a:rPr lang="en-US" sz="1400" dirty="0" smtClean="0"/>
              <a:t>Templates are being used to capture the key dates of review, any significant contention or modifications, and the TAC vote.</a:t>
            </a:r>
          </a:p>
          <a:p>
            <a:pPr lvl="1"/>
            <a:endParaRPr lang="en-US" sz="900" dirty="0" smtClean="0"/>
          </a:p>
          <a:p>
            <a:r>
              <a:rPr lang="en-US" sz="1600" dirty="0" smtClean="0"/>
              <a:t>BESTF Policy recommendations are non-binding and will </a:t>
            </a:r>
            <a:r>
              <a:rPr lang="en-US" sz="1600" u="sng" dirty="0"/>
              <a:t>not</a:t>
            </a:r>
            <a:r>
              <a:rPr lang="en-US" sz="1600" dirty="0"/>
              <a:t> go directly to the Board </a:t>
            </a:r>
            <a:r>
              <a:rPr lang="en-US" sz="1600" dirty="0" smtClean="0"/>
              <a:t>after TAC consideration. </a:t>
            </a:r>
          </a:p>
          <a:p>
            <a:pPr lvl="1"/>
            <a:r>
              <a:rPr lang="en-US" sz="1400" dirty="0" smtClean="0"/>
              <a:t>Procedures set forth in Protocol Section 21 do not apply to discussions, opinions or approvals by TAC with respect to BESTF Policy recommendations.</a:t>
            </a:r>
          </a:p>
          <a:p>
            <a:pPr lvl="1"/>
            <a:r>
              <a:rPr lang="en-US" sz="1400" dirty="0" smtClean="0"/>
              <a:t>Section </a:t>
            </a:r>
            <a:r>
              <a:rPr lang="en-US" sz="1400" dirty="0"/>
              <a:t>VIII of the ERCOT Board Policies and Procedures does not apply to discussions, opinions or unofficial approvals by TAC with respect to </a:t>
            </a:r>
            <a:r>
              <a:rPr lang="en-US" sz="1400" dirty="0" smtClean="0"/>
              <a:t>BESTF Policy recommendations.</a:t>
            </a:r>
          </a:p>
          <a:p>
            <a:pPr lvl="1"/>
            <a:endParaRPr lang="en-US" sz="1000" dirty="0"/>
          </a:p>
          <a:p>
            <a:r>
              <a:rPr lang="en-US" sz="1600" dirty="0" smtClean="0"/>
              <a:t>ERCOT </a:t>
            </a:r>
            <a:r>
              <a:rPr lang="en-US" sz="1600" dirty="0"/>
              <a:t>will </a:t>
            </a:r>
            <a:r>
              <a:rPr lang="en-US" sz="1600" dirty="0" smtClean="0"/>
              <a:t>group TAC approved BESTF policy recommendations and file ERCOT sponsored NPRRs on an ongoing basis to address the recommendations. </a:t>
            </a:r>
            <a:endParaRPr lang="en-US" sz="1600" dirty="0"/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will maintain TAC </a:t>
            </a:r>
            <a:r>
              <a:rPr lang="en-US" sz="1400" dirty="0" smtClean="0"/>
              <a:t>reviewed BESTF Policy recommendations in </a:t>
            </a:r>
            <a:r>
              <a:rPr lang="en-US" sz="1400" dirty="0"/>
              <a:t>template form and post in </a:t>
            </a:r>
            <a:r>
              <a:rPr lang="en-US" sz="1400" dirty="0" smtClean="0"/>
              <a:t>a central </a:t>
            </a:r>
            <a:r>
              <a:rPr lang="en-US" sz="1400" dirty="0"/>
              <a:t>location.</a:t>
            </a:r>
          </a:p>
          <a:p>
            <a:pPr lvl="1"/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798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839</Words>
  <Application>Microsoft Office PowerPoint</Application>
  <PresentationFormat>On-screen Show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Rounded MT Bold</vt:lpstr>
      <vt:lpstr>Calibri</vt:lpstr>
      <vt:lpstr>1_Custom Design</vt:lpstr>
      <vt:lpstr>Office Theme</vt:lpstr>
      <vt:lpstr>1_Office Theme</vt:lpstr>
      <vt:lpstr>PowerPoint Presentation</vt:lpstr>
      <vt:lpstr>Acronyms</vt:lpstr>
      <vt:lpstr>ERCOT Evolution for Battery Energy Storage Resources</vt:lpstr>
      <vt:lpstr>Energy Storage Roadmap</vt:lpstr>
      <vt:lpstr>PowerPoint Presentation</vt:lpstr>
      <vt:lpstr>Distribution Generation Resources (DGR) and Distributed Energy Storage Resources (DESR)</vt:lpstr>
      <vt:lpstr>Key Milestones </vt:lpstr>
      <vt:lpstr>Discussion on charter with the group</vt:lpstr>
      <vt:lpstr>TAC Review Process</vt:lpstr>
      <vt:lpstr>BESTF Review Process </vt:lpstr>
      <vt:lpstr>Review Process for BESTF, and TAC</vt:lpstr>
      <vt:lpstr>Communications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Sharma, Sandip</cp:lastModifiedBy>
  <cp:revision>257</cp:revision>
  <cp:lastPrinted>2019-10-14T18:02:24Z</cp:lastPrinted>
  <dcterms:created xsi:type="dcterms:W3CDTF">2016-01-21T15:20:31Z</dcterms:created>
  <dcterms:modified xsi:type="dcterms:W3CDTF">2019-10-17T16:45:07Z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