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700" r:id="rId2"/>
    <p:sldMasterId id="2147483702" r:id="rId3"/>
  </p:sldMasterIdLst>
  <p:notesMasterIdLst>
    <p:notesMasterId r:id="rId36"/>
  </p:notesMasterIdLst>
  <p:handoutMasterIdLst>
    <p:handoutMasterId r:id="rId37"/>
  </p:handoutMasterIdLst>
  <p:sldIdLst>
    <p:sldId id="270" r:id="rId4"/>
    <p:sldId id="679" r:id="rId5"/>
    <p:sldId id="689" r:id="rId6"/>
    <p:sldId id="616" r:id="rId7"/>
    <p:sldId id="692" r:id="rId8"/>
    <p:sldId id="713" r:id="rId9"/>
    <p:sldId id="734" r:id="rId10"/>
    <p:sldId id="735" r:id="rId11"/>
    <p:sldId id="736" r:id="rId12"/>
    <p:sldId id="693" r:id="rId13"/>
    <p:sldId id="694" r:id="rId14"/>
    <p:sldId id="695" r:id="rId15"/>
    <p:sldId id="700" r:id="rId16"/>
    <p:sldId id="690" r:id="rId17"/>
    <p:sldId id="729" r:id="rId18"/>
    <p:sldId id="733" r:id="rId19"/>
    <p:sldId id="719" r:id="rId20"/>
    <p:sldId id="720" r:id="rId21"/>
    <p:sldId id="721" r:id="rId22"/>
    <p:sldId id="722" r:id="rId23"/>
    <p:sldId id="726" r:id="rId24"/>
    <p:sldId id="728" r:id="rId25"/>
    <p:sldId id="617" r:id="rId26"/>
    <p:sldId id="705" r:id="rId27"/>
    <p:sldId id="706" r:id="rId28"/>
    <p:sldId id="708" r:id="rId29"/>
    <p:sldId id="709" r:id="rId30"/>
    <p:sldId id="710" r:id="rId31"/>
    <p:sldId id="711" r:id="rId32"/>
    <p:sldId id="712" r:id="rId33"/>
    <p:sldId id="672" r:id="rId34"/>
    <p:sldId id="665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2" clrIdx="0"/>
  <p:cmAuthor id="1" name="Du, Pengwei" initials="DP" lastIdx="3" clrIdx="1">
    <p:extLst>
      <p:ext uri="{19B8F6BF-5375-455C-9EA6-DF929625EA0E}">
        <p15:presenceInfo xmlns:p15="http://schemas.microsoft.com/office/powerpoint/2012/main" userId="S-1-5-21-639947351-343809578-3807592339-42176" providerId="AD"/>
      </p:ext>
    </p:extLst>
  </p:cmAuthor>
  <p:cmAuthor id="2" name="Mago, Nitika" initials="NVM" lastIdx="25" clrIdx="2">
    <p:extLst>
      <p:ext uri="{19B8F6BF-5375-455C-9EA6-DF929625EA0E}">
        <p15:presenceInfo xmlns:p15="http://schemas.microsoft.com/office/powerpoint/2012/main" userId="Mago, Nitika" providerId="None"/>
      </p:ext>
    </p:extLst>
  </p:cmAuthor>
  <p:cmAuthor id="3" name="Steffan, Nick" initials="SN" lastIdx="3" clrIdx="3">
    <p:extLst>
      <p:ext uri="{19B8F6BF-5375-455C-9EA6-DF929625EA0E}">
        <p15:presenceInfo xmlns:p15="http://schemas.microsoft.com/office/powerpoint/2012/main" userId="S-1-5-21-639947351-343809578-3807592339-42285" providerId="AD"/>
      </p:ext>
    </p:extLst>
  </p:cmAuthor>
  <p:cmAuthor id="4" name="Littlefield, Jennifer" initials="LJ" lastIdx="2" clrIdx="4">
    <p:extLst>
      <p:ext uri="{19B8F6BF-5375-455C-9EA6-DF929625EA0E}">
        <p15:presenceInfo xmlns:p15="http://schemas.microsoft.com/office/powerpoint/2012/main" userId="S-1-5-21-639947351-343809578-3807592339-51623" providerId="AD"/>
      </p:ext>
    </p:extLst>
  </p:cmAuthor>
  <p:cmAuthor id="5" name="Li, Weifeng" initials="LW" lastIdx="10" clrIdx="5">
    <p:extLst>
      <p:ext uri="{19B8F6BF-5375-455C-9EA6-DF929625EA0E}">
        <p15:presenceInfo xmlns:p15="http://schemas.microsoft.com/office/powerpoint/2012/main" userId="S-1-5-21-639947351-343809578-3807592339-552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89F"/>
    <a:srgbClr val="73C8FD"/>
    <a:srgbClr val="50BC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05" autoAdjust="0"/>
    <p:restoredTop sz="71907" autoAdjust="0"/>
  </p:normalViewPr>
  <p:slideViewPr>
    <p:cSldViewPr snapToGrid="0">
      <p:cViewPr varScale="1">
        <p:scale>
          <a:sx n="129" d="100"/>
          <a:sy n="129" d="100"/>
        </p:scale>
        <p:origin x="648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 showGuides="1">
      <p:cViewPr varScale="1">
        <p:scale>
          <a:sx n="98" d="100"/>
          <a:sy n="98" d="100"/>
        </p:scale>
        <p:origin x="351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DBA4A-CF1B-46AC-9045-2B6612C0624C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EE2B4-D30B-4D65-BC1C-DE57E4765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2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C6F44-CB68-48CB-8188-A47D4423899A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2613F-3576-4EE9-945C-25503B9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4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05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3448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519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2807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2393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1947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Average Hourly increase in 2018 = 45 MW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172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28750" y="2625326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428750" y="4232673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1428750" y="2895600"/>
            <a:ext cx="6286500" cy="990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cap="small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4814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695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833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7085C4-D6A8-46D9-A1BA-F87C2DEFFC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36008" y="1695200"/>
            <a:ext cx="4206240" cy="423277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4"/>
          </p:nvPr>
        </p:nvSpPr>
        <p:spPr>
          <a:xfrm>
            <a:off x="304800" y="1695200"/>
            <a:ext cx="4206240" cy="422483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73050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73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89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814561" y="266304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814561" y="266304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 userDrawn="1"/>
        </p:nvSpPr>
        <p:spPr>
          <a:xfrm>
            <a:off x="2898648" y="243682"/>
            <a:ext cx="6016752" cy="51831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01752" y="859536"/>
            <a:ext cx="8531352" cy="5065776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 marL="557213" indent="-214313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chemeClr val="tx2"/>
                </a:solidFill>
              </a:defRPr>
            </a:lvl2pPr>
            <a:lvl3pPr marL="857250" indent="-171450">
              <a:buClr>
                <a:schemeClr val="tx2"/>
              </a:buClr>
              <a:buFont typeface="Courier New" panose="02070309020205020404" pitchFamily="49" charset="0"/>
              <a:buChar char="o"/>
              <a:defRPr sz="1600" baseline="0">
                <a:solidFill>
                  <a:schemeClr val="tx2"/>
                </a:solidFill>
              </a:defRPr>
            </a:lvl3pPr>
            <a:lvl4pPr>
              <a:buClr>
                <a:schemeClr val="accent1"/>
              </a:buCl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977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50883" y="4837176"/>
            <a:ext cx="4465283" cy="649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547872" y="3429000"/>
            <a:ext cx="4465283" cy="92354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47872" y="1325880"/>
            <a:ext cx="5519928" cy="2304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321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4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21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023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7477" y="6561137"/>
            <a:ext cx="4572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5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64" r:id="rId2"/>
    <p:sldLayoutId id="2147483690" r:id="rId3"/>
    <p:sldLayoutId id="2147483691" r:id="rId4"/>
    <p:sldLayoutId id="2147483682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84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4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50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476625" y="1325880"/>
            <a:ext cx="5667376" cy="2304288"/>
          </a:xfrm>
        </p:spPr>
        <p:txBody>
          <a:bodyPr/>
          <a:lstStyle/>
          <a:p>
            <a:r>
              <a:rPr lang="en-US" sz="2800" dirty="0" smtClean="0"/>
              <a:t>Ancillary Service Methodology</a:t>
            </a:r>
          </a:p>
          <a:p>
            <a:r>
              <a:rPr lang="en-US" sz="2800" dirty="0" smtClean="0"/>
              <a:t>Preliminary Quantities for 2020 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ERCOT Staff</a:t>
            </a:r>
          </a:p>
        </p:txBody>
      </p:sp>
    </p:spTree>
    <p:extLst>
      <p:ext uri="{BB962C8B-B14F-4D97-AF65-F5344CB8AC3E}">
        <p14:creationId xmlns:p14="http://schemas.microsoft.com/office/powerpoint/2010/main" val="218805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Down January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464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Down March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596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Down August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4301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Hourly Average Regulation Comparison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285" y="886968"/>
            <a:ext cx="8553429" cy="27678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285" y="3657600"/>
            <a:ext cx="8553429" cy="276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2113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Responsive Reserve 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78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Responsive Service Methodology (RRS) - 2020</a:t>
            </a:r>
            <a:endParaRPr lang="en-US" sz="28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The </a:t>
            </a:r>
            <a:r>
              <a:rPr lang="en-US" dirty="0"/>
              <a:t>preliminary RRS quantities for January </a:t>
            </a:r>
            <a:r>
              <a:rPr lang="en-US" dirty="0" smtClean="0"/>
              <a:t>2020 </a:t>
            </a:r>
            <a:r>
              <a:rPr lang="en-US" dirty="0"/>
              <a:t>thru </a:t>
            </a:r>
            <a:r>
              <a:rPr lang="en-US" dirty="0" smtClean="0"/>
              <a:t>September 2020 in </a:t>
            </a:r>
            <a:r>
              <a:rPr lang="en-US" dirty="0"/>
              <a:t>subsequent slides have been computed using </a:t>
            </a:r>
            <a:r>
              <a:rPr lang="en-US" u="sng" dirty="0" smtClean="0"/>
              <a:t>2018 and 2019 system inertia conditions</a:t>
            </a:r>
            <a:r>
              <a:rPr lang="en-US" dirty="0" smtClean="0"/>
              <a:t> and an </a:t>
            </a:r>
            <a:r>
              <a:rPr lang="en-US" u="sng" dirty="0" smtClean="0"/>
              <a:t>updated RRS table</a:t>
            </a:r>
            <a:r>
              <a:rPr lang="en-US" dirty="0" smtClean="0"/>
              <a:t>.</a:t>
            </a:r>
          </a:p>
          <a:p>
            <a:pPr lvl="1" algn="just"/>
            <a:endParaRPr lang="en-US" dirty="0" smtClean="0"/>
          </a:p>
          <a:p>
            <a:r>
              <a:rPr lang="en-US" dirty="0"/>
              <a:t>The RRS table tracks RRS requirements for different inertia conditions. </a:t>
            </a:r>
          </a:p>
          <a:p>
            <a:pPr lvl="1"/>
            <a:r>
              <a:rPr lang="en-US" dirty="0"/>
              <a:t>This table has been updated for </a:t>
            </a:r>
            <a:r>
              <a:rPr lang="en-US" dirty="0" smtClean="0"/>
              <a:t>2020 by using a Resource Contingency Criteria of 2805 MW in associated studies.</a:t>
            </a:r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7359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Table - 2020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889277"/>
              </p:ext>
            </p:extLst>
          </p:nvPr>
        </p:nvGraphicFramePr>
        <p:xfrm>
          <a:off x="278892" y="1013758"/>
          <a:ext cx="7936877" cy="1830128"/>
        </p:xfrm>
        <a:graphic>
          <a:graphicData uri="http://schemas.openxmlformats.org/drawingml/2006/table">
            <a:tbl>
              <a:tblPr/>
              <a:tblGrid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</a:tblGrid>
              <a:tr h="30327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2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3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4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5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6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7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8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9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10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11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12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LR/PFR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2.35:1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2.06:1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1.94:1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1.83:1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1.65:1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1.58:1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1.39:1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1.33:1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Inertia (GW∙s)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PFR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Req.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(no LR)</a:t>
                      </a:r>
                    </a:p>
                    <a:p>
                      <a:pPr algn="ctr" rtl="0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(MW)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*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RRS (MW)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863055"/>
              </p:ext>
            </p:extLst>
          </p:nvPr>
        </p:nvGraphicFramePr>
        <p:xfrm>
          <a:off x="278892" y="3024175"/>
          <a:ext cx="8577072" cy="1800505"/>
        </p:xfrm>
        <a:graphic>
          <a:graphicData uri="http://schemas.openxmlformats.org/drawingml/2006/table">
            <a:tbl>
              <a:tblPr/>
              <a:tblGrid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</a:tblGrid>
              <a:tr h="2527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13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14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15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16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17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18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19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20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21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22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23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24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25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LR/PFR</a:t>
                      </a:r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1.28:1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1.19:1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1.15:1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1.12:1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1.08:1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34943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Inertia (GW∙s)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PFR </a:t>
                      </a:r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Req. (</a:t>
                      </a:r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no </a:t>
                      </a:r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LR) (MW) </a:t>
                      </a:r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2068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*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RRS (MW)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2068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01752" y="5551482"/>
            <a:ext cx="85313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*</a:t>
            </a:r>
            <a:r>
              <a:rPr lang="en-US" sz="1000" dirty="0" smtClean="0"/>
              <a:t>RRS quantity is calculated with limit of 60</a:t>
            </a:r>
            <a:r>
              <a:rPr lang="en-US" sz="1000" dirty="0"/>
              <a:t>% </a:t>
            </a:r>
            <a:r>
              <a:rPr lang="en-US" sz="1000" dirty="0" smtClean="0"/>
              <a:t>limit on LRs.</a:t>
            </a:r>
          </a:p>
          <a:p>
            <a:r>
              <a:rPr lang="en-US" sz="1000" dirty="0" smtClean="0"/>
              <a:t>**Red </a:t>
            </a:r>
            <a:r>
              <a:rPr lang="en-US" sz="1000" dirty="0"/>
              <a:t>font </a:t>
            </a:r>
            <a:r>
              <a:rPr lang="en-US" sz="1000" dirty="0" smtClean="0"/>
              <a:t>in table above identifies study scenario where RRS needed &lt; 2300 </a:t>
            </a:r>
            <a:r>
              <a:rPr lang="en-US" sz="1000" dirty="0"/>
              <a:t>MW. </a:t>
            </a:r>
            <a:r>
              <a:rPr lang="en-US" sz="1000" dirty="0" smtClean="0"/>
              <a:t>2300 </a:t>
            </a:r>
            <a:r>
              <a:rPr lang="en-US" sz="1000" dirty="0"/>
              <a:t>MW </a:t>
            </a:r>
            <a:r>
              <a:rPr lang="en-US" sz="1000" dirty="0" smtClean="0"/>
              <a:t>floor will be used in RRS requirement determination.</a:t>
            </a:r>
          </a:p>
          <a:p>
            <a:r>
              <a:rPr lang="en-US" sz="1000" dirty="0" smtClean="0"/>
              <a:t>***Generation mix </a:t>
            </a:r>
            <a:r>
              <a:rPr lang="en-US" sz="1000" dirty="0"/>
              <a:t>(CCs, Gas, SC, Coal, Steam)</a:t>
            </a:r>
            <a:r>
              <a:rPr lang="en-US" sz="1000" dirty="0" smtClean="0"/>
              <a:t>  </a:t>
            </a:r>
            <a:r>
              <a:rPr lang="en-US" sz="1000" dirty="0"/>
              <a:t>providing </a:t>
            </a:r>
            <a:r>
              <a:rPr lang="en-US" sz="1000" dirty="0" smtClean="0"/>
              <a:t>1150 MW </a:t>
            </a:r>
            <a:r>
              <a:rPr lang="en-US" sz="1000" dirty="0"/>
              <a:t>of PFR </a:t>
            </a:r>
            <a:r>
              <a:rPr lang="en-US" sz="1000" dirty="0" smtClean="0"/>
              <a:t>has been </a:t>
            </a:r>
            <a:r>
              <a:rPr lang="en-US" sz="1000" dirty="0"/>
              <a:t>aligned with actual historic system operations. </a:t>
            </a:r>
            <a:endParaRPr lang="en-US" sz="1000" dirty="0" smtClean="0"/>
          </a:p>
          <a:p>
            <a:r>
              <a:rPr lang="en-US" sz="1000" dirty="0" smtClean="0"/>
              <a:t>     Inertia </a:t>
            </a:r>
            <a:r>
              <a:rPr lang="en-US" sz="1000" dirty="0"/>
              <a:t>&lt; 250 GW·s: 30% Coal </a:t>
            </a:r>
            <a:r>
              <a:rPr lang="en-US" sz="1000" dirty="0" smtClean="0"/>
              <a:t>+ 70</a:t>
            </a:r>
            <a:r>
              <a:rPr lang="en-US" sz="1000" dirty="0"/>
              <a:t>% </a:t>
            </a:r>
            <a:r>
              <a:rPr lang="en-US" sz="1000" dirty="0" smtClean="0"/>
              <a:t>Rest. Inertia </a:t>
            </a:r>
            <a:r>
              <a:rPr lang="en-US" sz="1000" dirty="0"/>
              <a:t>≥ 250 GW·s: 15% Coal + 85% </a:t>
            </a:r>
            <a:r>
              <a:rPr lang="en-US" sz="1000" dirty="0" smtClean="0"/>
              <a:t>Rest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108891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January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8982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February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6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7357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March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176" y="1207008"/>
            <a:ext cx="8534400" cy="476282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097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for Stakeholder Discussion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3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2"/>
                </a:solidFill>
              </a:rPr>
              <a:t>Sep 11, </a:t>
            </a:r>
            <a:r>
              <a:rPr lang="en-US" dirty="0">
                <a:solidFill>
                  <a:schemeClr val="accent2"/>
                </a:solidFill>
              </a:rPr>
              <a:t>2019 </a:t>
            </a:r>
            <a:r>
              <a:rPr lang="en-US" dirty="0" smtClean="0">
                <a:solidFill>
                  <a:schemeClr val="accent2"/>
                </a:solidFill>
              </a:rPr>
              <a:t>– PDCWG </a:t>
            </a:r>
            <a:r>
              <a:rPr lang="en-US" i="1" dirty="0" smtClean="0">
                <a:solidFill>
                  <a:schemeClr val="accent2"/>
                </a:solidFill>
              </a:rPr>
              <a:t>(Visit 1)</a:t>
            </a:r>
          </a:p>
          <a:p>
            <a:pPr>
              <a:buClr>
                <a:schemeClr val="accent3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2"/>
                </a:solidFill>
              </a:rPr>
              <a:t>Sep 16, </a:t>
            </a:r>
            <a:r>
              <a:rPr lang="en-US" dirty="0">
                <a:solidFill>
                  <a:schemeClr val="accent2"/>
                </a:solidFill>
              </a:rPr>
              <a:t>2019 – </a:t>
            </a:r>
            <a:r>
              <a:rPr lang="en-US" dirty="0" smtClean="0">
                <a:solidFill>
                  <a:schemeClr val="accent2"/>
                </a:solidFill>
              </a:rPr>
              <a:t>WMWG </a:t>
            </a:r>
            <a:r>
              <a:rPr lang="en-US" i="1" dirty="0" smtClean="0">
                <a:solidFill>
                  <a:schemeClr val="accent2"/>
                </a:solidFill>
              </a:rPr>
              <a:t>(Visit 1)</a:t>
            </a:r>
            <a:endParaRPr lang="en-US" i="1" dirty="0">
              <a:solidFill>
                <a:schemeClr val="accent2"/>
              </a:solidFill>
            </a:endParaRPr>
          </a:p>
          <a:p>
            <a:r>
              <a:rPr lang="en-US" dirty="0">
                <a:solidFill>
                  <a:schemeClr val="accent2"/>
                </a:solidFill>
              </a:rPr>
              <a:t>Sep 19, 2019 – </a:t>
            </a:r>
            <a:r>
              <a:rPr lang="en-US" dirty="0" smtClean="0">
                <a:solidFill>
                  <a:schemeClr val="accent2"/>
                </a:solidFill>
              </a:rPr>
              <a:t>OWG (Cancelled)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Feedback to change Responsive Reserve quantities using an updated Resource Contingency Criteria (RCC) of 2805 MW.</a:t>
            </a:r>
            <a:endParaRPr lang="en-US" dirty="0">
              <a:solidFill>
                <a:schemeClr val="accent2"/>
              </a:solidFill>
            </a:endParaRPr>
          </a:p>
          <a:p>
            <a:endParaRPr lang="en-US" sz="1200" i="1" dirty="0">
              <a:solidFill>
                <a:schemeClr val="accent2"/>
              </a:solidFill>
            </a:endParaRPr>
          </a:p>
          <a:p>
            <a:pPr>
              <a:buClr>
                <a:srgbClr val="50BC32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accent2"/>
                </a:solidFill>
              </a:rPr>
              <a:t>Oct 09, 2019 </a:t>
            </a:r>
            <a:r>
              <a:rPr lang="en-US" dirty="0" smtClean="0">
                <a:solidFill>
                  <a:schemeClr val="accent2"/>
                </a:solidFill>
              </a:rPr>
              <a:t>– PDCWG (Visit 2)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Oct 17, 2019</a:t>
            </a:r>
            <a:r>
              <a:rPr lang="en-US" dirty="0">
                <a:solidFill>
                  <a:schemeClr val="accent2"/>
                </a:solidFill>
              </a:rPr>
              <a:t> – </a:t>
            </a:r>
            <a:r>
              <a:rPr lang="en-US" dirty="0" smtClean="0">
                <a:solidFill>
                  <a:schemeClr val="accent2"/>
                </a:solidFill>
              </a:rPr>
              <a:t>OWG</a:t>
            </a:r>
            <a:endParaRPr lang="en-US" dirty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Oct 21, </a:t>
            </a:r>
            <a:r>
              <a:rPr lang="en-US" dirty="0">
                <a:solidFill>
                  <a:schemeClr val="accent2"/>
                </a:solidFill>
              </a:rPr>
              <a:t>2019 – </a:t>
            </a:r>
            <a:r>
              <a:rPr lang="en-US" dirty="0" smtClean="0">
                <a:solidFill>
                  <a:schemeClr val="accent2"/>
                </a:solidFill>
              </a:rPr>
              <a:t>WMWG </a:t>
            </a:r>
            <a:r>
              <a:rPr lang="en-US" i="1" dirty="0" smtClean="0">
                <a:solidFill>
                  <a:schemeClr val="accent2"/>
                </a:solidFill>
              </a:rPr>
              <a:t>(Visit 2)</a:t>
            </a:r>
            <a:endParaRPr lang="en-US" dirty="0">
              <a:solidFill>
                <a:schemeClr val="accent2"/>
              </a:solidFill>
            </a:endParaRPr>
          </a:p>
          <a:p>
            <a:endParaRPr lang="en-US" sz="1200" dirty="0" smtClean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Nov 06, </a:t>
            </a:r>
            <a:r>
              <a:rPr lang="en-US" dirty="0">
                <a:solidFill>
                  <a:schemeClr val="accent2"/>
                </a:solidFill>
              </a:rPr>
              <a:t>2019 – WMS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Nov </a:t>
            </a:r>
            <a:r>
              <a:rPr lang="en-US" dirty="0">
                <a:solidFill>
                  <a:schemeClr val="accent2"/>
                </a:solidFill>
              </a:rPr>
              <a:t>07, 2019 – ROS</a:t>
            </a:r>
          </a:p>
          <a:p>
            <a:pPr lvl="0"/>
            <a:r>
              <a:rPr lang="en-US" sz="1800" dirty="0" smtClean="0">
                <a:solidFill>
                  <a:schemeClr val="accent2"/>
                </a:solidFill>
              </a:rPr>
              <a:t>Nov </a:t>
            </a:r>
            <a:r>
              <a:rPr lang="en-US" dirty="0">
                <a:solidFill>
                  <a:schemeClr val="accent2"/>
                </a:solidFill>
              </a:rPr>
              <a:t>2</a:t>
            </a:r>
            <a:r>
              <a:rPr lang="en-US" sz="1800" dirty="0" smtClean="0">
                <a:solidFill>
                  <a:schemeClr val="accent2"/>
                </a:solidFill>
              </a:rPr>
              <a:t>0, 2019 </a:t>
            </a:r>
            <a:r>
              <a:rPr lang="en-US" sz="1800" dirty="0">
                <a:solidFill>
                  <a:schemeClr val="accent2"/>
                </a:solidFill>
              </a:rPr>
              <a:t>– TAC</a:t>
            </a:r>
          </a:p>
          <a:p>
            <a:endParaRPr lang="en-US" sz="1200" dirty="0" smtClean="0">
              <a:solidFill>
                <a:schemeClr val="accent2"/>
              </a:solidFill>
            </a:endParaRPr>
          </a:p>
          <a:p>
            <a:r>
              <a:rPr lang="en-US" sz="1800" dirty="0" smtClean="0">
                <a:solidFill>
                  <a:schemeClr val="accent2"/>
                </a:solidFill>
              </a:rPr>
              <a:t>Dec 10, 2019 </a:t>
            </a:r>
            <a:r>
              <a:rPr lang="en-US" sz="1800" dirty="0">
                <a:solidFill>
                  <a:schemeClr val="accent2"/>
                </a:solidFill>
              </a:rPr>
              <a:t>– </a:t>
            </a:r>
            <a:r>
              <a:rPr lang="en-US" sz="1800" dirty="0" smtClean="0">
                <a:solidFill>
                  <a:schemeClr val="accent2"/>
                </a:solidFill>
              </a:rPr>
              <a:t>BOD</a:t>
            </a:r>
          </a:p>
          <a:p>
            <a:endParaRPr lang="en-US" sz="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08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April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176" y="1207008"/>
            <a:ext cx="8534400" cy="476282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6122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August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176" y="1207008"/>
            <a:ext cx="8534400" cy="476282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0562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Hourly Average RRS Comparison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6" y="102412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4652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Non Spin Reserve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843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Non Spinning Reserve </a:t>
            </a:r>
            <a:r>
              <a:rPr lang="en-US" sz="2400" dirty="0" smtClean="0"/>
              <a:t>Methodology (Non-Spin) - 2020</a:t>
            </a:r>
            <a:endParaRPr lang="en-US" sz="2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preliminary </a:t>
            </a:r>
            <a:r>
              <a:rPr lang="en-US" dirty="0" smtClean="0"/>
              <a:t>Non-Spin quantities </a:t>
            </a:r>
            <a:r>
              <a:rPr lang="en-US" dirty="0"/>
              <a:t>for January </a:t>
            </a:r>
            <a:r>
              <a:rPr lang="en-US" dirty="0" smtClean="0"/>
              <a:t>2020 </a:t>
            </a:r>
            <a:r>
              <a:rPr lang="en-US" dirty="0"/>
              <a:t>thru </a:t>
            </a:r>
            <a:r>
              <a:rPr lang="en-US" dirty="0" smtClean="0"/>
              <a:t>September 2020 </a:t>
            </a:r>
            <a:r>
              <a:rPr lang="en-US" dirty="0"/>
              <a:t>in subsequent slides have been computed using </a:t>
            </a:r>
            <a:r>
              <a:rPr lang="en-US" u="sng" dirty="0"/>
              <a:t>current </a:t>
            </a:r>
            <a:r>
              <a:rPr lang="en-US" u="sng" dirty="0" smtClean="0"/>
              <a:t>methodology</a:t>
            </a:r>
            <a:r>
              <a:rPr lang="en-US" dirty="0" smtClean="0"/>
              <a:t> (2017, 2018 and 2019 Net load and Net load Forecast) and </a:t>
            </a:r>
            <a:r>
              <a:rPr lang="en-US" u="sng" dirty="0" smtClean="0"/>
              <a:t>updated Wind </a:t>
            </a:r>
            <a:r>
              <a:rPr lang="en-US" u="sng" dirty="0"/>
              <a:t>Over-Forecast Error Adjustment tables</a:t>
            </a:r>
            <a:r>
              <a:rPr lang="en-US" dirty="0"/>
              <a:t>.</a:t>
            </a:r>
          </a:p>
          <a:p>
            <a:pPr marL="342900" lvl="1" indent="0" algn="just">
              <a:buNone/>
            </a:pPr>
            <a:endParaRPr lang="en-US" sz="1400" dirty="0" smtClean="0"/>
          </a:p>
          <a:p>
            <a:pPr lvl="2" algn="just"/>
            <a:endParaRPr lang="en-US" sz="1600" dirty="0" smtClean="0"/>
          </a:p>
          <a:p>
            <a:pPr lvl="2" algn="just"/>
            <a:endParaRPr lang="en-US" sz="1600" dirty="0" smtClean="0"/>
          </a:p>
          <a:p>
            <a:pPr lvl="1" algn="just"/>
            <a:endParaRPr lang="en-US" sz="1400" dirty="0"/>
          </a:p>
          <a:p>
            <a:pPr lvl="1" algn="just"/>
            <a:endParaRPr lang="en-US" sz="1800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4300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Wind Over-Forecast Error </a:t>
            </a:r>
            <a:r>
              <a:rPr lang="en-US" sz="2000" dirty="0" smtClean="0"/>
              <a:t>Adjustment Table - 2020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 Over-Forecast </a:t>
            </a:r>
            <a:r>
              <a:rPr lang="en-US" dirty="0"/>
              <a:t>E</a:t>
            </a:r>
            <a:r>
              <a:rPr lang="en-US" dirty="0" smtClean="0"/>
              <a:t>rror Adjustment Table track estimated increase in wind over forecast error per </a:t>
            </a:r>
            <a:r>
              <a:rPr lang="en-US" dirty="0"/>
              <a:t>1000 MW increase in installed Wind capacity. </a:t>
            </a:r>
            <a:endParaRPr lang="en-US" dirty="0" smtClean="0"/>
          </a:p>
          <a:p>
            <a:pPr lvl="1"/>
            <a:r>
              <a:rPr lang="en-US" dirty="0" smtClean="0"/>
              <a:t>This </a:t>
            </a:r>
            <a:r>
              <a:rPr lang="en-US" dirty="0"/>
              <a:t>table has been updated for </a:t>
            </a:r>
            <a:r>
              <a:rPr lang="en-US" dirty="0" smtClean="0"/>
              <a:t>2020.</a:t>
            </a:r>
            <a:endParaRPr lang="en-US" dirty="0"/>
          </a:p>
          <a:p>
            <a:endParaRPr lang="en-US" dirty="0"/>
          </a:p>
          <a:p>
            <a:pPr marL="342900" indent="-342900">
              <a:buFont typeface="+mj-lt"/>
              <a:buAutoNum type="arabicPeriod" startAt="2"/>
            </a:pPr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1158140" y="5606993"/>
            <a:ext cx="6827720" cy="2616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chemeClr val="tx2"/>
                </a:solidFill>
              </a:rPr>
              <a:t>Average hourly increase in Wind Forecast </a:t>
            </a:r>
            <a:r>
              <a:rPr lang="en-US" sz="1100" dirty="0">
                <a:solidFill>
                  <a:schemeClr val="tx2"/>
                </a:solidFill>
              </a:rPr>
              <a:t>error per 1000 MW increase in installed Wind </a:t>
            </a:r>
            <a:r>
              <a:rPr lang="en-US" sz="1100" dirty="0" smtClean="0">
                <a:solidFill>
                  <a:schemeClr val="tx2"/>
                </a:solidFill>
              </a:rPr>
              <a:t>capacity = 40 MW</a:t>
            </a:r>
            <a:endParaRPr lang="en-US" sz="1100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340" y="2149423"/>
            <a:ext cx="4541520" cy="340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32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January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9321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February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2784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March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9505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July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181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Discussion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ERCOT </a:t>
            </a:r>
            <a:r>
              <a:rPr lang="en-US" dirty="0"/>
              <a:t>is not </a:t>
            </a:r>
            <a:r>
              <a:rPr lang="en-US" dirty="0" smtClean="0"/>
              <a:t>proposing </a:t>
            </a:r>
            <a:r>
              <a:rPr lang="en-US" dirty="0"/>
              <a:t>any changes to the methodologies for determining </a:t>
            </a:r>
            <a:r>
              <a:rPr lang="en-US" dirty="0" smtClean="0"/>
              <a:t>Ancillary Service (A/S) </a:t>
            </a:r>
            <a:r>
              <a:rPr lang="en-US" dirty="0"/>
              <a:t>quantities for </a:t>
            </a:r>
            <a:r>
              <a:rPr lang="en-US" dirty="0" smtClean="0"/>
              <a:t>2020. Based on </a:t>
            </a:r>
            <a:r>
              <a:rPr lang="en-US" dirty="0"/>
              <a:t>feedback </a:t>
            </a:r>
            <a:r>
              <a:rPr lang="en-US" dirty="0" smtClean="0"/>
              <a:t>received Responsive </a:t>
            </a:r>
            <a:r>
              <a:rPr lang="en-US" dirty="0"/>
              <a:t>Reserve quantities </a:t>
            </a:r>
            <a:r>
              <a:rPr lang="en-US" dirty="0" smtClean="0"/>
              <a:t>for 2020 will be computed using </a:t>
            </a:r>
            <a:r>
              <a:rPr lang="en-US" dirty="0"/>
              <a:t>an updated Resource Contingency Criteria (RCC) of 2805 </a:t>
            </a:r>
            <a:r>
              <a:rPr lang="en-US" dirty="0" smtClean="0"/>
              <a:t>MW.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/>
              <a:t>The A/S quantities for </a:t>
            </a:r>
            <a:r>
              <a:rPr lang="en-US" dirty="0" smtClean="0"/>
              <a:t>2020 </a:t>
            </a:r>
            <a:r>
              <a:rPr lang="en-US" dirty="0"/>
              <a:t>contained in this presentation are based on the methodology that was approved in December </a:t>
            </a:r>
            <a:r>
              <a:rPr lang="en-US" dirty="0" smtClean="0"/>
              <a:t>2018.  </a:t>
            </a:r>
          </a:p>
          <a:p>
            <a:pPr lvl="1" algn="just"/>
            <a:r>
              <a:rPr lang="en-US" dirty="0" smtClean="0"/>
              <a:t>These </a:t>
            </a:r>
            <a:r>
              <a:rPr lang="en-US" dirty="0"/>
              <a:t>quantities reflect moving forward the historic data on which these are based, </a:t>
            </a:r>
            <a:r>
              <a:rPr lang="en-US" u="sng" dirty="0"/>
              <a:t>unless otherwise noted</a:t>
            </a:r>
            <a:r>
              <a:rPr lang="en-US" dirty="0" smtClean="0"/>
              <a:t>.</a:t>
            </a:r>
          </a:p>
          <a:p>
            <a:pPr lvl="1" algn="just"/>
            <a:endParaRPr lang="en-US" dirty="0"/>
          </a:p>
          <a:p>
            <a:pPr lvl="1" algn="just"/>
            <a:r>
              <a:rPr lang="en-US" dirty="0"/>
              <a:t>Spreadsheets that contain the associated quantities for January through </a:t>
            </a:r>
            <a:r>
              <a:rPr lang="en-US" dirty="0" smtClean="0"/>
              <a:t>September </a:t>
            </a:r>
            <a:r>
              <a:rPr lang="en-US" dirty="0"/>
              <a:t>of </a:t>
            </a:r>
            <a:r>
              <a:rPr lang="en-US" dirty="0" smtClean="0"/>
              <a:t>2020 </a:t>
            </a:r>
            <a:r>
              <a:rPr lang="en-US" dirty="0"/>
              <a:t>have been posted on the meeting page for this meeting.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ERCOT is </a:t>
            </a:r>
            <a:r>
              <a:rPr lang="en-US" dirty="0"/>
              <a:t>seeking </a:t>
            </a:r>
            <a:r>
              <a:rPr lang="en-US" dirty="0" smtClean="0"/>
              <a:t>stakeholder feedback</a:t>
            </a:r>
            <a:r>
              <a:rPr lang="en-US" dirty="0"/>
              <a:t>, </a:t>
            </a:r>
            <a:r>
              <a:rPr lang="en-US" dirty="0" smtClean="0"/>
              <a:t>for changes to </a:t>
            </a:r>
            <a:r>
              <a:rPr lang="en-US" dirty="0"/>
              <a:t>the </a:t>
            </a:r>
            <a:r>
              <a:rPr lang="en-US" dirty="0" smtClean="0"/>
              <a:t>2020 A/S </a:t>
            </a:r>
            <a:r>
              <a:rPr lang="en-US" dirty="0"/>
              <a:t>Methodology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86800" y="6561138"/>
            <a:ext cx="457200" cy="212725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10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August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7361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Hourly Average Non-Spin Comparison</a:t>
            </a:r>
            <a:r>
              <a:rPr lang="en-US" dirty="0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839" y="119841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6785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Suggestions?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74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Regulation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116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Service Methodology – 2020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The </a:t>
            </a:r>
            <a:r>
              <a:rPr lang="en-US" dirty="0"/>
              <a:t>preliminary Regulation quantities for January </a:t>
            </a:r>
            <a:r>
              <a:rPr lang="en-US" dirty="0" smtClean="0"/>
              <a:t>2020 </a:t>
            </a:r>
            <a:r>
              <a:rPr lang="en-US" dirty="0"/>
              <a:t>thru </a:t>
            </a:r>
            <a:r>
              <a:rPr lang="en-US" dirty="0" smtClean="0"/>
              <a:t>September 2020 </a:t>
            </a:r>
            <a:r>
              <a:rPr lang="en-US" dirty="0"/>
              <a:t>in subsequent slides have been computed using </a:t>
            </a:r>
            <a:r>
              <a:rPr lang="en-US" u="sng" dirty="0"/>
              <a:t>current </a:t>
            </a:r>
            <a:r>
              <a:rPr lang="en-US" u="sng" dirty="0" smtClean="0"/>
              <a:t>methodology</a:t>
            </a:r>
            <a:r>
              <a:rPr lang="en-US" dirty="0" smtClean="0"/>
              <a:t> (2018 and 2019 five-minute net load variability) </a:t>
            </a:r>
            <a:r>
              <a:rPr lang="en-US" dirty="0"/>
              <a:t>and </a:t>
            </a:r>
            <a:r>
              <a:rPr lang="en-US" u="sng" dirty="0"/>
              <a:t>updated </a:t>
            </a:r>
            <a:r>
              <a:rPr lang="en-US" u="sng" dirty="0" smtClean="0"/>
              <a:t>Wind Adjustment tables</a:t>
            </a:r>
            <a:r>
              <a:rPr lang="en-US" dirty="0" smtClean="0"/>
              <a:t>.</a:t>
            </a:r>
          </a:p>
          <a:p>
            <a:pPr lvl="1" algn="just"/>
            <a:endParaRPr lang="en-US" dirty="0" smtClean="0"/>
          </a:p>
          <a:p>
            <a:pPr lvl="1" algn="just"/>
            <a:endParaRPr lang="en-US" dirty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8789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Adjustment Tables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168" y="868680"/>
            <a:ext cx="8547333" cy="27617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168" y="3544568"/>
            <a:ext cx="8547333" cy="276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288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Up January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2340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Up March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868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Up August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6" y="1207008"/>
            <a:ext cx="8608298" cy="48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36081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26399</TotalTime>
  <Words>843</Words>
  <Application>Microsoft Office PowerPoint</Application>
  <PresentationFormat>On-screen Show (4:3)</PresentationFormat>
  <Paragraphs>254</Paragraphs>
  <Slides>32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Calibri</vt:lpstr>
      <vt:lpstr>Courier New</vt:lpstr>
      <vt:lpstr>Wingdings</vt:lpstr>
      <vt:lpstr>1_Office Theme</vt:lpstr>
      <vt:lpstr>2_Custom Design</vt:lpstr>
      <vt:lpstr>3_Custom Design</vt:lpstr>
      <vt:lpstr>PowerPoint Presentation</vt:lpstr>
      <vt:lpstr>Schedule for Stakeholder Discussion</vt:lpstr>
      <vt:lpstr>Scope of Discussion</vt:lpstr>
      <vt:lpstr>PowerPoint Presentation</vt:lpstr>
      <vt:lpstr>Regulation Service Methodology – 2020</vt:lpstr>
      <vt:lpstr>Regulation Adjustment Tables</vt:lpstr>
      <vt:lpstr>Regulation Up January</vt:lpstr>
      <vt:lpstr>Regulation Up March</vt:lpstr>
      <vt:lpstr>Regulation Up August</vt:lpstr>
      <vt:lpstr>Regulation Down January</vt:lpstr>
      <vt:lpstr>Regulation Down March</vt:lpstr>
      <vt:lpstr>Regulation Down August</vt:lpstr>
      <vt:lpstr>Hourly Average Regulation Comparison</vt:lpstr>
      <vt:lpstr>PowerPoint Presentation</vt:lpstr>
      <vt:lpstr>Responsive Service Methodology (RRS) - 2020</vt:lpstr>
      <vt:lpstr>RRS Table - 2020</vt:lpstr>
      <vt:lpstr>RRS January</vt:lpstr>
      <vt:lpstr>RRS February</vt:lpstr>
      <vt:lpstr>RRS March</vt:lpstr>
      <vt:lpstr>RRS April</vt:lpstr>
      <vt:lpstr>RRS August</vt:lpstr>
      <vt:lpstr>Hourly Average RRS Comparison</vt:lpstr>
      <vt:lpstr>PowerPoint Presentation</vt:lpstr>
      <vt:lpstr>Non Spinning Reserve Methodology (Non-Spin) - 2020</vt:lpstr>
      <vt:lpstr>Wind Over-Forecast Error Adjustment Table - 2020</vt:lpstr>
      <vt:lpstr>Non-Spin January</vt:lpstr>
      <vt:lpstr>Non-Spin February</vt:lpstr>
      <vt:lpstr>Non-Spin March</vt:lpstr>
      <vt:lpstr>Non-Spin July</vt:lpstr>
      <vt:lpstr>Non-Spin August</vt:lpstr>
      <vt:lpstr>Hourly Average Non-Spin Comparison 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Matevosjana, Julia</dc:creator>
  <cp:lastModifiedBy>Mago, Nitika</cp:lastModifiedBy>
  <cp:revision>652</cp:revision>
  <dcterms:created xsi:type="dcterms:W3CDTF">2016-04-16T13:25:21Z</dcterms:created>
  <dcterms:modified xsi:type="dcterms:W3CDTF">2019-10-15T19:25:53Z</dcterms:modified>
</cp:coreProperties>
</file>