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9"/>
  </p:notesMasterIdLst>
  <p:handoutMasterIdLst>
    <p:handoutMasterId r:id="rId30"/>
  </p:handoutMasterIdLst>
  <p:sldIdLst>
    <p:sldId id="368" r:id="rId7"/>
    <p:sldId id="741" r:id="rId8"/>
    <p:sldId id="729" r:id="rId9"/>
    <p:sldId id="731" r:id="rId10"/>
    <p:sldId id="744" r:id="rId11"/>
    <p:sldId id="745" r:id="rId12"/>
    <p:sldId id="724" r:id="rId13"/>
    <p:sldId id="730" r:id="rId14"/>
    <p:sldId id="742" r:id="rId15"/>
    <p:sldId id="739" r:id="rId16"/>
    <p:sldId id="736" r:id="rId17"/>
    <p:sldId id="737" r:id="rId18"/>
    <p:sldId id="740" r:id="rId19"/>
    <p:sldId id="576" r:id="rId20"/>
    <p:sldId id="697" r:id="rId21"/>
    <p:sldId id="698" r:id="rId22"/>
    <p:sldId id="728" r:id="rId23"/>
    <p:sldId id="722" r:id="rId24"/>
    <p:sldId id="732" r:id="rId25"/>
    <p:sldId id="733" r:id="rId26"/>
    <p:sldId id="734" r:id="rId27"/>
    <p:sldId id="743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4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  <p:cmAuthor id="2" name="Hilliard, Marie" initials="HM" lastIdx="5" clrIdx="1">
    <p:extLst>
      <p:ext uri="{19B8F6BF-5375-455C-9EA6-DF929625EA0E}">
        <p15:presenceInfo xmlns:p15="http://schemas.microsoft.com/office/powerpoint/2012/main" userId="S-1-5-21-639947351-343809578-3807592339-59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C00000"/>
    <a:srgbClr val="FFFFFF"/>
    <a:srgbClr val="00ACC8"/>
    <a:srgbClr val="B8DCF4"/>
    <a:srgbClr val="FFD100"/>
    <a:srgbClr val="FF8200"/>
    <a:srgbClr val="003865"/>
    <a:srgbClr val="5F8642"/>
    <a:srgbClr val="74B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0545" autoAdjust="0"/>
  </p:normalViewPr>
  <p:slideViewPr>
    <p:cSldViewPr showGuides="1">
      <p:cViewPr varScale="1">
        <p:scale>
          <a:sx n="108" d="100"/>
          <a:sy n="108" d="100"/>
        </p:scale>
        <p:origin x="108" y="498"/>
      </p:cViewPr>
      <p:guideLst>
        <p:guide orient="horz" pos="254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26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64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60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4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00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99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3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76495/Proposed_BESR_model_for_SCED.docx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51920" y="1916832"/>
            <a:ext cx="511256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Energy Storage Resource </a:t>
            </a: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Overview </a:t>
            </a:r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 Resource </a:t>
            </a:r>
            <a:r>
              <a:rPr lang="en-US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Questions/Challenges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 Moorty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Principal, Market Design and Analysis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18, 2019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different flavors of “Hybrid Resources”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80728"/>
            <a:ext cx="8534400" cy="5328592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Battery and GT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Enhance GTs capability to provide RRS and Regulation with and without increasing Generation site net export </a:t>
            </a:r>
            <a:r>
              <a:rPr lang="en-US" sz="1800" dirty="0" smtClean="0">
                <a:solidFill>
                  <a:schemeClr val="tx2"/>
                </a:solidFill>
              </a:rPr>
              <a:t>capability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Battery and Solar (individual components AC-coupled to grid)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Battery and Solar (DC-coupled),   [One bi-directional inverter for both the battery and Solar array]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Battery</a:t>
            </a:r>
            <a:r>
              <a:rPr lang="en-US" sz="2000" dirty="0">
                <a:solidFill>
                  <a:schemeClr val="tx2"/>
                </a:solidFill>
              </a:rPr>
              <a:t>, Solar and </a:t>
            </a:r>
            <a:r>
              <a:rPr lang="en-US" sz="2000" dirty="0" smtClean="0">
                <a:solidFill>
                  <a:schemeClr val="tx2"/>
                </a:solidFill>
              </a:rPr>
              <a:t>Wind 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C Coupled Resource (Solar + Battery)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500928" y="929640"/>
            <a:ext cx="6950797" cy="5268595"/>
            <a:chOff x="-718345" y="0"/>
            <a:chExt cx="6951504" cy="5268623"/>
          </a:xfrm>
        </p:grpSpPr>
        <p:grpSp>
          <p:nvGrpSpPr>
            <p:cNvPr id="79" name="Group 78"/>
            <p:cNvGrpSpPr/>
            <p:nvPr/>
          </p:nvGrpSpPr>
          <p:grpSpPr>
            <a:xfrm>
              <a:off x="787179" y="4683318"/>
              <a:ext cx="1208350" cy="454660"/>
              <a:chOff x="787179" y="4683318"/>
              <a:chExt cx="1208350" cy="454660"/>
            </a:xfrm>
          </p:grpSpPr>
          <p:sp>
            <p:nvSpPr>
              <p:cNvPr id="162" name="Diagonal Stripe 161"/>
              <p:cNvSpPr/>
              <p:nvPr/>
            </p:nvSpPr>
            <p:spPr>
              <a:xfrm>
                <a:off x="1137037" y="4683318"/>
                <a:ext cx="508635" cy="454660"/>
              </a:xfrm>
              <a:prstGeom prst="diagStrip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3" name="Diagonal Stripe 162"/>
              <p:cNvSpPr/>
              <p:nvPr/>
            </p:nvSpPr>
            <p:spPr>
              <a:xfrm>
                <a:off x="1486894" y="4683318"/>
                <a:ext cx="508635" cy="454660"/>
              </a:xfrm>
              <a:prstGeom prst="diagStrip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4" name="Diagonal Stripe 163"/>
              <p:cNvSpPr/>
              <p:nvPr/>
            </p:nvSpPr>
            <p:spPr>
              <a:xfrm>
                <a:off x="787179" y="4683318"/>
                <a:ext cx="508635" cy="454660"/>
              </a:xfrm>
              <a:prstGeom prst="diagStrip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-718345" y="0"/>
              <a:ext cx="6951504" cy="5268623"/>
              <a:chOff x="-718345" y="0"/>
              <a:chExt cx="6951504" cy="5269641"/>
            </a:xfrm>
          </p:grpSpPr>
          <p:sp>
            <p:nvSpPr>
              <p:cNvPr id="81" name="Text Box 237"/>
              <p:cNvSpPr txBox="1"/>
              <p:nvPr/>
            </p:nvSpPr>
            <p:spPr>
              <a:xfrm>
                <a:off x="993913" y="4381169"/>
                <a:ext cx="323215" cy="26606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" tIns="9144" rIns="9144" bIns="914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800" b="1" kern="120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endPara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1256306" y="4428877"/>
                <a:ext cx="0" cy="160655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83" name="Text Box 235"/>
              <p:cNvSpPr txBox="1"/>
              <p:nvPr/>
            </p:nvSpPr>
            <p:spPr>
              <a:xfrm>
                <a:off x="1407381" y="4389120"/>
                <a:ext cx="323543" cy="2664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" tIns="9144" rIns="9144" bIns="914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800" b="1" kern="120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en-US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  <p:grpSp>
            <p:nvGrpSpPr>
              <p:cNvPr id="84" name="Group 83"/>
              <p:cNvGrpSpPr/>
              <p:nvPr/>
            </p:nvGrpSpPr>
            <p:grpSpPr>
              <a:xfrm>
                <a:off x="0" y="0"/>
                <a:ext cx="6233159" cy="5269641"/>
                <a:chOff x="0" y="0"/>
                <a:chExt cx="6233159" cy="5270227"/>
              </a:xfrm>
            </p:grpSpPr>
            <p:grpSp>
              <p:nvGrpSpPr>
                <p:cNvPr id="95" name="Group 94"/>
                <p:cNvGrpSpPr/>
                <p:nvPr/>
              </p:nvGrpSpPr>
              <p:grpSpPr>
                <a:xfrm>
                  <a:off x="0" y="0"/>
                  <a:ext cx="6233159" cy="5270227"/>
                  <a:chOff x="0" y="0"/>
                  <a:chExt cx="6233272" cy="5270911"/>
                </a:xfrm>
              </p:grpSpPr>
              <p:grpSp>
                <p:nvGrpSpPr>
                  <p:cNvPr id="111" name="Group 110"/>
                  <p:cNvGrpSpPr/>
                  <p:nvPr/>
                </p:nvGrpSpPr>
                <p:grpSpPr>
                  <a:xfrm>
                    <a:off x="0" y="0"/>
                    <a:ext cx="6233272" cy="5270911"/>
                    <a:chOff x="0" y="0"/>
                    <a:chExt cx="6233272" cy="5270911"/>
                  </a:xfrm>
                </p:grpSpPr>
                <p:grpSp>
                  <p:nvGrpSpPr>
                    <p:cNvPr id="113" name="Group 112"/>
                    <p:cNvGrpSpPr/>
                    <p:nvPr/>
                  </p:nvGrpSpPr>
                  <p:grpSpPr>
                    <a:xfrm>
                      <a:off x="0" y="0"/>
                      <a:ext cx="6233272" cy="5270911"/>
                      <a:chOff x="0" y="0"/>
                      <a:chExt cx="6233934" cy="5270911"/>
                    </a:xfrm>
                  </p:grpSpPr>
                  <p:cxnSp>
                    <p:nvCxnSpPr>
                      <p:cNvPr id="115" name="Straight Connector 114"/>
                      <p:cNvCxnSpPr/>
                      <p:nvPr/>
                    </p:nvCxnSpPr>
                    <p:spPr>
                      <a:xfrm>
                        <a:off x="10865" y="6350"/>
                        <a:ext cx="3890431" cy="782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16" name="Straight Connector 115"/>
                      <p:cNvCxnSpPr/>
                      <p:nvPr/>
                    </p:nvCxnSpPr>
                    <p:spPr>
                      <a:xfrm>
                        <a:off x="0" y="2438400"/>
                        <a:ext cx="3890431" cy="3973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117" name="Rectangle 116"/>
                      <p:cNvSpPr/>
                      <p:nvPr/>
                    </p:nvSpPr>
                    <p:spPr>
                      <a:xfrm>
                        <a:off x="3449773" y="57150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cxnSp>
                    <p:nvCxnSpPr>
                      <p:cNvPr id="118" name="Straight Connector 117"/>
                      <p:cNvCxnSpPr/>
                      <p:nvPr/>
                    </p:nvCxnSpPr>
                    <p:spPr>
                      <a:xfrm>
                        <a:off x="682892" y="6350"/>
                        <a:ext cx="0" cy="2438076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19" name="Straight Connector 118"/>
                      <p:cNvCxnSpPr/>
                      <p:nvPr/>
                    </p:nvCxnSpPr>
                    <p:spPr>
                      <a:xfrm>
                        <a:off x="1381624" y="1135049"/>
                        <a:ext cx="3062" cy="1119814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20" name="Straight Connector 119"/>
                      <p:cNvCxnSpPr/>
                      <p:nvPr/>
                    </p:nvCxnSpPr>
                    <p:spPr>
                      <a:xfrm>
                        <a:off x="652687" y="1130300"/>
                        <a:ext cx="738433" cy="0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121" name="Freeform 120"/>
                      <p:cNvSpPr/>
                      <p:nvPr/>
                    </p:nvSpPr>
                    <p:spPr>
                      <a:xfrm>
                        <a:off x="1370526" y="2241550"/>
                        <a:ext cx="191398" cy="367809"/>
                      </a:xfrm>
                      <a:custGeom>
                        <a:avLst/>
                        <a:gdLst>
                          <a:gd name="connsiteX0" fmla="*/ 0 w 119063"/>
                          <a:gd name="connsiteY0" fmla="*/ 0 h 223838"/>
                          <a:gd name="connsiteX1" fmla="*/ 119063 w 119063"/>
                          <a:gd name="connsiteY1" fmla="*/ 104775 h 223838"/>
                          <a:gd name="connsiteX2" fmla="*/ 0 w 119063"/>
                          <a:gd name="connsiteY2" fmla="*/ 223838 h 22383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119063" h="223838">
                            <a:moveTo>
                              <a:pt x="0" y="0"/>
                            </a:moveTo>
                            <a:cubicBezTo>
                              <a:pt x="59531" y="33734"/>
                              <a:pt x="119063" y="67469"/>
                              <a:pt x="119063" y="104775"/>
                            </a:cubicBezTo>
                            <a:cubicBezTo>
                              <a:pt x="119063" y="142081"/>
                              <a:pt x="59531" y="182959"/>
                              <a:pt x="0" y="223838"/>
                            </a:cubicBezTo>
                          </a:path>
                        </a:pathLst>
                      </a:custGeom>
                      <a:noFill/>
                      <a:ln w="254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cxnSp>
                    <p:nvCxnSpPr>
                      <p:cNvPr id="122" name="Straight Connector 121"/>
                      <p:cNvCxnSpPr/>
                      <p:nvPr/>
                    </p:nvCxnSpPr>
                    <p:spPr>
                      <a:xfrm>
                        <a:off x="1389576" y="2609850"/>
                        <a:ext cx="3062" cy="1150378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23" name="Straight Connector 122"/>
                      <p:cNvCxnSpPr/>
                      <p:nvPr/>
                    </p:nvCxnSpPr>
                    <p:spPr>
                      <a:xfrm flipV="1">
                        <a:off x="1027626" y="3200400"/>
                        <a:ext cx="183741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24" name="Straight Connector 123"/>
                      <p:cNvCxnSpPr/>
                      <p:nvPr/>
                    </p:nvCxnSpPr>
                    <p:spPr>
                      <a:xfrm flipV="1">
                        <a:off x="1389576" y="3200400"/>
                        <a:ext cx="183741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25" name="Straight Connector 124"/>
                      <p:cNvCxnSpPr/>
                      <p:nvPr/>
                    </p:nvCxnSpPr>
                    <p:spPr>
                      <a:xfrm>
                        <a:off x="1211775" y="3200400"/>
                        <a:ext cx="179149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26" name="Straight Connector 125"/>
                      <p:cNvCxnSpPr/>
                      <p:nvPr/>
                    </p:nvCxnSpPr>
                    <p:spPr>
                      <a:xfrm>
                        <a:off x="1576872" y="3200400"/>
                        <a:ext cx="179149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127" name="Rectangle 126"/>
                      <p:cNvSpPr/>
                      <p:nvPr/>
                    </p:nvSpPr>
                    <p:spPr>
                      <a:xfrm>
                        <a:off x="1256226" y="282575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28" name="Oval 127"/>
                      <p:cNvSpPr/>
                      <p:nvPr/>
                    </p:nvSpPr>
                    <p:spPr>
                      <a:xfrm>
                        <a:off x="638443" y="1085850"/>
                        <a:ext cx="80845" cy="82638"/>
                      </a:xfrm>
                      <a:prstGeom prst="ellipse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cxnSp>
                    <p:nvCxnSpPr>
                      <p:cNvPr id="129" name="Straight Connector 128"/>
                      <p:cNvCxnSpPr/>
                      <p:nvPr/>
                    </p:nvCxnSpPr>
                    <p:spPr>
                      <a:xfrm>
                        <a:off x="2156693" y="0"/>
                        <a:ext cx="0" cy="2438076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30" name="Straight Connector 129"/>
                      <p:cNvCxnSpPr/>
                      <p:nvPr/>
                    </p:nvCxnSpPr>
                    <p:spPr>
                      <a:xfrm>
                        <a:off x="2850676" y="1130300"/>
                        <a:ext cx="3062" cy="1119814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31" name="Straight Connector 130"/>
                      <p:cNvCxnSpPr/>
                      <p:nvPr/>
                    </p:nvCxnSpPr>
                    <p:spPr>
                      <a:xfrm>
                        <a:off x="2114076" y="1123950"/>
                        <a:ext cx="738433" cy="0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132" name="Freeform 131"/>
                      <p:cNvSpPr/>
                      <p:nvPr/>
                    </p:nvSpPr>
                    <p:spPr>
                      <a:xfrm>
                        <a:off x="2837976" y="2235200"/>
                        <a:ext cx="191398" cy="367809"/>
                      </a:xfrm>
                      <a:custGeom>
                        <a:avLst/>
                        <a:gdLst>
                          <a:gd name="connsiteX0" fmla="*/ 0 w 119063"/>
                          <a:gd name="connsiteY0" fmla="*/ 0 h 223838"/>
                          <a:gd name="connsiteX1" fmla="*/ 119063 w 119063"/>
                          <a:gd name="connsiteY1" fmla="*/ 104775 h 223838"/>
                          <a:gd name="connsiteX2" fmla="*/ 0 w 119063"/>
                          <a:gd name="connsiteY2" fmla="*/ 223838 h 22383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119063" h="223838">
                            <a:moveTo>
                              <a:pt x="0" y="0"/>
                            </a:moveTo>
                            <a:cubicBezTo>
                              <a:pt x="59531" y="33734"/>
                              <a:pt x="119063" y="67469"/>
                              <a:pt x="119063" y="104775"/>
                            </a:cubicBezTo>
                            <a:cubicBezTo>
                              <a:pt x="119063" y="142081"/>
                              <a:pt x="59531" y="182959"/>
                              <a:pt x="0" y="223838"/>
                            </a:cubicBezTo>
                          </a:path>
                        </a:pathLst>
                      </a:custGeom>
                      <a:noFill/>
                      <a:ln w="254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cxnSp>
                    <p:nvCxnSpPr>
                      <p:cNvPr id="133" name="Straight Connector 132"/>
                      <p:cNvCxnSpPr/>
                      <p:nvPr/>
                    </p:nvCxnSpPr>
                    <p:spPr>
                      <a:xfrm>
                        <a:off x="2850676" y="2603500"/>
                        <a:ext cx="3062" cy="1022793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34" name="Straight Connector 133"/>
                      <p:cNvCxnSpPr/>
                      <p:nvPr/>
                    </p:nvCxnSpPr>
                    <p:spPr>
                      <a:xfrm flipV="1">
                        <a:off x="2488726" y="3194050"/>
                        <a:ext cx="183741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35" name="Straight Connector 134"/>
                      <p:cNvCxnSpPr/>
                      <p:nvPr/>
                    </p:nvCxnSpPr>
                    <p:spPr>
                      <a:xfrm flipV="1">
                        <a:off x="2850676" y="3194050"/>
                        <a:ext cx="183741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36" name="Straight Connector 135"/>
                      <p:cNvCxnSpPr/>
                      <p:nvPr/>
                    </p:nvCxnSpPr>
                    <p:spPr>
                      <a:xfrm>
                        <a:off x="2672875" y="3194050"/>
                        <a:ext cx="179149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37" name="Straight Connector 136"/>
                      <p:cNvCxnSpPr/>
                      <p:nvPr/>
                    </p:nvCxnSpPr>
                    <p:spPr>
                      <a:xfrm>
                        <a:off x="3028418" y="3194050"/>
                        <a:ext cx="179149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138" name="Rectangle 137"/>
                      <p:cNvSpPr/>
                      <p:nvPr/>
                    </p:nvSpPr>
                    <p:spPr>
                      <a:xfrm>
                        <a:off x="2717326" y="281305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9" name="Oval 138"/>
                      <p:cNvSpPr/>
                      <p:nvPr/>
                    </p:nvSpPr>
                    <p:spPr>
                      <a:xfrm>
                        <a:off x="2114080" y="1079500"/>
                        <a:ext cx="80845" cy="82638"/>
                      </a:xfrm>
                      <a:prstGeom prst="ellipse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cxnSp>
                    <p:nvCxnSpPr>
                      <p:cNvPr id="140" name="Straight Connector 139"/>
                      <p:cNvCxnSpPr/>
                      <p:nvPr/>
                    </p:nvCxnSpPr>
                    <p:spPr>
                      <a:xfrm>
                        <a:off x="3595822" y="12700"/>
                        <a:ext cx="0" cy="2437753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41" name="Straight Connector 140"/>
                      <p:cNvCxnSpPr/>
                      <p:nvPr/>
                    </p:nvCxnSpPr>
                    <p:spPr>
                      <a:xfrm>
                        <a:off x="3565905" y="1143000"/>
                        <a:ext cx="738432" cy="0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142" name="Rectangle 141"/>
                      <p:cNvSpPr/>
                      <p:nvPr/>
                    </p:nvSpPr>
                    <p:spPr>
                      <a:xfrm>
                        <a:off x="3432556" y="151130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3" name="Rectangle 142"/>
                      <p:cNvSpPr/>
                      <p:nvPr/>
                    </p:nvSpPr>
                    <p:spPr>
                      <a:xfrm>
                        <a:off x="532325" y="169545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4" name="Rectangle 143"/>
                      <p:cNvSpPr/>
                      <p:nvPr/>
                    </p:nvSpPr>
                    <p:spPr>
                      <a:xfrm>
                        <a:off x="555892" y="381000"/>
                        <a:ext cx="260302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5" name="Rectangle 144"/>
                      <p:cNvSpPr/>
                      <p:nvPr/>
                    </p:nvSpPr>
                    <p:spPr>
                      <a:xfrm>
                        <a:off x="2029692" y="381000"/>
                        <a:ext cx="260302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" name="Rectangle 145"/>
                      <p:cNvSpPr/>
                      <p:nvPr/>
                    </p:nvSpPr>
                    <p:spPr>
                      <a:xfrm>
                        <a:off x="1999776" y="169545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7" name="Text Box 42"/>
                      <p:cNvSpPr txBox="1"/>
                      <p:nvPr/>
                    </p:nvSpPr>
                    <p:spPr>
                      <a:xfrm>
                        <a:off x="3838566" y="1358893"/>
                        <a:ext cx="353945" cy="203390"/>
                      </a:xfrm>
                      <a:prstGeom prst="rect">
                        <a:avLst/>
                      </a:prstGeom>
                      <a:solidFill>
                        <a:sysClr val="window" lastClr="FFFFFF"/>
                      </a:solidFill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8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Meter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48" name="Freeform 147"/>
                      <p:cNvSpPr/>
                      <p:nvPr/>
                    </p:nvSpPr>
                    <p:spPr>
                      <a:xfrm>
                        <a:off x="3807205" y="1098550"/>
                        <a:ext cx="181807" cy="73592"/>
                      </a:xfrm>
                      <a:custGeom>
                        <a:avLst/>
                        <a:gdLst>
                          <a:gd name="connsiteX0" fmla="*/ 0 w 228600"/>
                          <a:gd name="connsiteY0" fmla="*/ 223841 h 228604"/>
                          <a:gd name="connsiteX1" fmla="*/ 114300 w 228600"/>
                          <a:gd name="connsiteY1" fmla="*/ 4 h 228604"/>
                          <a:gd name="connsiteX2" fmla="*/ 228600 w 228600"/>
                          <a:gd name="connsiteY2" fmla="*/ 228604 h 22860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228600" h="228604">
                            <a:moveTo>
                              <a:pt x="0" y="223841"/>
                            </a:moveTo>
                            <a:cubicBezTo>
                              <a:pt x="38100" y="111525"/>
                              <a:pt x="76200" y="-790"/>
                              <a:pt x="114300" y="4"/>
                            </a:cubicBezTo>
                            <a:cubicBezTo>
                              <a:pt x="152400" y="798"/>
                              <a:pt x="190500" y="114701"/>
                              <a:pt x="228600" y="228604"/>
                            </a:cubicBezTo>
                          </a:path>
                        </a:pathLst>
                      </a:custGeom>
                      <a:noFill/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9" name="Freeform 148"/>
                      <p:cNvSpPr/>
                      <p:nvPr/>
                    </p:nvSpPr>
                    <p:spPr>
                      <a:xfrm>
                        <a:off x="3985005" y="1092200"/>
                        <a:ext cx="181807" cy="73592"/>
                      </a:xfrm>
                      <a:custGeom>
                        <a:avLst/>
                        <a:gdLst>
                          <a:gd name="connsiteX0" fmla="*/ 0 w 228600"/>
                          <a:gd name="connsiteY0" fmla="*/ 223841 h 228604"/>
                          <a:gd name="connsiteX1" fmla="*/ 114300 w 228600"/>
                          <a:gd name="connsiteY1" fmla="*/ 4 h 228604"/>
                          <a:gd name="connsiteX2" fmla="*/ 228600 w 228600"/>
                          <a:gd name="connsiteY2" fmla="*/ 228604 h 22860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228600" h="228604">
                            <a:moveTo>
                              <a:pt x="0" y="223841"/>
                            </a:moveTo>
                            <a:cubicBezTo>
                              <a:pt x="38100" y="111525"/>
                              <a:pt x="76200" y="-790"/>
                              <a:pt x="114300" y="4"/>
                            </a:cubicBezTo>
                            <a:cubicBezTo>
                              <a:pt x="152400" y="798"/>
                              <a:pt x="190500" y="114701"/>
                              <a:pt x="228600" y="228604"/>
                            </a:cubicBezTo>
                          </a:path>
                        </a:pathLst>
                      </a:custGeom>
                      <a:noFill/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cxnSp>
                    <p:nvCxnSpPr>
                      <p:cNvPr id="150" name="Straight Connector 149"/>
                      <p:cNvCxnSpPr/>
                      <p:nvPr/>
                    </p:nvCxnSpPr>
                    <p:spPr>
                      <a:xfrm>
                        <a:off x="3991355" y="1162050"/>
                        <a:ext cx="0" cy="184164"/>
                      </a:xfrm>
                      <a:prstGeom prst="line">
                        <a:avLst/>
                      </a:prstGeom>
                      <a:noFill/>
                      <a:ln w="127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151" name="Oval 150"/>
                      <p:cNvSpPr/>
                      <p:nvPr/>
                    </p:nvSpPr>
                    <p:spPr>
                      <a:xfrm>
                        <a:off x="3807205" y="1346200"/>
                        <a:ext cx="359826" cy="191991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2" name="Text Box 47"/>
                      <p:cNvSpPr txBox="1"/>
                      <p:nvPr/>
                    </p:nvSpPr>
                    <p:spPr>
                      <a:xfrm>
                        <a:off x="1561924" y="4982022"/>
                        <a:ext cx="500578" cy="288889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Solar PV 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53" name="Text Box 48"/>
                      <p:cNvSpPr txBox="1"/>
                      <p:nvPr/>
                    </p:nvSpPr>
                    <p:spPr>
                      <a:xfrm>
                        <a:off x="2342675" y="2774950"/>
                        <a:ext cx="376493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BKR-8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54" name="Text Box 49"/>
                      <p:cNvSpPr txBox="1"/>
                      <p:nvPr/>
                    </p:nvSpPr>
                    <p:spPr>
                      <a:xfrm>
                        <a:off x="206643" y="342900"/>
                        <a:ext cx="376493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BKR-1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55" name="Text Box 50"/>
                      <p:cNvSpPr txBox="1"/>
                      <p:nvPr/>
                    </p:nvSpPr>
                    <p:spPr>
                      <a:xfrm>
                        <a:off x="195776" y="1651000"/>
                        <a:ext cx="376493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BKR-2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56" name="Text Box 53"/>
                      <p:cNvSpPr txBox="1"/>
                      <p:nvPr/>
                    </p:nvSpPr>
                    <p:spPr>
                      <a:xfrm>
                        <a:off x="1674092" y="342900"/>
                        <a:ext cx="376493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BKR-3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57" name="Text Box 54"/>
                      <p:cNvSpPr txBox="1"/>
                      <p:nvPr/>
                    </p:nvSpPr>
                    <p:spPr>
                      <a:xfrm>
                        <a:off x="1656876" y="1651000"/>
                        <a:ext cx="376493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BKR-4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58" name="Text Box 55"/>
                      <p:cNvSpPr txBox="1"/>
                      <p:nvPr/>
                    </p:nvSpPr>
                    <p:spPr>
                      <a:xfrm>
                        <a:off x="3086393" y="508000"/>
                        <a:ext cx="409996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BKR-5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59" name="Text Box 56"/>
                      <p:cNvSpPr txBox="1"/>
                      <p:nvPr/>
                    </p:nvSpPr>
                    <p:spPr>
                      <a:xfrm>
                        <a:off x="3070777" y="1460500"/>
                        <a:ext cx="409996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BKR-6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160" name="Cloud 159"/>
                      <p:cNvSpPr/>
                      <p:nvPr/>
                    </p:nvSpPr>
                    <p:spPr>
                      <a:xfrm>
                        <a:off x="4304332" y="333301"/>
                        <a:ext cx="1929602" cy="1687486"/>
                      </a:xfrm>
                      <a:prstGeom prst="cloud">
                        <a:avLst/>
                      </a:prstGeom>
                      <a:noFill/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61" name="Text Box 58"/>
                      <p:cNvSpPr txBox="1"/>
                      <p:nvPr/>
                    </p:nvSpPr>
                    <p:spPr>
                      <a:xfrm>
                        <a:off x="4690633" y="937147"/>
                        <a:ext cx="973576" cy="245852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none" lIns="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6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1600" kern="120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Rest of Grid</a:t>
                        </a:r>
                        <a:endParaRPr lang="en-US" sz="120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endParaRPr>
                      </a:p>
                    </p:txBody>
                  </p:sp>
                </p:grpSp>
                <p:sp>
                  <p:nvSpPr>
                    <p:cNvPr id="114" name="Oval 113"/>
                    <p:cNvSpPr/>
                    <p:nvPr/>
                  </p:nvSpPr>
                  <p:spPr>
                    <a:xfrm>
                      <a:off x="3559661" y="1098550"/>
                      <a:ext cx="80645" cy="82550"/>
                    </a:xfrm>
                    <a:prstGeom prst="ellipse">
                      <a:avLst/>
                    </a:prstGeom>
                    <a:solidFill>
                      <a:srgbClr val="5B9BD5"/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2" name="Text Box 60"/>
                  <p:cNvSpPr txBox="1"/>
                  <p:nvPr/>
                </p:nvSpPr>
                <p:spPr>
                  <a:xfrm>
                    <a:off x="795747" y="2775005"/>
                    <a:ext cx="376453" cy="289138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square" lIns="9144" tIns="9144" rIns="9144" bIns="914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6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000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BKR-7</a:t>
                    </a:r>
                    <a:endParaRPr lang="en-US" sz="1200"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endParaRPr>
                  </a:p>
                </p:txBody>
              </p:sp>
            </p:grpSp>
            <p:grpSp>
              <p:nvGrpSpPr>
                <p:cNvPr id="96" name="Group 95"/>
                <p:cNvGrpSpPr/>
                <p:nvPr/>
              </p:nvGrpSpPr>
              <p:grpSpPr>
                <a:xfrm>
                  <a:off x="2345636" y="3625794"/>
                  <a:ext cx="1054733" cy="1503018"/>
                  <a:chOff x="2345636" y="3625794"/>
                  <a:chExt cx="1054733" cy="1503018"/>
                </a:xfrm>
              </p:grpSpPr>
              <p:grpSp>
                <p:nvGrpSpPr>
                  <p:cNvPr id="97" name="Group 96"/>
                  <p:cNvGrpSpPr/>
                  <p:nvPr/>
                </p:nvGrpSpPr>
                <p:grpSpPr>
                  <a:xfrm>
                    <a:off x="2345636" y="4341412"/>
                    <a:ext cx="1054733" cy="787400"/>
                    <a:chOff x="2345636" y="4341412"/>
                    <a:chExt cx="1055317" cy="787565"/>
                  </a:xfrm>
                </p:grpSpPr>
                <p:sp>
                  <p:nvSpPr>
                    <p:cNvPr id="106" name="Text Box 63"/>
                    <p:cNvSpPr txBox="1"/>
                    <p:nvPr/>
                  </p:nvSpPr>
                  <p:spPr>
                    <a:xfrm>
                      <a:off x="3077231" y="4341412"/>
                      <a:ext cx="323722" cy="26658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square" lIns="9144" tIns="9144" rIns="9144" bIns="9144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  <p:sp>
                  <p:nvSpPr>
                    <p:cNvPr id="107" name="Rounded Rectangle 106"/>
                    <p:cNvSpPr/>
                    <p:nvPr/>
                  </p:nvSpPr>
                  <p:spPr>
                    <a:xfrm>
                      <a:off x="2425224" y="4381169"/>
                      <a:ext cx="880657" cy="747808"/>
                    </a:xfrm>
                    <a:prstGeom prst="roundRect">
                      <a:avLst/>
                    </a:prstGeom>
                    <a:no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dash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Text Box 288"/>
                    <p:cNvSpPr txBox="1"/>
                    <p:nvPr/>
                  </p:nvSpPr>
                  <p:spPr>
                    <a:xfrm>
                      <a:off x="2345636" y="4373217"/>
                      <a:ext cx="323722" cy="26658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square" lIns="9144" tIns="9144" rIns="9144" bIns="9144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  <p:sp>
                  <p:nvSpPr>
                    <p:cNvPr id="109" name="Text Box 306"/>
                    <p:cNvSpPr txBox="1"/>
                    <p:nvPr/>
                  </p:nvSpPr>
                  <p:spPr>
                    <a:xfrm>
                      <a:off x="2695568" y="4746929"/>
                      <a:ext cx="361555" cy="120474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Battery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  <p:sp>
                  <p:nvSpPr>
                    <p:cNvPr id="110" name="Rectangle 109"/>
                    <p:cNvSpPr/>
                    <p:nvPr/>
                  </p:nvSpPr>
                  <p:spPr>
                    <a:xfrm>
                      <a:off x="2472932" y="4643562"/>
                      <a:ext cx="761396" cy="337908"/>
                    </a:xfrm>
                    <a:prstGeom prst="rect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</p:grpSp>
              <p:cxnSp>
                <p:nvCxnSpPr>
                  <p:cNvPr id="98" name="Straight Connector 97"/>
                  <p:cNvCxnSpPr/>
                  <p:nvPr/>
                </p:nvCxnSpPr>
                <p:spPr>
                  <a:xfrm>
                    <a:off x="2743200" y="4293704"/>
                    <a:ext cx="0" cy="34798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5B9BD5"/>
                    </a:solidFill>
                    <a:prstDash val="solid"/>
                    <a:miter lim="800000"/>
                  </a:ln>
                  <a:effectLst/>
                </p:spPr>
              </p:cxnSp>
              <p:grpSp>
                <p:nvGrpSpPr>
                  <p:cNvPr id="99" name="Group 98"/>
                  <p:cNvGrpSpPr/>
                  <p:nvPr/>
                </p:nvGrpSpPr>
                <p:grpSpPr>
                  <a:xfrm>
                    <a:off x="2473457" y="3625794"/>
                    <a:ext cx="809629" cy="674369"/>
                    <a:chOff x="2473810" y="3625794"/>
                    <a:chExt cx="826914" cy="833756"/>
                  </a:xfrm>
                </p:grpSpPr>
                <p:sp>
                  <p:nvSpPr>
                    <p:cNvPr id="101" name="Text Box 311"/>
                    <p:cNvSpPr txBox="1"/>
                    <p:nvPr/>
                  </p:nvSpPr>
                  <p:spPr>
                    <a:xfrm>
                      <a:off x="2720762" y="3959749"/>
                      <a:ext cx="421814" cy="250152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Power Electronics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  <p:sp>
                  <p:nvSpPr>
                    <p:cNvPr id="102" name="Rectangle 101"/>
                    <p:cNvSpPr/>
                    <p:nvPr/>
                  </p:nvSpPr>
                  <p:spPr>
                    <a:xfrm>
                      <a:off x="2482223" y="3625794"/>
                      <a:ext cx="802081" cy="833756"/>
                    </a:xfrm>
                    <a:prstGeom prst="rect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  <p:cxnSp>
                  <p:nvCxnSpPr>
                    <p:cNvPr id="103" name="Straight Connector 102"/>
                    <p:cNvCxnSpPr/>
                    <p:nvPr/>
                  </p:nvCxnSpPr>
                  <p:spPr>
                    <a:xfrm>
                      <a:off x="2473810" y="3626259"/>
                      <a:ext cx="810273" cy="833290"/>
                    </a:xfrm>
                    <a:prstGeom prst="line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</a:ln>
                    <a:effectLst/>
                  </p:spPr>
                </p:cxnSp>
                <p:sp>
                  <p:nvSpPr>
                    <p:cNvPr id="105" name="Text Box 316"/>
                    <p:cNvSpPr txBox="1"/>
                    <p:nvPr/>
                  </p:nvSpPr>
                  <p:spPr>
                    <a:xfrm>
                      <a:off x="2977274" y="3681454"/>
                      <a:ext cx="323450" cy="26631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square" lIns="9144" tIns="9144" rIns="9144" bIns="9144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p:grpSp>
              <p:cxnSp>
                <p:nvCxnSpPr>
                  <p:cNvPr id="100" name="Straight Connector 99"/>
                  <p:cNvCxnSpPr/>
                  <p:nvPr/>
                </p:nvCxnSpPr>
                <p:spPr>
                  <a:xfrm>
                    <a:off x="2973788" y="4293704"/>
                    <a:ext cx="0" cy="34798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5B9BD5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  <p:grpSp>
            <p:nvGrpSpPr>
              <p:cNvPr id="85" name="Group 84"/>
              <p:cNvGrpSpPr/>
              <p:nvPr/>
            </p:nvGrpSpPr>
            <p:grpSpPr>
              <a:xfrm>
                <a:off x="-718345" y="3121221"/>
                <a:ext cx="2537830" cy="1313642"/>
                <a:chOff x="-718345" y="3121221"/>
                <a:chExt cx="2537830" cy="1313642"/>
              </a:xfrm>
            </p:grpSpPr>
            <p:sp>
              <p:nvSpPr>
                <p:cNvPr id="90" name="Text Box 6"/>
                <p:cNvSpPr txBox="1"/>
                <p:nvPr/>
              </p:nvSpPr>
              <p:spPr>
                <a:xfrm>
                  <a:off x="1248355" y="4030910"/>
                  <a:ext cx="412997" cy="202309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6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700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Power Electronics</a:t>
                  </a:r>
                  <a:endParaRPr lang="en-US" sz="12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  <p:sp>
              <p:nvSpPr>
                <p:cNvPr id="91" name="Rectangle 90"/>
                <p:cNvSpPr/>
                <p:nvPr/>
              </p:nvSpPr>
              <p:spPr>
                <a:xfrm>
                  <a:off x="1017767" y="3760566"/>
                  <a:ext cx="785316" cy="67429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1026271" y="3767746"/>
                  <a:ext cx="776812" cy="661132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93" name="Text Box 11"/>
                <p:cNvSpPr txBox="1"/>
                <p:nvPr/>
              </p:nvSpPr>
              <p:spPr>
                <a:xfrm>
                  <a:off x="-718345" y="3121221"/>
                  <a:ext cx="316689" cy="259832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6000"/>
                    </a:lnSpc>
                    <a:spcAft>
                      <a:spcPts val="800"/>
                    </a:spcAft>
                  </a:pPr>
                  <a:r>
                    <a:rPr lang="en-US" sz="1600" b="1" dirty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=</a:t>
                  </a:r>
                  <a:endParaRPr lang="en-US" sz="1600" b="1" kern="1200" dirty="0" smtClean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algn="ctr">
                    <a:lnSpc>
                      <a:spcPct val="106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endParaRPr lang="en-US" sz="1600" b="1" kern="1200" dirty="0" smtClean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marL="0" marR="0" algn="ctr">
                    <a:lnSpc>
                      <a:spcPct val="106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endParaRPr lang="en-US" sz="16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  <p:sp>
              <p:nvSpPr>
                <p:cNvPr id="94" name="Text Box 12"/>
                <p:cNvSpPr txBox="1"/>
                <p:nvPr/>
              </p:nvSpPr>
              <p:spPr>
                <a:xfrm>
                  <a:off x="1502796" y="3808274"/>
                  <a:ext cx="316689" cy="215378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6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800" b="1" kern="120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~</a:t>
                  </a:r>
                  <a:endParaRPr lang="en-US" sz="12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</p:grpSp>
          <p:sp>
            <p:nvSpPr>
              <p:cNvPr id="86" name="Sun 85"/>
              <p:cNvSpPr/>
              <p:nvPr/>
            </p:nvSpPr>
            <p:spPr>
              <a:xfrm>
                <a:off x="254442" y="4373217"/>
                <a:ext cx="328621" cy="310593"/>
              </a:xfrm>
              <a:prstGeom prst="su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87" name="Straight Arrow Connector 86"/>
              <p:cNvCxnSpPr/>
              <p:nvPr/>
            </p:nvCxnSpPr>
            <p:spPr>
              <a:xfrm>
                <a:off x="564543" y="4683318"/>
                <a:ext cx="180975" cy="11112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1486894" y="4428877"/>
                <a:ext cx="0" cy="161290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89" name="Rectangle 88"/>
              <p:cNvSpPr/>
              <p:nvPr/>
            </p:nvSpPr>
            <p:spPr>
              <a:xfrm>
                <a:off x="763325" y="4603805"/>
                <a:ext cx="1263151" cy="5927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98"/>
          <p:cNvSpPr txBox="1">
            <a:spLocks noChangeArrowheads="1"/>
          </p:cNvSpPr>
          <p:nvPr/>
        </p:nvSpPr>
        <p:spPr bwMode="auto">
          <a:xfrm>
            <a:off x="6253012" y="677545"/>
            <a:ext cx="1309688" cy="320675"/>
          </a:xfrm>
          <a:prstGeom prst="rect">
            <a:avLst/>
          </a:prstGeom>
          <a:noFill/>
          <a:ln w="9525">
            <a:solidFill>
              <a:srgbClr val="4A7EB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Resource Node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6" name="Group 165"/>
          <p:cNvGrpSpPr/>
          <p:nvPr/>
        </p:nvGrpSpPr>
        <p:grpSpPr>
          <a:xfrm>
            <a:off x="838200" y="4096340"/>
            <a:ext cx="6904442" cy="2195558"/>
            <a:chOff x="0" y="0"/>
            <a:chExt cx="6674030" cy="1964424"/>
          </a:xfrm>
        </p:grpSpPr>
        <p:sp>
          <p:nvSpPr>
            <p:cNvPr id="167" name="Oval 166"/>
            <p:cNvSpPr/>
            <p:nvPr/>
          </p:nvSpPr>
          <p:spPr>
            <a:xfrm>
              <a:off x="0" y="0"/>
              <a:ext cx="4323241" cy="1964424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dash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68" name="Straight Arrow Connector 167"/>
            <p:cNvCxnSpPr>
              <a:stCxn id="169" idx="1"/>
              <a:endCxn id="167" idx="6"/>
            </p:cNvCxnSpPr>
            <p:nvPr/>
          </p:nvCxnSpPr>
          <p:spPr>
            <a:xfrm flipH="1" flipV="1">
              <a:off x="4323241" y="982212"/>
              <a:ext cx="155594" cy="337734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169" name="TextBox 98"/>
            <p:cNvSpPr txBox="1"/>
            <p:nvPr/>
          </p:nvSpPr>
          <p:spPr>
            <a:xfrm>
              <a:off x="4478835" y="759271"/>
              <a:ext cx="2195195" cy="1121349"/>
            </a:xfrm>
            <a:prstGeom prst="rect">
              <a:avLst/>
            </a:prstGeom>
            <a:noFill/>
            <a:ln>
              <a:solidFill>
                <a:srgbClr val="4F81BD">
                  <a:shade val="95000"/>
                  <a:satMod val="105000"/>
                </a:srgbClr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/>
                <a:t>QSE would </a:t>
              </a:r>
              <a:r>
                <a:rPr lang="en-US" dirty="0"/>
                <a:t>like to commercially operate as one resource</a:t>
              </a:r>
              <a:endParaRPr lang="en-US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170" name="Rectangle 9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1" name="Rectangle 121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/>
            </a:r>
            <a:b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2" name="Straight Arrow Connector 171"/>
          <p:cNvCxnSpPr/>
          <p:nvPr/>
        </p:nvCxnSpPr>
        <p:spPr>
          <a:xfrm flipH="1">
            <a:off x="5218113" y="927074"/>
            <a:ext cx="967942" cy="1030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 Box 11"/>
          <p:cNvSpPr txBox="1"/>
          <p:nvPr/>
        </p:nvSpPr>
        <p:spPr>
          <a:xfrm>
            <a:off x="2222088" y="5055415"/>
            <a:ext cx="316657" cy="2597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73" name="Text Box 11"/>
          <p:cNvSpPr txBox="1"/>
          <p:nvPr/>
        </p:nvSpPr>
        <p:spPr>
          <a:xfrm>
            <a:off x="3688589" y="4933232"/>
            <a:ext cx="316657" cy="2597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01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DC Coupled Resource (Solar + Battery)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371600" y="1066800"/>
            <a:ext cx="6233159" cy="5262288"/>
            <a:chOff x="0" y="1"/>
            <a:chExt cx="6233159" cy="5262288"/>
          </a:xfrm>
        </p:grpSpPr>
        <p:grpSp>
          <p:nvGrpSpPr>
            <p:cNvPr id="7" name="Group 6"/>
            <p:cNvGrpSpPr/>
            <p:nvPr/>
          </p:nvGrpSpPr>
          <p:grpSpPr>
            <a:xfrm>
              <a:off x="0" y="1"/>
              <a:ext cx="6233159" cy="5262288"/>
              <a:chOff x="0" y="6348"/>
              <a:chExt cx="6233159" cy="5263294"/>
            </a:xfrm>
          </p:grpSpPr>
          <p:sp>
            <p:nvSpPr>
              <p:cNvPr id="15" name="Text Box 536"/>
              <p:cNvSpPr txBox="1"/>
              <p:nvPr/>
            </p:nvSpPr>
            <p:spPr>
              <a:xfrm>
                <a:off x="963534" y="4369028"/>
                <a:ext cx="323215" cy="26606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" tIns="9144" rIns="9144" bIns="914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 Box 538"/>
              <p:cNvSpPr txBox="1"/>
              <p:nvPr/>
            </p:nvSpPr>
            <p:spPr>
              <a:xfrm>
                <a:off x="1394523" y="4374675"/>
                <a:ext cx="323543" cy="2664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" tIns="9144" rIns="9144" bIns="914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0" y="6348"/>
                <a:ext cx="6233159" cy="5263294"/>
                <a:chOff x="0" y="6349"/>
                <a:chExt cx="6233159" cy="5263877"/>
              </a:xfrm>
            </p:grpSpPr>
            <p:grpSp>
              <p:nvGrpSpPr>
                <p:cNvPr id="28" name="Group 27"/>
                <p:cNvGrpSpPr/>
                <p:nvPr/>
              </p:nvGrpSpPr>
              <p:grpSpPr>
                <a:xfrm>
                  <a:off x="0" y="6349"/>
                  <a:ext cx="6233159" cy="5263877"/>
                  <a:chOff x="7335" y="6350"/>
                  <a:chExt cx="6233272" cy="5264561"/>
                </a:xfrm>
              </p:grpSpPr>
              <p:grpSp>
                <p:nvGrpSpPr>
                  <p:cNvPr id="38" name="Group 37"/>
                  <p:cNvGrpSpPr/>
                  <p:nvPr/>
                </p:nvGrpSpPr>
                <p:grpSpPr>
                  <a:xfrm>
                    <a:off x="7335" y="6350"/>
                    <a:ext cx="6233272" cy="5264561"/>
                    <a:chOff x="7335" y="6350"/>
                    <a:chExt cx="6233272" cy="5264561"/>
                  </a:xfrm>
                </p:grpSpPr>
                <p:grpSp>
                  <p:nvGrpSpPr>
                    <p:cNvPr id="40" name="Group 39"/>
                    <p:cNvGrpSpPr/>
                    <p:nvPr/>
                  </p:nvGrpSpPr>
                  <p:grpSpPr>
                    <a:xfrm>
                      <a:off x="7335" y="6350"/>
                      <a:ext cx="6233272" cy="5264561"/>
                      <a:chOff x="70836" y="6350"/>
                      <a:chExt cx="6233934" cy="5264561"/>
                    </a:xfrm>
                  </p:grpSpPr>
                  <p:cxnSp>
                    <p:nvCxnSpPr>
                      <p:cNvPr id="42" name="Straight Connector 41"/>
                      <p:cNvCxnSpPr/>
                      <p:nvPr/>
                    </p:nvCxnSpPr>
                    <p:spPr>
                      <a:xfrm>
                        <a:off x="81701" y="6350"/>
                        <a:ext cx="3890431" cy="782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43" name="Straight Connector 42"/>
                      <p:cNvCxnSpPr/>
                      <p:nvPr/>
                    </p:nvCxnSpPr>
                    <p:spPr>
                      <a:xfrm>
                        <a:off x="70836" y="2438400"/>
                        <a:ext cx="3890431" cy="3973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44" name="Rectangle 43"/>
                      <p:cNvSpPr/>
                      <p:nvPr/>
                    </p:nvSpPr>
                    <p:spPr>
                      <a:xfrm>
                        <a:off x="3520609" y="57150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cxnSp>
                    <p:nvCxnSpPr>
                      <p:cNvPr id="45" name="Straight Connector 44"/>
                      <p:cNvCxnSpPr/>
                      <p:nvPr/>
                    </p:nvCxnSpPr>
                    <p:spPr>
                      <a:xfrm>
                        <a:off x="753728" y="6350"/>
                        <a:ext cx="0" cy="2438076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46" name="Straight Connector 45"/>
                      <p:cNvCxnSpPr/>
                      <p:nvPr/>
                    </p:nvCxnSpPr>
                    <p:spPr>
                      <a:xfrm>
                        <a:off x="1452460" y="1135049"/>
                        <a:ext cx="3062" cy="1119814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47" name="Straight Connector 46"/>
                      <p:cNvCxnSpPr/>
                      <p:nvPr/>
                    </p:nvCxnSpPr>
                    <p:spPr>
                      <a:xfrm>
                        <a:off x="723523" y="1130300"/>
                        <a:ext cx="738433" cy="0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48" name="Freeform 47"/>
                      <p:cNvSpPr/>
                      <p:nvPr/>
                    </p:nvSpPr>
                    <p:spPr>
                      <a:xfrm>
                        <a:off x="1441362" y="2241550"/>
                        <a:ext cx="191398" cy="367809"/>
                      </a:xfrm>
                      <a:custGeom>
                        <a:avLst/>
                        <a:gdLst>
                          <a:gd name="connsiteX0" fmla="*/ 0 w 119063"/>
                          <a:gd name="connsiteY0" fmla="*/ 0 h 223838"/>
                          <a:gd name="connsiteX1" fmla="*/ 119063 w 119063"/>
                          <a:gd name="connsiteY1" fmla="*/ 104775 h 223838"/>
                          <a:gd name="connsiteX2" fmla="*/ 0 w 119063"/>
                          <a:gd name="connsiteY2" fmla="*/ 223838 h 22383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119063" h="223838">
                            <a:moveTo>
                              <a:pt x="0" y="0"/>
                            </a:moveTo>
                            <a:cubicBezTo>
                              <a:pt x="59531" y="33734"/>
                              <a:pt x="119063" y="67469"/>
                              <a:pt x="119063" y="104775"/>
                            </a:cubicBezTo>
                            <a:cubicBezTo>
                              <a:pt x="119063" y="142081"/>
                              <a:pt x="59531" y="182959"/>
                              <a:pt x="0" y="223838"/>
                            </a:cubicBezTo>
                          </a:path>
                        </a:pathLst>
                      </a:custGeom>
                      <a:noFill/>
                      <a:ln w="254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cxnSp>
                    <p:nvCxnSpPr>
                      <p:cNvPr id="49" name="Straight Connector 48"/>
                      <p:cNvCxnSpPr>
                        <a:endCxn id="24" idx="0"/>
                      </p:cNvCxnSpPr>
                      <p:nvPr/>
                    </p:nvCxnSpPr>
                    <p:spPr>
                      <a:xfrm>
                        <a:off x="1444774" y="2598314"/>
                        <a:ext cx="20759" cy="91658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50" name="Straight Connector 49"/>
                      <p:cNvCxnSpPr/>
                      <p:nvPr/>
                    </p:nvCxnSpPr>
                    <p:spPr>
                      <a:xfrm flipV="1">
                        <a:off x="1098462" y="3200400"/>
                        <a:ext cx="183741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51" name="Straight Connector 50"/>
                      <p:cNvCxnSpPr/>
                      <p:nvPr/>
                    </p:nvCxnSpPr>
                    <p:spPr>
                      <a:xfrm flipV="1">
                        <a:off x="1460412" y="3200400"/>
                        <a:ext cx="183741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52" name="Straight Connector 51"/>
                      <p:cNvCxnSpPr/>
                      <p:nvPr/>
                    </p:nvCxnSpPr>
                    <p:spPr>
                      <a:xfrm>
                        <a:off x="1282611" y="3200400"/>
                        <a:ext cx="179149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53" name="Straight Connector 52"/>
                      <p:cNvCxnSpPr/>
                      <p:nvPr/>
                    </p:nvCxnSpPr>
                    <p:spPr>
                      <a:xfrm>
                        <a:off x="1647708" y="3200400"/>
                        <a:ext cx="179149" cy="187817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54" name="Rectangle 53"/>
                      <p:cNvSpPr/>
                      <p:nvPr/>
                    </p:nvSpPr>
                    <p:spPr>
                      <a:xfrm>
                        <a:off x="1327062" y="282575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55" name="Oval 54"/>
                      <p:cNvSpPr/>
                      <p:nvPr/>
                    </p:nvSpPr>
                    <p:spPr>
                      <a:xfrm>
                        <a:off x="717231" y="1085850"/>
                        <a:ext cx="80845" cy="82638"/>
                      </a:xfrm>
                      <a:prstGeom prst="ellipse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cxnSp>
                    <p:nvCxnSpPr>
                      <p:cNvPr id="56" name="Straight Connector 55"/>
                      <p:cNvCxnSpPr/>
                      <p:nvPr/>
                    </p:nvCxnSpPr>
                    <p:spPr>
                      <a:xfrm>
                        <a:off x="3666658" y="12700"/>
                        <a:ext cx="0" cy="2437753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57" name="Straight Connector 56"/>
                      <p:cNvCxnSpPr/>
                      <p:nvPr/>
                    </p:nvCxnSpPr>
                    <p:spPr>
                      <a:xfrm>
                        <a:off x="3636741" y="1143000"/>
                        <a:ext cx="738432" cy="0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58" name="Rectangle 57"/>
                      <p:cNvSpPr/>
                      <p:nvPr/>
                    </p:nvSpPr>
                    <p:spPr>
                      <a:xfrm>
                        <a:off x="3503392" y="151130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59" name="Rectangle 58"/>
                      <p:cNvSpPr/>
                      <p:nvPr/>
                    </p:nvSpPr>
                    <p:spPr>
                      <a:xfrm>
                        <a:off x="603161" y="1695450"/>
                        <a:ext cx="260301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60" name="Rectangle 59"/>
                      <p:cNvSpPr/>
                      <p:nvPr/>
                    </p:nvSpPr>
                    <p:spPr>
                      <a:xfrm>
                        <a:off x="626728" y="381000"/>
                        <a:ext cx="260302" cy="187817"/>
                      </a:xfrm>
                      <a:prstGeom prst="rect">
                        <a:avLst/>
                      </a:prstGeom>
                      <a:solidFill>
                        <a:srgbClr val="5B9BD5"/>
                      </a:solidFill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61" name="Text Box 575"/>
                      <p:cNvSpPr txBox="1"/>
                      <p:nvPr/>
                    </p:nvSpPr>
                    <p:spPr>
                      <a:xfrm>
                        <a:off x="3909792" y="1358900"/>
                        <a:ext cx="324782" cy="174921"/>
                      </a:xfrm>
                      <a:prstGeom prst="rect">
                        <a:avLst/>
                      </a:prstGeom>
                      <a:solidFill>
                        <a:sysClr val="window" lastClr="FFFFFF"/>
                      </a:solidFill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meter</a:t>
                        </a:r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2" name="Freeform 61"/>
                      <p:cNvSpPr/>
                      <p:nvPr/>
                    </p:nvSpPr>
                    <p:spPr>
                      <a:xfrm>
                        <a:off x="3878041" y="1098550"/>
                        <a:ext cx="181807" cy="73592"/>
                      </a:xfrm>
                      <a:custGeom>
                        <a:avLst/>
                        <a:gdLst>
                          <a:gd name="connsiteX0" fmla="*/ 0 w 228600"/>
                          <a:gd name="connsiteY0" fmla="*/ 223841 h 228604"/>
                          <a:gd name="connsiteX1" fmla="*/ 114300 w 228600"/>
                          <a:gd name="connsiteY1" fmla="*/ 4 h 228604"/>
                          <a:gd name="connsiteX2" fmla="*/ 228600 w 228600"/>
                          <a:gd name="connsiteY2" fmla="*/ 228604 h 22860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228600" h="228604">
                            <a:moveTo>
                              <a:pt x="0" y="223841"/>
                            </a:moveTo>
                            <a:cubicBezTo>
                              <a:pt x="38100" y="111525"/>
                              <a:pt x="76200" y="-790"/>
                              <a:pt x="114300" y="4"/>
                            </a:cubicBezTo>
                            <a:cubicBezTo>
                              <a:pt x="152400" y="798"/>
                              <a:pt x="190500" y="114701"/>
                              <a:pt x="228600" y="228604"/>
                            </a:cubicBezTo>
                          </a:path>
                        </a:pathLst>
                      </a:custGeom>
                      <a:noFill/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63" name="Freeform 62"/>
                      <p:cNvSpPr/>
                      <p:nvPr/>
                    </p:nvSpPr>
                    <p:spPr>
                      <a:xfrm>
                        <a:off x="4055841" y="1092200"/>
                        <a:ext cx="181807" cy="73592"/>
                      </a:xfrm>
                      <a:custGeom>
                        <a:avLst/>
                        <a:gdLst>
                          <a:gd name="connsiteX0" fmla="*/ 0 w 228600"/>
                          <a:gd name="connsiteY0" fmla="*/ 223841 h 228604"/>
                          <a:gd name="connsiteX1" fmla="*/ 114300 w 228600"/>
                          <a:gd name="connsiteY1" fmla="*/ 4 h 228604"/>
                          <a:gd name="connsiteX2" fmla="*/ 228600 w 228600"/>
                          <a:gd name="connsiteY2" fmla="*/ 228604 h 22860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228600" h="228604">
                            <a:moveTo>
                              <a:pt x="0" y="223841"/>
                            </a:moveTo>
                            <a:cubicBezTo>
                              <a:pt x="38100" y="111525"/>
                              <a:pt x="76200" y="-790"/>
                              <a:pt x="114300" y="4"/>
                            </a:cubicBezTo>
                            <a:cubicBezTo>
                              <a:pt x="152400" y="798"/>
                              <a:pt x="190500" y="114701"/>
                              <a:pt x="228600" y="228604"/>
                            </a:cubicBezTo>
                          </a:path>
                        </a:pathLst>
                      </a:custGeom>
                      <a:noFill/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>
                        <a:off x="4062191" y="1162050"/>
                        <a:ext cx="0" cy="184164"/>
                      </a:xfrm>
                      <a:prstGeom prst="line">
                        <a:avLst/>
                      </a:prstGeom>
                      <a:noFill/>
                      <a:ln w="12700" cap="flat" cmpd="sng" algn="ctr">
                        <a:solidFill>
                          <a:srgbClr val="5B9BD5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65" name="Oval 64"/>
                      <p:cNvSpPr/>
                      <p:nvPr/>
                    </p:nvSpPr>
                    <p:spPr>
                      <a:xfrm>
                        <a:off x="3878041" y="1346200"/>
                        <a:ext cx="359826" cy="191991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66" name="Text Box 580"/>
                      <p:cNvSpPr txBox="1"/>
                      <p:nvPr/>
                    </p:nvSpPr>
                    <p:spPr>
                      <a:xfrm>
                        <a:off x="1632760" y="4982022"/>
                        <a:ext cx="500578" cy="288889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Solar PV </a:t>
                        </a:r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7" name="Text Box 582"/>
                      <p:cNvSpPr txBox="1"/>
                      <p:nvPr/>
                    </p:nvSpPr>
                    <p:spPr>
                      <a:xfrm>
                        <a:off x="277479" y="342900"/>
                        <a:ext cx="376493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BKR-1</a:t>
                        </a:r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8" name="Text Box 583"/>
                      <p:cNvSpPr txBox="1"/>
                      <p:nvPr/>
                    </p:nvSpPr>
                    <p:spPr>
                      <a:xfrm>
                        <a:off x="266612" y="1651000"/>
                        <a:ext cx="376493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BKR-2</a:t>
                        </a:r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9" name="Text Box 586"/>
                      <p:cNvSpPr txBox="1"/>
                      <p:nvPr/>
                    </p:nvSpPr>
                    <p:spPr>
                      <a:xfrm>
                        <a:off x="3157229" y="508000"/>
                        <a:ext cx="409996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BKR-5</a:t>
                        </a:r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70" name="Text Box 587"/>
                      <p:cNvSpPr txBox="1"/>
                      <p:nvPr/>
                    </p:nvSpPr>
                    <p:spPr>
                      <a:xfrm>
                        <a:off x="3141613" y="1460500"/>
                        <a:ext cx="409996" cy="28914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square" lIns="9144" tIns="9144" rIns="9144" bIns="914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BKR-6</a:t>
                        </a:r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71" name="Cloud 70"/>
                      <p:cNvSpPr/>
                      <p:nvPr/>
                    </p:nvSpPr>
                    <p:spPr>
                      <a:xfrm>
                        <a:off x="4375168" y="333301"/>
                        <a:ext cx="1929602" cy="1687486"/>
                      </a:xfrm>
                      <a:prstGeom prst="cloud">
                        <a:avLst/>
                      </a:prstGeom>
                      <a:noFill/>
                      <a:ln w="12700" cap="flat" cmpd="sng" algn="ctr">
                        <a:solidFill>
                          <a:srgbClr val="5B9BD5">
                            <a:shade val="50000"/>
                          </a:srgbClr>
                        </a:solidFill>
                        <a:prstDash val="solid"/>
                        <a:miter lim="800000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72" name="Text Box 589"/>
                      <p:cNvSpPr txBox="1"/>
                      <p:nvPr/>
                    </p:nvSpPr>
                    <p:spPr>
                      <a:xfrm>
                        <a:off x="4761946" y="937152"/>
                        <a:ext cx="979274" cy="245747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  <a:effectLst/>
                    </p:spPr>
                    <p:txBody>
                      <a:bodyPr rot="0" spcFirstLastPara="0" vert="horz" wrap="none" lIns="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Rest of Grid</a:t>
                        </a:r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41" name="Oval 40"/>
                    <p:cNvSpPr/>
                    <p:nvPr/>
                  </p:nvSpPr>
                  <p:spPr>
                    <a:xfrm>
                      <a:off x="3566996" y="1098550"/>
                      <a:ext cx="80645" cy="82550"/>
                    </a:xfrm>
                    <a:prstGeom prst="ellipse">
                      <a:avLst/>
                    </a:prstGeom>
                    <a:solidFill>
                      <a:srgbClr val="5B9BD5"/>
                    </a:solidFill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 dirty="0"/>
                    </a:p>
                  </p:txBody>
                </p:sp>
              </p:grpSp>
              <p:sp>
                <p:nvSpPr>
                  <p:cNvPr id="39" name="Text Box 591"/>
                  <p:cNvSpPr txBox="1"/>
                  <p:nvPr/>
                </p:nvSpPr>
                <p:spPr>
                  <a:xfrm>
                    <a:off x="803082" y="2775005"/>
                    <a:ext cx="376453" cy="289138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square" lIns="9144" tIns="9144" rIns="9144" bIns="914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BKR-7</a:t>
                    </a:r>
                    <a:endParaRPr lang="en-US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9" name="Group 28"/>
                <p:cNvGrpSpPr/>
                <p:nvPr/>
              </p:nvGrpSpPr>
              <p:grpSpPr>
                <a:xfrm>
                  <a:off x="3183995" y="4266478"/>
                  <a:ext cx="938076" cy="870925"/>
                  <a:chOff x="838360" y="640684"/>
                  <a:chExt cx="938076" cy="870925"/>
                </a:xfrm>
              </p:grpSpPr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838360" y="738234"/>
                    <a:ext cx="938076" cy="773375"/>
                    <a:chOff x="759235" y="22621"/>
                    <a:chExt cx="938596" cy="773537"/>
                  </a:xfrm>
                </p:grpSpPr>
                <p:sp>
                  <p:nvSpPr>
                    <p:cNvPr id="33" name="Text Box 594"/>
                    <p:cNvSpPr txBox="1"/>
                    <p:nvPr/>
                  </p:nvSpPr>
                  <p:spPr>
                    <a:xfrm>
                      <a:off x="1374109" y="22621"/>
                      <a:ext cx="323722" cy="26658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square" lIns="9144" tIns="9144" rIns="9144" bIns="9144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4" name="Rounded Rectangle 33"/>
                    <p:cNvSpPr/>
                    <p:nvPr/>
                  </p:nvSpPr>
                  <p:spPr>
                    <a:xfrm>
                      <a:off x="759236" y="48350"/>
                      <a:ext cx="880657" cy="747808"/>
                    </a:xfrm>
                    <a:prstGeom prst="roundRect">
                      <a:avLst/>
                    </a:prstGeom>
                    <a:noFill/>
                    <a:ln w="12700" cap="flat" cmpd="sng" algn="ctr">
                      <a:solidFill>
                        <a:srgbClr val="5B9BD5">
                          <a:shade val="50000"/>
                        </a:srgbClr>
                      </a:solidFill>
                      <a:prstDash val="dash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35" name="Text Box 596"/>
                    <p:cNvSpPr txBox="1"/>
                    <p:nvPr/>
                  </p:nvSpPr>
                  <p:spPr>
                    <a:xfrm>
                      <a:off x="759235" y="41980"/>
                      <a:ext cx="323722" cy="26658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square" lIns="9144" tIns="9144" rIns="9144" bIns="9144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6" name="Text Box 597"/>
                    <p:cNvSpPr txBox="1"/>
                    <p:nvPr/>
                  </p:nvSpPr>
                  <p:spPr>
                    <a:xfrm>
                      <a:off x="1057741" y="404448"/>
                      <a:ext cx="361555" cy="120474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Battery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7" name="Rectangle 36"/>
                    <p:cNvSpPr/>
                    <p:nvPr/>
                  </p:nvSpPr>
                  <p:spPr>
                    <a:xfrm>
                      <a:off x="823737" y="302189"/>
                      <a:ext cx="761396" cy="337908"/>
                    </a:xfrm>
                    <a:prstGeom prst="rect">
                      <a:avLst/>
                    </a:prstGeom>
                    <a:noFill/>
                    <a:ln w="12700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 dirty="0"/>
                    </a:p>
                  </p:txBody>
                </p:sp>
              </p:grpSp>
              <p:cxnSp>
                <p:nvCxnSpPr>
                  <p:cNvPr id="31" name="Straight Connector 30"/>
                  <p:cNvCxnSpPr/>
                  <p:nvPr/>
                </p:nvCxnSpPr>
                <p:spPr>
                  <a:xfrm>
                    <a:off x="1150319" y="852450"/>
                    <a:ext cx="0" cy="171664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5B9BD5"/>
                    </a:solidFill>
                    <a:prstDash val="solid"/>
                    <a:miter lim="800000"/>
                  </a:ln>
                  <a:effectLst/>
                </p:spPr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1543715" y="640684"/>
                    <a:ext cx="597" cy="369129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5B9BD5"/>
                    </a:solidFill>
                    <a:prstDash val="solid"/>
                    <a:miter lim="800000"/>
                  </a:ln>
                  <a:effectLst/>
                </p:spPr>
              </p:cxnSp>
            </p:grpSp>
          </p:grpSp>
          <p:grpSp>
            <p:nvGrpSpPr>
              <p:cNvPr id="18" name="Group 17"/>
              <p:cNvGrpSpPr/>
              <p:nvPr/>
            </p:nvGrpSpPr>
            <p:grpSpPr>
              <a:xfrm>
                <a:off x="1001865" y="3513264"/>
                <a:ext cx="817620" cy="675056"/>
                <a:chOff x="7952" y="-247302"/>
                <a:chExt cx="817620" cy="675056"/>
              </a:xfrm>
            </p:grpSpPr>
            <p:sp>
              <p:nvSpPr>
                <p:cNvPr id="23" name="Text Box 608"/>
                <p:cNvSpPr txBox="1"/>
                <p:nvPr/>
              </p:nvSpPr>
              <p:spPr>
                <a:xfrm>
                  <a:off x="254442" y="-15958"/>
                  <a:ext cx="412997" cy="202309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700" dirty="0">
                      <a:solidFill>
                        <a:srgbClr val="000000"/>
                      </a:solidFill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Power Electronics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7952" y="-246543"/>
                  <a:ext cx="785316" cy="674297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8505" y="-247302"/>
                  <a:ext cx="776812" cy="661132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27" name="Text Box 612"/>
                <p:cNvSpPr txBox="1"/>
                <p:nvPr/>
              </p:nvSpPr>
              <p:spPr>
                <a:xfrm>
                  <a:off x="508883" y="-230639"/>
                  <a:ext cx="316689" cy="215378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square" lIns="9144" tIns="9144" rIns="9144" bIns="914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800" b="1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~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9" name="Sun 18"/>
              <p:cNvSpPr/>
              <p:nvPr/>
            </p:nvSpPr>
            <p:spPr>
              <a:xfrm>
                <a:off x="254442" y="4373217"/>
                <a:ext cx="328621" cy="310593"/>
              </a:xfrm>
              <a:prstGeom prst="su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564543" y="4683318"/>
                <a:ext cx="180975" cy="11112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486894" y="4184761"/>
                <a:ext cx="0" cy="418345"/>
              </a:xfrm>
              <a:prstGeom prst="line">
                <a:avLst/>
              </a:prstGeom>
              <a:noFill/>
              <a:ln w="254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22" name="Rectangle 21"/>
              <p:cNvSpPr/>
              <p:nvPr/>
            </p:nvSpPr>
            <p:spPr>
              <a:xfrm>
                <a:off x="763325" y="4603805"/>
                <a:ext cx="1263151" cy="59272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  <p:cxnSp>
          <p:nvCxnSpPr>
            <p:cNvPr id="8" name="Straight Connector 7"/>
            <p:cNvCxnSpPr/>
            <p:nvPr/>
          </p:nvCxnSpPr>
          <p:spPr>
            <a:xfrm>
              <a:off x="1220364" y="4458295"/>
              <a:ext cx="1176442" cy="4934"/>
            </a:xfrm>
            <a:prstGeom prst="line">
              <a:avLst/>
            </a:prstGeom>
            <a:noFill/>
            <a:ln w="254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>
            <a:xfrm flipV="1">
              <a:off x="1447800" y="4286616"/>
              <a:ext cx="939762" cy="1949"/>
            </a:xfrm>
            <a:prstGeom prst="line">
              <a:avLst/>
            </a:prstGeom>
            <a:noFill/>
            <a:ln w="254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sp>
          <p:nvSpPr>
            <p:cNvPr id="10" name="Diagonal Stripe 9"/>
            <p:cNvSpPr/>
            <p:nvPr/>
          </p:nvSpPr>
          <p:spPr>
            <a:xfrm>
              <a:off x="1157591" y="4659549"/>
              <a:ext cx="508635" cy="454660"/>
            </a:xfrm>
            <a:prstGeom prst="diagStrip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Diagonal Stripe 10"/>
            <p:cNvSpPr/>
            <p:nvPr/>
          </p:nvSpPr>
          <p:spPr>
            <a:xfrm>
              <a:off x="1507787" y="4659549"/>
              <a:ext cx="508635" cy="454660"/>
            </a:xfrm>
            <a:prstGeom prst="diagStrip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Diagonal Stripe 11"/>
            <p:cNvSpPr/>
            <p:nvPr/>
          </p:nvSpPr>
          <p:spPr>
            <a:xfrm>
              <a:off x="807396" y="4659549"/>
              <a:ext cx="508635" cy="454660"/>
            </a:xfrm>
            <a:prstGeom prst="diagStripe">
              <a:avLst/>
            </a:prstGeom>
            <a:noFill/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245140" y="4173166"/>
              <a:ext cx="0" cy="417830"/>
            </a:xfrm>
            <a:prstGeom prst="line">
              <a:avLst/>
            </a:prstGeom>
            <a:noFill/>
            <a:ln w="2540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sp>
          <p:nvSpPr>
            <p:cNvPr id="14" name="Oval 13"/>
            <p:cNvSpPr/>
            <p:nvPr/>
          </p:nvSpPr>
          <p:spPr>
            <a:xfrm>
              <a:off x="1449421" y="4250987"/>
              <a:ext cx="80835" cy="82602"/>
            </a:xfrm>
            <a:prstGeom prst="ellipse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6443925" y="4426753"/>
            <a:ext cx="2623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Solar and battery are coupled on the DC side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442648" y="4463585"/>
            <a:ext cx="6068057" cy="1964424"/>
            <a:chOff x="742837" y="4442636"/>
            <a:chExt cx="5367897" cy="1964424"/>
          </a:xfrm>
        </p:grpSpPr>
        <p:sp>
          <p:nvSpPr>
            <p:cNvPr id="75" name="Oval 74"/>
            <p:cNvSpPr/>
            <p:nvPr/>
          </p:nvSpPr>
          <p:spPr>
            <a:xfrm>
              <a:off x="742837" y="4442636"/>
              <a:ext cx="5271101" cy="1964424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 flipV="1">
              <a:off x="5867755" y="5493893"/>
              <a:ext cx="242979" cy="28787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tangle 78"/>
          <p:cNvSpPr/>
          <p:nvPr/>
        </p:nvSpPr>
        <p:spPr>
          <a:xfrm>
            <a:off x="3754154" y="5016965"/>
            <a:ext cx="493032" cy="856240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4247186" y="5322291"/>
            <a:ext cx="1013764" cy="6705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99" name="Straight Connector 98"/>
          <p:cNvCxnSpPr/>
          <p:nvPr/>
        </p:nvCxnSpPr>
        <p:spPr>
          <a:xfrm>
            <a:off x="3746203" y="5016965"/>
            <a:ext cx="500676" cy="84819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4" name="Straight Connector 123"/>
          <p:cNvCxnSpPr/>
          <p:nvPr/>
        </p:nvCxnSpPr>
        <p:spPr>
          <a:xfrm>
            <a:off x="4239158" y="5527561"/>
            <a:ext cx="632259" cy="9784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32" name="Text Box 580"/>
          <p:cNvSpPr txBox="1"/>
          <p:nvPr/>
        </p:nvSpPr>
        <p:spPr>
          <a:xfrm>
            <a:off x="3740812" y="4717852"/>
            <a:ext cx="602587" cy="28876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Converter</a:t>
            </a:r>
            <a:r>
              <a:rPr lang="en-US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3" name="Text Box 11"/>
          <p:cNvSpPr txBox="1"/>
          <p:nvPr/>
        </p:nvSpPr>
        <p:spPr>
          <a:xfrm>
            <a:off x="3728301" y="5442338"/>
            <a:ext cx="316657" cy="2597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34" name="Text Box 11"/>
          <p:cNvSpPr txBox="1"/>
          <p:nvPr/>
        </p:nvSpPr>
        <p:spPr>
          <a:xfrm>
            <a:off x="3911128" y="5098845"/>
            <a:ext cx="316657" cy="2597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35" name="Text Box 11"/>
          <p:cNvSpPr txBox="1"/>
          <p:nvPr/>
        </p:nvSpPr>
        <p:spPr>
          <a:xfrm>
            <a:off x="2356130" y="4891617"/>
            <a:ext cx="316657" cy="25978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" tIns="9144" rIns="9144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1" kern="12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83" name="TextBox 98"/>
          <p:cNvSpPr txBox="1"/>
          <p:nvPr/>
        </p:nvSpPr>
        <p:spPr>
          <a:xfrm>
            <a:off x="6492105" y="5193245"/>
            <a:ext cx="2270981" cy="1253287"/>
          </a:xfrm>
          <a:prstGeom prst="rect">
            <a:avLst/>
          </a:prstGeom>
          <a:noFill/>
          <a:ln>
            <a:solidFill>
              <a:srgbClr val="4F81BD">
                <a:shade val="95000"/>
                <a:satMod val="105000"/>
              </a:srgbClr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QSE would </a:t>
            </a:r>
            <a:r>
              <a:rPr lang="en-US" dirty="0"/>
              <a:t>like to commercially operate as one resource</a:t>
            </a:r>
            <a:endParaRPr lang="en-US" sz="12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3871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Questions/Challenges with “Hybrid Resources”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8740"/>
            <a:ext cx="8534400" cy="5184576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Desire from developers for ERCOT Market Systems to consider  “Hybrid Resources” as a single Resource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plans to present its initial proposal at the 1-17-2020 BESTF meeting.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28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1580" y="584684"/>
            <a:ext cx="7048872" cy="2088232"/>
          </a:xfrm>
        </p:spPr>
        <p:txBody>
          <a:bodyPr/>
          <a:lstStyle/>
          <a:p>
            <a:r>
              <a:rPr lang="en-US" sz="4800" b="1" dirty="0" smtClean="0"/>
              <a:t>Appendix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b="1" dirty="0" smtClean="0"/>
              <a:t>Single </a:t>
            </a:r>
            <a:r>
              <a:rPr lang="en-US" sz="2000" b="1" dirty="0"/>
              <a:t>ESR Model @(Go-Live of EMS Upgrade + RTC)</a:t>
            </a:r>
            <a:r>
              <a:rPr lang="en-US" sz="2000" dirty="0"/>
              <a:t> 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59532" y="3356992"/>
            <a:ext cx="8534400" cy="212423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Book Antiqua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The following slides, describe the market implementation of a single ESR model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2"/>
                </a:solidFill>
              </a:rPr>
              <a:t>The single ESR model provides a better platform for NPRR863 implementation than the “Combo” model under RTC</a:t>
            </a: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Single ESR Model: AS Participation Matrix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72716"/>
            <a:ext cx="8534400" cy="5436604"/>
          </a:xfrm>
        </p:spPr>
        <p:txBody>
          <a:bodyPr/>
          <a:lstStyle/>
          <a:p>
            <a:pPr marL="457200" lvl="1" indent="0">
              <a:buNone/>
            </a:pPr>
            <a:endParaRPr lang="en-US" sz="1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179970"/>
              </p:ext>
            </p:extLst>
          </p:nvPr>
        </p:nvGraphicFramePr>
        <p:xfrm>
          <a:off x="381001" y="1736812"/>
          <a:ext cx="7647383" cy="1239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9305"/>
                <a:gridCol w="879305"/>
                <a:gridCol w="704197"/>
                <a:gridCol w="900100"/>
                <a:gridCol w="684076"/>
                <a:gridCol w="468052"/>
                <a:gridCol w="504056"/>
                <a:gridCol w="432048"/>
                <a:gridCol w="972108"/>
                <a:gridCol w="540060"/>
                <a:gridCol w="684076"/>
              </a:tblGrid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RegUp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RegDn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ECRS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NSPIN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Conventional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FRRSUp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Conventional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FRRSDn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PFR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UFR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FFR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Dispatchable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Blocky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Single Device Storage Resource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66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ESR Model </a:t>
            </a:r>
            <a:r>
              <a:rPr lang="en-US" dirty="0"/>
              <a:t>Statuses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430755"/>
              </p:ext>
            </p:extLst>
          </p:nvPr>
        </p:nvGraphicFramePr>
        <p:xfrm>
          <a:off x="251520" y="939024"/>
          <a:ext cx="8587681" cy="4306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3096"/>
                <a:gridCol w="587583"/>
                <a:gridCol w="1077235"/>
                <a:gridCol w="5649767"/>
              </a:tblGrid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Resource Status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COP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Telemetry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 of Generation Resource Status under RTC</a:t>
                      </a:r>
                      <a:endParaRPr lang="en-US" sz="14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460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Available for energy and AS awards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308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ONOPTOUT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Considered to be same as 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308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ONRUC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Considered to be same as ON </a:t>
                      </a:r>
                      <a:r>
                        <a:rPr lang="en-US" sz="1400" dirty="0" smtClean="0">
                          <a:effectLst/>
                        </a:rPr>
                        <a:t>(specific rules for EOC and AS Offer)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3085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ONOS</a:t>
                      </a:r>
                      <a:endParaRPr lang="en-US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Applying current rules for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output schedules, 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vailable for energy and AS awards</a:t>
                      </a:r>
                    </a:p>
                  </a:txBody>
                  <a:tcPr marL="61359" marR="61359" marT="0" marB="0"/>
                </a:tc>
              </a:tr>
              <a:tr h="411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OFFQS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Considered to be same as ON for energy, ECRS and NSPIN.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Cannot be awarded Regulation or </a:t>
                      </a:r>
                      <a:r>
                        <a:rPr lang="en-US" sz="1400" dirty="0" smtClean="0">
                          <a:effectLst/>
                        </a:rPr>
                        <a:t>Responsive Reserve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4833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OFF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available to for energy, </a:t>
                      </a:r>
                      <a:r>
                        <a:rPr lang="en-US" sz="1400" dirty="0" smtClean="0">
                          <a:effectLst/>
                        </a:rPr>
                        <a:t>RegUp, </a:t>
                      </a:r>
                      <a:r>
                        <a:rPr lang="en-US" sz="1400" dirty="0" err="1" smtClean="0">
                          <a:effectLst/>
                        </a:rPr>
                        <a:t>RegDn</a:t>
                      </a:r>
                      <a:r>
                        <a:rPr lang="en-US" sz="1400" dirty="0" smtClean="0">
                          <a:effectLst/>
                        </a:rPr>
                        <a:t>, RRS, </a:t>
                      </a:r>
                      <a:r>
                        <a:rPr lang="en-US" sz="1400" dirty="0">
                          <a:effectLst/>
                        </a:rPr>
                        <a:t>or ECRS awards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Available </a:t>
                      </a:r>
                      <a:r>
                        <a:rPr lang="en-US" sz="1400" dirty="0">
                          <a:effectLst/>
                        </a:rPr>
                        <a:t>for NSPIN if qualified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3185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ONTEST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Energy participation same as today. </a:t>
                      </a:r>
                      <a:r>
                        <a:rPr lang="en-US" sz="1400" dirty="0" smtClean="0">
                          <a:effectLst/>
                        </a:rPr>
                        <a:t>Not eligible for AS award</a:t>
                      </a: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ONEMR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Considered to be same as ON,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Not eligible for AS award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QSE may appropriately set LSL and HSL to reflect operating limits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OUT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available for energy or AS awards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EMR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available for energy or AS awards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  <a:tr h="2056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EMRSWGR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61359" marR="613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available for energy or AS awards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359" marR="6135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22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RTC: Single ESR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8187" y="1052489"/>
                <a:ext cx="8534400" cy="5220580"/>
              </a:xfrm>
            </p:spPr>
            <p:txBody>
              <a:bodyPr/>
              <a:lstStyle/>
              <a:p>
                <a:pPr marL="457200" lvl="1" indent="0">
                  <a:buNone/>
                </a:pPr>
                <a:r>
                  <a:rPr lang="en-US" sz="1600" b="1" dirty="0" smtClean="0">
                    <a:solidFill>
                      <a:schemeClr val="tx2"/>
                    </a:solidFill>
                  </a:rPr>
                  <a:t>Telemetry indicating AS MW capability for ESR</a:t>
                </a:r>
              </a:p>
              <a:p>
                <a:endParaRPr lang="en-US" sz="1800" i="1" dirty="0" smtClean="0">
                  <a:solidFill>
                    <a:schemeClr val="tx2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𝑇𝑒𝑙𝑀𝑥𝑅𝑒𝑔𝑈𝑝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2"/>
                    </a:solidFill>
                  </a:rPr>
                  <a:t>: Telemetry (MW value) to indicate maximum RegUp MW capability for </a:t>
                </a:r>
                <a:r>
                  <a:rPr lang="en-US" sz="1600" i="1" dirty="0" err="1">
                    <a:solidFill>
                      <a:schemeClr val="tx2"/>
                    </a:solidFill>
                  </a:rPr>
                  <a:t>i</a:t>
                </a:r>
                <a:r>
                  <a:rPr lang="en-US" sz="1600" i="1" baseline="30000" dirty="0" err="1">
                    <a:solidFill>
                      <a:schemeClr val="tx2"/>
                    </a:solidFill>
                  </a:rPr>
                  <a:t>th</a:t>
                </a:r>
                <a:r>
                  <a:rPr lang="en-US" sz="1600" dirty="0">
                    <a:solidFill>
                      <a:schemeClr val="tx2"/>
                    </a:solidFill>
                  </a:rPr>
                  <a:t> Resource (total of conventional and Fast Responding Regulation Up capacity) for the </a:t>
                </a:r>
                <a:r>
                  <a:rPr lang="en-US" sz="1600" i="1" dirty="0" err="1">
                    <a:solidFill>
                      <a:schemeClr val="tx2"/>
                    </a:solidFill>
                  </a:rPr>
                  <a:t>i</a:t>
                </a:r>
                <a:r>
                  <a:rPr lang="en-US" sz="1600" i="1" baseline="30000" dirty="0" err="1">
                    <a:solidFill>
                      <a:schemeClr val="tx2"/>
                    </a:solidFill>
                  </a:rPr>
                  <a:t>th</a:t>
                </a:r>
                <a:r>
                  <a:rPr lang="en-US" sz="1600" dirty="0">
                    <a:solidFill>
                      <a:schemeClr val="tx2"/>
                    </a:solidFill>
                  </a:rPr>
                  <a:t> ESR</a:t>
                </a:r>
                <a:endParaRPr lang="en-US" sz="1400" dirty="0">
                  <a:solidFill>
                    <a:schemeClr val="tx2"/>
                  </a:solidFill>
                </a:endParaRPr>
              </a:p>
              <a:p>
                <a:endParaRPr lang="en-US" sz="1600" i="1" dirty="0" smtClean="0">
                  <a:solidFill>
                    <a:schemeClr val="tx2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𝑇𝑒𝑙𝑀𝑥𝑅𝑒𝑔𝐷𝑛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2"/>
                    </a:solidFill>
                  </a:rPr>
                  <a:t>: Telemetry (MW value) to indicate maximum </a:t>
                </a:r>
                <a:r>
                  <a:rPr lang="en-US" sz="1600" dirty="0" err="1">
                    <a:solidFill>
                      <a:schemeClr val="tx2"/>
                    </a:solidFill>
                  </a:rPr>
                  <a:t>RegDn</a:t>
                </a:r>
                <a:r>
                  <a:rPr lang="en-US" sz="1600" dirty="0">
                    <a:solidFill>
                      <a:schemeClr val="tx2"/>
                    </a:solidFill>
                  </a:rPr>
                  <a:t> MW capability for </a:t>
                </a:r>
                <a:r>
                  <a:rPr lang="en-US" sz="1600" i="1" dirty="0" err="1">
                    <a:solidFill>
                      <a:schemeClr val="tx2"/>
                    </a:solidFill>
                  </a:rPr>
                  <a:t>i</a:t>
                </a:r>
                <a:r>
                  <a:rPr lang="en-US" sz="1600" i="1" baseline="30000" dirty="0" err="1">
                    <a:solidFill>
                      <a:schemeClr val="tx2"/>
                    </a:solidFill>
                  </a:rPr>
                  <a:t>th</a:t>
                </a:r>
                <a:r>
                  <a:rPr lang="en-US" sz="1600" dirty="0">
                    <a:solidFill>
                      <a:schemeClr val="tx2"/>
                    </a:solidFill>
                  </a:rPr>
                  <a:t> Resource (total of conventional and Fast Responding Regulation Down capacity) for the </a:t>
                </a:r>
                <a:r>
                  <a:rPr lang="en-US" sz="1600" i="1" dirty="0" err="1">
                    <a:solidFill>
                      <a:schemeClr val="tx2"/>
                    </a:solidFill>
                  </a:rPr>
                  <a:t>i</a:t>
                </a:r>
                <a:r>
                  <a:rPr lang="en-US" sz="1600" i="1" baseline="30000" dirty="0" err="1">
                    <a:solidFill>
                      <a:schemeClr val="tx2"/>
                    </a:solidFill>
                  </a:rPr>
                  <a:t>th</a:t>
                </a:r>
                <a:r>
                  <a:rPr lang="en-US" sz="1600" dirty="0">
                    <a:solidFill>
                      <a:schemeClr val="tx2"/>
                    </a:solidFill>
                  </a:rPr>
                  <a:t> ESR</a:t>
                </a:r>
                <a:endParaRPr lang="en-US" sz="1400" dirty="0">
                  <a:solidFill>
                    <a:schemeClr val="tx2"/>
                  </a:solidFill>
                </a:endParaRPr>
              </a:p>
              <a:p>
                <a:endParaRPr lang="en-US" sz="1600" i="1" dirty="0" smtClean="0">
                  <a:solidFill>
                    <a:schemeClr val="tx2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𝑇𝑒𝑙𝑀𝑥𝑅𝑅𝑆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2"/>
                    </a:solidFill>
                  </a:rPr>
                  <a:t>: Telemetry (MW value) to indicate total of the maximum RRS-PFR and RRS-FFR MW capability for the </a:t>
                </a:r>
                <a:r>
                  <a:rPr lang="en-US" sz="1600" i="1" dirty="0" err="1">
                    <a:solidFill>
                      <a:schemeClr val="tx2"/>
                    </a:solidFill>
                  </a:rPr>
                  <a:t>i</a:t>
                </a:r>
                <a:r>
                  <a:rPr lang="en-US" sz="1600" i="1" baseline="30000" dirty="0" err="1">
                    <a:solidFill>
                      <a:schemeClr val="tx2"/>
                    </a:solidFill>
                  </a:rPr>
                  <a:t>th</a:t>
                </a:r>
                <a:r>
                  <a:rPr lang="en-US" sz="1600" dirty="0">
                    <a:solidFill>
                      <a:schemeClr val="tx2"/>
                    </a:solidFill>
                  </a:rPr>
                  <a:t> ESR</a:t>
                </a:r>
                <a:endParaRPr lang="en-US" sz="1400" dirty="0">
                  <a:solidFill>
                    <a:schemeClr val="tx2"/>
                  </a:solidFill>
                </a:endParaRPr>
              </a:p>
              <a:p>
                <a:endParaRPr lang="en-US" sz="1600" i="1" dirty="0" smtClean="0">
                  <a:solidFill>
                    <a:schemeClr val="tx2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𝑇𝑒𝑙𝑀𝑥𝐸𝐶𝑅𝑆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2"/>
                    </a:solidFill>
                  </a:rPr>
                  <a:t>: Telemetry (MW value) to indicate maximum ECRS MW capability for </a:t>
                </a:r>
                <a:r>
                  <a:rPr lang="en-US" sz="1600" i="1" dirty="0" err="1">
                    <a:solidFill>
                      <a:schemeClr val="tx2"/>
                    </a:solidFill>
                  </a:rPr>
                  <a:t>i</a:t>
                </a:r>
                <a:r>
                  <a:rPr lang="en-US" sz="1600" i="1" baseline="30000" dirty="0" err="1">
                    <a:solidFill>
                      <a:schemeClr val="tx2"/>
                    </a:solidFill>
                  </a:rPr>
                  <a:t>th</a:t>
                </a:r>
                <a:r>
                  <a:rPr lang="en-US" sz="1600" dirty="0">
                    <a:solidFill>
                      <a:schemeClr val="tx2"/>
                    </a:solidFill>
                  </a:rPr>
                  <a:t> ESR</a:t>
                </a:r>
                <a:endParaRPr lang="en-US" sz="1400" dirty="0">
                  <a:solidFill>
                    <a:schemeClr val="tx2"/>
                  </a:solidFill>
                </a:endParaRPr>
              </a:p>
              <a:p>
                <a:endParaRPr lang="en-US" sz="1600" i="1" dirty="0" smtClean="0">
                  <a:solidFill>
                    <a:schemeClr val="tx2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𝑇𝑒𝑙𝑀𝑥𝑁𝑆𝑃𝐼𝑁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2"/>
                    </a:solidFill>
                  </a:rPr>
                  <a:t>: Telemetry (MW value) to indicate maximum NSPIN MW capability for </a:t>
                </a:r>
                <a:r>
                  <a:rPr lang="en-US" sz="1600" i="1" dirty="0" err="1">
                    <a:solidFill>
                      <a:schemeClr val="tx2"/>
                    </a:solidFill>
                  </a:rPr>
                  <a:t>i</a:t>
                </a:r>
                <a:r>
                  <a:rPr lang="en-US" sz="1600" i="1" baseline="30000" dirty="0" err="1">
                    <a:solidFill>
                      <a:schemeClr val="tx2"/>
                    </a:solidFill>
                  </a:rPr>
                  <a:t>th</a:t>
                </a:r>
                <a:r>
                  <a:rPr lang="en-US" sz="1600" dirty="0">
                    <a:solidFill>
                      <a:schemeClr val="tx2"/>
                    </a:solidFill>
                  </a:rPr>
                  <a:t> ESR</a:t>
                </a:r>
                <a:endParaRPr lang="en-US" sz="14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8187" y="1052489"/>
                <a:ext cx="8534400" cy="5220580"/>
              </a:xfrm>
              <a:blipFill rotWithShape="0">
                <a:blip r:embed="rId2"/>
                <a:stretch>
                  <a:fillRect l="-286" t="-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6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RTC: Constraints for On-Line Single ESR Model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</p:spPr>
            <p:txBody>
              <a:bodyPr/>
              <a:lstStyle/>
              <a:p>
                <a:pPr marL="514350" indent="-457200">
                  <a:buFont typeface="+mj-lt"/>
                  <a:buAutoNum type="arabicPeriod"/>
                </a:pPr>
                <a:r>
                  <a:rPr lang="en-US" sz="1600" dirty="0" smtClean="0">
                    <a:solidFill>
                      <a:schemeClr val="tx2"/>
                    </a:solidFill>
                  </a:rPr>
                  <a:t>Dispatch Limits, note LSL,LDL can be negative</a:t>
                </a:r>
              </a:p>
              <a:p>
                <a:pPr marL="514350" indent="-457200">
                  <a:buFont typeface="+mj-lt"/>
                  <a:buAutoNum type="arabicPeriod"/>
                </a:pPr>
                <a:endParaRPr lang="en-US" sz="16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𝐿𝑆𝐿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𝑇𝑒𝑙𝑒𝑚𝑀𝑊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𝐻𝑆𝐿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𝑀𝑖𝑛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𝐻𝑆𝐿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𝑇𝑒𝑙𝑒𝑚𝑀𝑊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𝑁𝑅𝑅𝑈𝑝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∗5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𝑀𝑎𝑥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𝐿𝑆𝐿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𝑇𝑒𝑙𝑒𝑚𝑀𝑊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𝑁𝑅𝑅𝐷𝑛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∗5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00050">
                  <a:buFont typeface="+mj-lt"/>
                  <a:buAutoNum type="arabicPeriod"/>
                </a:pPr>
                <a:r>
                  <a:rPr lang="en-US" sz="1600" dirty="0" smtClean="0">
                    <a:solidFill>
                      <a:schemeClr val="tx2"/>
                    </a:solidFill>
                  </a:rPr>
                  <a:t>As Awards (by type) for </a:t>
                </a:r>
                <a:r>
                  <a:rPr lang="en-US" sz="1600" dirty="0">
                    <a:solidFill>
                      <a:schemeClr val="tx2"/>
                    </a:solidFill>
                  </a:rPr>
                  <a:t>On-Line ESR </a:t>
                </a:r>
                <a:r>
                  <a:rPr lang="en-US" sz="1600" dirty="0" smtClean="0">
                    <a:solidFill>
                      <a:schemeClr val="tx2"/>
                    </a:solidFill>
                  </a:rPr>
                  <a:t>will be limited by qualification amount for a give AS-type and telemetered max capability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  <a:blipFill rotWithShape="0">
                <a:blip r:embed="rId3"/>
                <a:stretch>
                  <a:fillRect t="-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447800" y="8449310"/>
            <a:ext cx="4210050" cy="571500"/>
            <a:chOff x="0" y="0"/>
            <a:chExt cx="4210050" cy="571500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</a:p>
          </p:txBody>
        </p:sp>
      </p:grp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2286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832071" y="2595953"/>
            <a:ext cx="4210050" cy="571500"/>
            <a:chOff x="0" y="0"/>
            <a:chExt cx="4210050" cy="571500"/>
          </a:xfrm>
        </p:grpSpPr>
        <p:cxnSp>
          <p:nvCxnSpPr>
            <p:cNvPr id="34" name="Straight Connector 33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41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42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43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44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</a:p>
          </p:txBody>
        </p:sp>
      </p:grpSp>
      <p:sp>
        <p:nvSpPr>
          <p:cNvPr id="45" name="Left Brace 44"/>
          <p:cNvSpPr/>
          <p:nvPr/>
        </p:nvSpPr>
        <p:spPr>
          <a:xfrm rot="16200000">
            <a:off x="2928058" y="2466624"/>
            <a:ext cx="333375" cy="17828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483927" y="3476360"/>
            <a:ext cx="12959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Can be negative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8048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RTC: Constraints for On-Line Single ESR Model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</p:spPr>
            <p:txBody>
              <a:bodyPr/>
              <a:lstStyle/>
              <a:p>
                <a:pPr marL="514350" indent="-457200">
                  <a:buFont typeface="+mj-lt"/>
                  <a:buAutoNum type="arabicPeriod" startAt="3"/>
                </a:pPr>
                <a:r>
                  <a:rPr lang="en-US" sz="1600" dirty="0"/>
                  <a:t>LDL/LSL constraint: Ensures that the energy (Base Point) and Regulation Down awards are feasible with respect to the LDL and LSL of the Resource</a:t>
                </a:r>
              </a:p>
              <a:p>
                <a:pPr marL="457200" lvl="1" indent="0">
                  <a:buNone/>
                </a:pPr>
                <a:endParaRPr lang="en-US" sz="1800" i="1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𝑆𝑐𝑎𝑙𝑖𝑛𝑔𝐹𝑎𝑐𝑡𝑜𝑟𝐷𝑛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𝑅𝑒𝑔𝐷𝑛𝐴𝑤𝑎𝑟𝑑</m:t>
                              </m:r>
                            </m:sup>
                          </m:sSub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𝐹𝑅𝑅𝑆𝐷𝑛𝐴𝑤𝑎𝑟𝑑</m:t>
                              </m:r>
                            </m:sup>
                          </m:sSubSup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𝑅𝑒𝑔𝐷𝑛𝐴𝑤𝑎𝑟𝑑</m:t>
                              </m:r>
                            </m:sup>
                          </m:sSub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𝐹𝑅𝑅𝑆𝐷𝑛𝐴𝑤𝑎𝑟𝑑</m:t>
                              </m:r>
                            </m:sup>
                          </m:sSubSup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𝐿𝑆𝐿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𝑀𝑎𝑥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𝐿𝑆𝐿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𝑇𝑒𝑙𝑒𝑚𝑀𝑊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𝑁𝑅𝑅𝐷𝑛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∗5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  <a:blipFill rotWithShape="0">
                <a:blip r:embed="rId3"/>
                <a:stretch>
                  <a:fillRect t="-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447800" y="8449310"/>
            <a:ext cx="4210050" cy="571500"/>
            <a:chOff x="0" y="0"/>
            <a:chExt cx="4210050" cy="571500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</a:p>
          </p:txBody>
        </p:sp>
      </p:grp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2286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2014392" y="4304320"/>
            <a:ext cx="4210050" cy="1104900"/>
            <a:chOff x="0" y="0"/>
            <a:chExt cx="4210050" cy="11049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228724" y="0"/>
                  <a:ext cx="2447926" cy="390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𝑀𝑊</m:t>
                                </m:r>
                              </m:e>
                              <m:sub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𝑅𝑒𝑔𝐷𝑛𝐴𝑤𝑎𝑟𝑑</m:t>
                                </m:r>
                              </m:sup>
                            </m:sSubSup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𝑀𝑊</m:t>
                                </m:r>
                              </m:e>
                              <m:sub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𝐹𝑅𝑅𝑆𝐷𝑛𝐴𝑤𝑎𝑟𝑑</m:t>
                                </m:r>
                              </m:sup>
                            </m:sSubSup>
                          </m:e>
                        </m:d>
                      </m:oMath>
                    </m:oMathPara>
                  </a14:m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8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8724" y="0"/>
                  <a:ext cx="2447926" cy="39052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9" name="Group 48"/>
            <p:cNvGrpSpPr/>
            <p:nvPr/>
          </p:nvGrpSpPr>
          <p:grpSpPr>
            <a:xfrm>
              <a:off x="0" y="295275"/>
              <a:ext cx="4210050" cy="809625"/>
              <a:chOff x="0" y="295275"/>
              <a:chExt cx="4210050" cy="80962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flipV="1">
                <a:off x="0" y="476250"/>
                <a:ext cx="4210050" cy="9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438150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866775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009775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3019425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752850" y="29527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 Box 2"/>
              <p:cNvSpPr txBox="1">
                <a:spLocks noChangeArrowheads="1"/>
              </p:cNvSpPr>
              <p:nvPr/>
            </p:nvSpPr>
            <p:spPr bwMode="auto">
              <a:xfrm>
                <a:off x="342900" y="704850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LSL</a:t>
                </a:r>
              </a:p>
            </p:txBody>
          </p:sp>
          <p:sp>
            <p:nvSpPr>
              <p:cNvPr id="61" name="Text Box 2"/>
              <p:cNvSpPr txBox="1">
                <a:spLocks noChangeArrowheads="1"/>
              </p:cNvSpPr>
              <p:nvPr/>
            </p:nvSpPr>
            <p:spPr bwMode="auto">
              <a:xfrm>
                <a:off x="790575" y="704850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LDL</a:t>
                </a:r>
              </a:p>
            </p:txBody>
          </p:sp>
          <p:sp>
            <p:nvSpPr>
              <p:cNvPr id="62" name="Text Box 2"/>
              <p:cNvSpPr txBox="1">
                <a:spLocks noChangeArrowheads="1"/>
              </p:cNvSpPr>
              <p:nvPr/>
            </p:nvSpPr>
            <p:spPr bwMode="auto">
              <a:xfrm>
                <a:off x="2905125" y="714375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HDL</a:t>
                </a:r>
              </a:p>
            </p:txBody>
          </p:sp>
          <p:sp>
            <p:nvSpPr>
              <p:cNvPr id="63" name="Text Box 2"/>
              <p:cNvSpPr txBox="1">
                <a:spLocks noChangeArrowheads="1"/>
              </p:cNvSpPr>
              <p:nvPr/>
            </p:nvSpPr>
            <p:spPr bwMode="auto">
              <a:xfrm>
                <a:off x="3676650" y="685800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HSL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76350" y="714375"/>
                    <a:ext cx="1562100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𝐸𝑛𝑒𝑟𝑔𝑦𝑂𝑓𝑓𝑒𝑟𝐴𝑤𝑎𝑟𝑑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64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76350" y="714375"/>
                    <a:ext cx="1562100" cy="39052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0" name="Straight Arrow Connector 49"/>
            <p:cNvCxnSpPr/>
            <p:nvPr/>
          </p:nvCxnSpPr>
          <p:spPr>
            <a:xfrm flipV="1">
              <a:off x="1724025" y="476250"/>
              <a:ext cx="285750" cy="2095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>
              <a:off x="1123950" y="381000"/>
              <a:ext cx="885825" cy="95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123950" y="30480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1552575" y="190500"/>
              <a:ext cx="342900" cy="2000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298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Single </a:t>
            </a:r>
            <a:r>
              <a:rPr lang="en-US" dirty="0"/>
              <a:t>Energy </a:t>
            </a:r>
            <a:r>
              <a:rPr lang="en-US" dirty="0" smtClean="0"/>
              <a:t>Storage Resource (ESR) Model :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534400" cy="5256584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Current “Combo” (GR+CLR) model approach for a ESR is working acceptably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for the limited numbers registered with ERCOT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With the anticipated increased number of ESR (and increasing energy storage capacity- MWh), the continuation of the use of the “Combo” model eventually will prove inadequate and cumbersome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The EMS vendor has implemented a simple version of a single ESR model in the next version that ERCOT is upgrading to (EMS upgrade project)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ERCOT plans to implement in phases a single ESR model and use this model where applicable (e.g. Li-Ion Battery Storage Resources)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Phase 1: Implemented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chemeClr val="tx2"/>
                </a:solidFill>
              </a:rPr>
              <a:t>with the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chemeClr val="tx2"/>
                </a:solidFill>
              </a:rPr>
              <a:t>EMS upgrade + RTC Project</a:t>
            </a:r>
          </a:p>
          <a:p>
            <a:pPr marL="857250" lvl="2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chemeClr val="tx2"/>
                </a:solidFill>
              </a:rPr>
              <a:t>Single device without consideration of state of charge in applications (DAM, RUC, RTC)</a:t>
            </a:r>
          </a:p>
          <a:p>
            <a:pPr lvl="2">
              <a:spcBef>
                <a:spcPts val="600"/>
              </a:spcBef>
            </a:pPr>
            <a:r>
              <a:rPr lang="en-US" sz="1200" dirty="0" smtClean="0">
                <a:solidFill>
                  <a:schemeClr val="tx2"/>
                </a:solidFill>
              </a:rPr>
              <a:t>Like today, QSEs representing Storage Resources have the responsibility of maintaining state of charge and providing accurate telemetry/COP information of limits (HSL, LSL) and AS capability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>
                <a:solidFill>
                  <a:schemeClr val="tx2"/>
                </a:solidFill>
              </a:rPr>
              <a:t>Phase 2: Implemented after EMS upgrade + RTC project</a:t>
            </a:r>
          </a:p>
          <a:p>
            <a:pPr marL="857250" lvl="2" indent="0">
              <a:spcBef>
                <a:spcPts val="600"/>
              </a:spcBef>
              <a:buNone/>
            </a:pPr>
            <a:r>
              <a:rPr lang="en-US" sz="1200" dirty="0" smtClean="0">
                <a:solidFill>
                  <a:schemeClr val="tx2"/>
                </a:solidFill>
              </a:rPr>
              <a:t>Single device with consideration of state of charge limits in applications (DAM, RUC, RTC)  </a:t>
            </a:r>
            <a:r>
              <a:rPr lang="en-US" sz="1200" dirty="0" smtClean="0">
                <a:solidFill>
                  <a:srgbClr val="FF0000"/>
                </a:solidFill>
              </a:rPr>
              <a:t>[Subject to Stakeholder discussion]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spcBef>
                <a:spcPts val="600"/>
              </a:spcBef>
            </a:pPr>
            <a:r>
              <a:rPr lang="en-US" sz="1200" dirty="0" smtClean="0">
                <a:solidFill>
                  <a:schemeClr val="tx2"/>
                </a:solidFill>
              </a:rPr>
              <a:t>ERCOT has presented a preliminary “end-state” concept of the single ESR model that includes consideration of state of charge (MWh) limits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1400" dirty="0">
                <a:solidFill>
                  <a:schemeClr val="tx2"/>
                </a:solidFill>
                <a:hlinkClick r:id="rId2"/>
              </a:rPr>
              <a:t>http://</a:t>
            </a:r>
            <a:r>
              <a:rPr lang="en-US" sz="1400" dirty="0" smtClean="0">
                <a:solidFill>
                  <a:schemeClr val="tx2"/>
                </a:solidFill>
                <a:hlinkClick r:id="rId2"/>
              </a:rPr>
              <a:t>www.ercot.com/content/wcm/key_documents_lists/176495/Proposed_BESR_model_for_SCED.docx</a:t>
            </a:r>
            <a:endParaRPr lang="en-US" sz="1400" dirty="0" smtClean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5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RTC: Constraints for On-Line Single ESR Model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</p:spPr>
            <p:txBody>
              <a:bodyPr/>
              <a:lstStyle/>
              <a:p>
                <a:pPr marL="514350" indent="-457200">
                  <a:buFont typeface="+mj-lt"/>
                  <a:buAutoNum type="arabicPeriod" startAt="4"/>
                </a:pPr>
                <a:r>
                  <a:rPr lang="en-US" sz="1600" dirty="0" smtClean="0">
                    <a:solidFill>
                      <a:schemeClr val="tx2"/>
                    </a:solidFill>
                  </a:rPr>
                  <a:t>HDL constraint: Ensures that the energy (Base Point) and Regulation Up awards are feasible with respect to the HDL of the Resource</a:t>
                </a:r>
              </a:p>
              <a:p>
                <a:pPr marL="457200" lvl="1" indent="0">
                  <a:buNone/>
                </a:pPr>
                <a:endParaRPr lang="en-US" sz="1800" i="1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𝑆𝑐𝑎𝑙𝑖𝑛𝑔𝐹𝑎𝑐𝑡𝑜𝑟𝐷𝑛</m:t>
                      </m:r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𝑅𝑒𝑔𝑈𝑝𝐴𝑤𝑎𝑟𝑑</m:t>
                              </m:r>
                            </m:sup>
                          </m:sSubSup>
                          <m:r>
                            <a:rPr lang="en-US" sz="1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𝐹𝑅𝑅𝑆𝑈𝑝𝐴𝑤𝑎𝑟𝑑</m:t>
                              </m:r>
                            </m:sup>
                          </m:sSubSup>
                        </m:e>
                      </m:d>
                      <m:r>
                        <a:rPr lang="en-US" sz="1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  <a:blipFill rotWithShape="0">
                <a:blip r:embed="rId3"/>
                <a:stretch>
                  <a:fillRect t="-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447800" y="8449310"/>
            <a:ext cx="4210050" cy="571500"/>
            <a:chOff x="0" y="0"/>
            <a:chExt cx="4210050" cy="571500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</a:p>
          </p:txBody>
        </p:sp>
      </p:grp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2286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885950" y="3293001"/>
            <a:ext cx="4210050" cy="1200150"/>
            <a:chOff x="0" y="0"/>
            <a:chExt cx="4210050" cy="12001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485899" y="0"/>
                  <a:ext cx="2562225" cy="390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𝑅𝑒𝑔𝑈𝑝𝐴𝑤𝑎𝑟𝑑</m:t>
                            </m:r>
                          </m:sup>
                        </m:sSubSup>
                        <m:r>
                          <a:rPr lang="en-US" sz="1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𝐹𝑅𝑅𝑆𝑈𝑝𝐴𝑤𝑎𝑟𝑑</m:t>
                            </m:r>
                          </m:sup>
                        </m:sSubSup>
                      </m:oMath>
                    </m:oMathPara>
                  </a14:m>
                  <a:endPara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7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85899" y="0"/>
                  <a:ext cx="2562225" cy="39052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8" name="Group 37"/>
            <p:cNvGrpSpPr/>
            <p:nvPr/>
          </p:nvGrpSpPr>
          <p:grpSpPr>
            <a:xfrm>
              <a:off x="0" y="390525"/>
              <a:ext cx="4210050" cy="809625"/>
              <a:chOff x="0" y="390525"/>
              <a:chExt cx="4210050" cy="809625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0" y="571500"/>
                <a:ext cx="4210050" cy="9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438150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866775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2009775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3019425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752850" y="390525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 Box 2"/>
              <p:cNvSpPr txBox="1">
                <a:spLocks noChangeArrowheads="1"/>
              </p:cNvSpPr>
              <p:nvPr/>
            </p:nvSpPr>
            <p:spPr bwMode="auto">
              <a:xfrm>
                <a:off x="342900" y="800100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LSL</a:t>
                </a:r>
              </a:p>
            </p:txBody>
          </p:sp>
          <p:sp>
            <p:nvSpPr>
              <p:cNvPr id="68" name="Text Box 2"/>
              <p:cNvSpPr txBox="1">
                <a:spLocks noChangeArrowheads="1"/>
              </p:cNvSpPr>
              <p:nvPr/>
            </p:nvSpPr>
            <p:spPr bwMode="auto">
              <a:xfrm>
                <a:off x="790575" y="800100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LDL</a:t>
                </a:r>
              </a:p>
            </p:txBody>
          </p:sp>
          <p:sp>
            <p:nvSpPr>
              <p:cNvPr id="69" name="Text Box 2"/>
              <p:cNvSpPr txBox="1">
                <a:spLocks noChangeArrowheads="1"/>
              </p:cNvSpPr>
              <p:nvPr/>
            </p:nvSpPr>
            <p:spPr bwMode="auto">
              <a:xfrm>
                <a:off x="2905125" y="809625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HDL</a:t>
                </a:r>
              </a:p>
            </p:txBody>
          </p:sp>
          <p:sp>
            <p:nvSpPr>
              <p:cNvPr id="70" name="Text Box 2"/>
              <p:cNvSpPr txBox="1">
                <a:spLocks noChangeArrowheads="1"/>
              </p:cNvSpPr>
              <p:nvPr/>
            </p:nvSpPr>
            <p:spPr bwMode="auto">
              <a:xfrm>
                <a:off x="3676650" y="781050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HSL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76350" y="809625"/>
                    <a:ext cx="1562100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𝐸𝑛𝑒𝑟𝑔𝑦𝑂𝑓𝑓𝑒𝑟𝐴𝑤𝑎𝑟𝑑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71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76350" y="809625"/>
                    <a:ext cx="1562100" cy="39052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9" name="Straight Arrow Connector 38"/>
            <p:cNvCxnSpPr/>
            <p:nvPr/>
          </p:nvCxnSpPr>
          <p:spPr>
            <a:xfrm flipV="1">
              <a:off x="1724025" y="571500"/>
              <a:ext cx="285750" cy="2095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009776" y="476250"/>
              <a:ext cx="6572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667000" y="390525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2124075" y="190500"/>
              <a:ext cx="228600" cy="28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352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RTC: Constraints for On-Line Single ESR Model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</p:spPr>
            <p:txBody>
              <a:bodyPr/>
              <a:lstStyle/>
              <a:p>
                <a:pPr marL="400050">
                  <a:buFont typeface="+mj-lt"/>
                  <a:buAutoNum type="arabicPeriod" startAt="5"/>
                </a:pPr>
                <a:r>
                  <a:rPr lang="en-US" sz="1600" dirty="0"/>
                  <a:t>HSL constraint: Ensures that the energy (Base Point), Regulation Up, Responsive Reserve (PFR, FFR), ECRS and On-line NSPIN awards are feasible with respect to the High Sustained Limit (HSL) of the Resource</a:t>
                </a:r>
              </a:p>
              <a:p>
                <a:pPr marL="457200" lvl="1" indent="0">
                  <a:buNone/>
                </a:pPr>
                <a:endParaRPr lang="en-US" sz="1800" i="1" dirty="0" smtClean="0"/>
              </a:p>
              <a:p>
                <a:pPr marL="457200" lvl="1" indent="0">
                  <a:buNone/>
                </a:pPr>
                <a:endParaRPr lang="en-US" sz="1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𝐻𝑆𝐿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𝐹𝑅𝑅𝑆𝑈𝑝𝐴𝑤𝑎𝑟𝑑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𝑃𝐹𝑅𝐴𝑤𝑎𝑟𝑑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𝐹𝐹𝑅𝐴𝑤𝑎𝑟𝑑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𝐸𝐶𝑅𝑆𝐴𝑤𝑎𝑟𝑑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𝑁𝑆𝑃𝐼𝑁𝐴𝑤𝑎𝑟𝑑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1800" dirty="0"/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>
                  <a:solidFill>
                    <a:schemeClr val="tx2"/>
                  </a:solidFill>
                </a:endParaRPr>
              </a:p>
              <a:p>
                <a:pPr marL="457200" lvl="1" indent="0">
                  <a:buNone/>
                </a:pPr>
                <a:endParaRPr lang="en-US" sz="18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872716"/>
                <a:ext cx="8534400" cy="5047317"/>
              </a:xfrm>
              <a:blipFill rotWithShape="0">
                <a:blip r:embed="rId3"/>
                <a:stretch>
                  <a:fillRect t="-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447800" y="8449310"/>
            <a:ext cx="4210050" cy="571500"/>
            <a:chOff x="0" y="0"/>
            <a:chExt cx="4210050" cy="571500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0" y="180975"/>
              <a:ext cx="4210050" cy="9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381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66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00977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019425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52850" y="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342900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LSL</a:t>
              </a: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790575" y="409575"/>
              <a:ext cx="22860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LDL</a:t>
              </a:r>
            </a:p>
          </p:txBody>
        </p:sp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2905125" y="419100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HDL</a:t>
              </a:r>
            </a:p>
          </p:txBody>
        </p:sp>
        <p:sp>
          <p:nvSpPr>
            <p:cNvPr id="30" name="Text Box 2"/>
            <p:cNvSpPr txBox="1">
              <a:spLocks noChangeArrowheads="1"/>
            </p:cNvSpPr>
            <p:nvPr/>
          </p:nvSpPr>
          <p:spPr bwMode="auto">
            <a:xfrm>
              <a:off x="3676650" y="390525"/>
              <a:ext cx="285750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HSL</a:t>
              </a:r>
            </a:p>
          </p:txBody>
        </p:sp>
        <p:sp>
          <p:nvSpPr>
            <p:cNvPr id="31" name="Text Box 2"/>
            <p:cNvSpPr txBox="1">
              <a:spLocks noChangeArrowheads="1"/>
            </p:cNvSpPr>
            <p:nvPr/>
          </p:nvSpPr>
          <p:spPr bwMode="auto">
            <a:xfrm>
              <a:off x="1781175" y="419100"/>
              <a:ext cx="638175" cy="1524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ctr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TelemMW</a:t>
              </a:r>
            </a:p>
          </p:txBody>
        </p:sp>
      </p:grp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2286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1336675" y="3472252"/>
            <a:ext cx="6032500" cy="1914525"/>
            <a:chOff x="0" y="-85725"/>
            <a:chExt cx="4210050" cy="1914525"/>
          </a:xfrm>
        </p:grpSpPr>
        <p:grpSp>
          <p:nvGrpSpPr>
            <p:cNvPr id="48" name="Group 47"/>
            <p:cNvGrpSpPr/>
            <p:nvPr/>
          </p:nvGrpSpPr>
          <p:grpSpPr>
            <a:xfrm>
              <a:off x="0" y="-85725"/>
              <a:ext cx="4210050" cy="1914525"/>
              <a:chOff x="0" y="-85725"/>
              <a:chExt cx="4210050" cy="1914525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0" y="-85725"/>
                <a:ext cx="4210050" cy="1438275"/>
                <a:chOff x="0" y="-85725"/>
                <a:chExt cx="4210050" cy="1438275"/>
              </a:xfrm>
            </p:grpSpPr>
            <p:grpSp>
              <p:nvGrpSpPr>
                <p:cNvPr id="60" name="Group 59"/>
                <p:cNvGrpSpPr/>
                <p:nvPr/>
              </p:nvGrpSpPr>
              <p:grpSpPr>
                <a:xfrm>
                  <a:off x="0" y="-85725"/>
                  <a:ext cx="4210050" cy="1438275"/>
                  <a:chOff x="0" y="-85725"/>
                  <a:chExt cx="4210050" cy="1438275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3" name="Text Box 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51450" y="-85725"/>
                        <a:ext cx="1814753" cy="3905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0" tIns="0" rIns="0" bIns="0" anchor="ctr" anchorCtr="0"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𝑀𝑊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𝑅𝑒𝑔𝑈𝑝𝐴𝑤𝑎𝑟𝑑</m:t>
                                  </m:r>
                                </m:sup>
                              </m:sSub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𝑀𝑊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𝐹𝑅𝑅𝑆𝑈𝑝𝐴𝑤𝑎𝑟𝑑</m:t>
                                  </m:r>
                                </m:sup>
                              </m:sSubSup>
                            </m:oMath>
                          </m:oMathPara>
                        </a14:m>
                        <a:endPara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 </a:t>
                        </a:r>
                      </a:p>
                    </p:txBody>
                  </p:sp>
                </mc:Choice>
                <mc:Fallback xmlns="">
                  <p:sp>
                    <p:nvSpPr>
                      <p:cNvPr id="63" name="Text Box 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 bwMode="auto">
                      <a:xfrm>
                        <a:off x="651450" y="-85725"/>
                        <a:ext cx="1814753" cy="390525"/>
                      </a:xfrm>
                      <a:prstGeom prst="rect">
                        <a:avLst/>
                      </a:prstGeom>
                      <a:blipFill rotWithShape="0">
                        <a:blip r:embed="rId4"/>
                        <a:stretch>
                          <a:fillRect t="-17188"/>
                        </a:stretch>
                      </a:blip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64" name="Group 63"/>
                  <p:cNvGrpSpPr/>
                  <p:nvPr/>
                </p:nvGrpSpPr>
                <p:grpSpPr>
                  <a:xfrm>
                    <a:off x="0" y="542925"/>
                    <a:ext cx="4210050" cy="809625"/>
                    <a:chOff x="0" y="542925"/>
                    <a:chExt cx="4210050" cy="809625"/>
                  </a:xfrm>
                </p:grpSpPr>
                <p:cxnSp>
                  <p:nvCxnSpPr>
                    <p:cNvPr id="76" name="Straight Connector 75"/>
                    <p:cNvCxnSpPr/>
                    <p:nvPr/>
                  </p:nvCxnSpPr>
                  <p:spPr>
                    <a:xfrm flipV="1">
                      <a:off x="0" y="723900"/>
                      <a:ext cx="4210050" cy="9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Straight Connector 76"/>
                    <p:cNvCxnSpPr/>
                    <p:nvPr/>
                  </p:nvCxnSpPr>
                  <p:spPr>
                    <a:xfrm>
                      <a:off x="438150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Straight Connector 77"/>
                    <p:cNvCxnSpPr/>
                    <p:nvPr/>
                  </p:nvCxnSpPr>
                  <p:spPr>
                    <a:xfrm>
                      <a:off x="866775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9" name="Straight Connector 78"/>
                    <p:cNvCxnSpPr/>
                    <p:nvPr/>
                  </p:nvCxnSpPr>
                  <p:spPr>
                    <a:xfrm>
                      <a:off x="2009775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Straight Connector 79"/>
                    <p:cNvCxnSpPr/>
                    <p:nvPr/>
                  </p:nvCxnSpPr>
                  <p:spPr>
                    <a:xfrm>
                      <a:off x="3019425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1" name="Straight Connector 80"/>
                    <p:cNvCxnSpPr/>
                    <p:nvPr/>
                  </p:nvCxnSpPr>
                  <p:spPr>
                    <a:xfrm>
                      <a:off x="3752850" y="542925"/>
                      <a:ext cx="0" cy="390525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2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2900" y="952500"/>
                      <a:ext cx="22860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LSL</a:t>
                      </a:r>
                    </a:p>
                  </p:txBody>
                </p:sp>
                <p:sp>
                  <p:nvSpPr>
                    <p:cNvPr id="83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90575" y="952500"/>
                      <a:ext cx="22860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LDL</a:t>
                      </a:r>
                    </a:p>
                  </p:txBody>
                </p:sp>
                <p:sp>
                  <p:nvSpPr>
                    <p:cNvPr id="84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05125" y="962025"/>
                      <a:ext cx="28575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HDL</a:t>
                      </a:r>
                    </a:p>
                  </p:txBody>
                </p:sp>
                <p:sp>
                  <p:nvSpPr>
                    <p:cNvPr id="85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676650" y="933450"/>
                      <a:ext cx="285750" cy="1524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HSL</a:t>
                      </a:r>
                    </a:p>
                  </p:txBody>
                </p:sp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86" name="Text Box 2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276350" y="962025"/>
                          <a:ext cx="1562100" cy="3905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0" tIns="0" rIns="0" bIns="0" anchor="ctr" anchorCtr="0">
                          <a:noAutofit/>
                        </a:bodyPr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𝑀𝑊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𝐸𝑛𝑒𝑟𝑔𝑦𝑂𝑓𝑓𝑒𝑟𝐴𝑤𝑎𝑟𝑑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86" name="Text Box 2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 bwMode="auto">
                        <a:xfrm>
                          <a:off x="1276350" y="962025"/>
                          <a:ext cx="1562100" cy="390525"/>
                        </a:xfrm>
                        <a:prstGeom prst="rect">
                          <a:avLst/>
                        </a:prstGeom>
                        <a:blipFill rotWithShape="0">
                          <a:blip r:embed="rId5"/>
                          <a:stretch>
                            <a:fillRect/>
                          </a:stretch>
                        </a:blip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  <p:cxnSp>
                <p:nvCxnSpPr>
                  <p:cNvPr id="72" name="Straight Arrow Connector 71"/>
                  <p:cNvCxnSpPr/>
                  <p:nvPr/>
                </p:nvCxnSpPr>
                <p:spPr>
                  <a:xfrm flipV="1">
                    <a:off x="1724025" y="723900"/>
                    <a:ext cx="285750" cy="20955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Arrow Connector 72"/>
                  <p:cNvCxnSpPr/>
                  <p:nvPr/>
                </p:nvCxnSpPr>
                <p:spPr>
                  <a:xfrm>
                    <a:off x="2000996" y="628650"/>
                    <a:ext cx="408085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>
                    <a:off x="2400300" y="542925"/>
                    <a:ext cx="0" cy="390525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Arrow Connector 74"/>
                  <p:cNvCxnSpPr/>
                  <p:nvPr/>
                </p:nvCxnSpPr>
                <p:spPr>
                  <a:xfrm>
                    <a:off x="2173645" y="104775"/>
                    <a:ext cx="46531" cy="523875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Text Box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581438" y="0"/>
                      <a:ext cx="1380962" cy="39052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0" tIns="0" rIns="0" bIns="0" anchor="ctr" anchorCtr="0"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Sup>
                              <m:sSubSupPr>
                                <m:ctrlP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𝑀𝑊</m:t>
                                </m:r>
                              </m:e>
                              <m:sub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𝑃𝐹𝑅𝐴𝑤𝑎𝑟𝑑</m:t>
                                </m:r>
                              </m:sup>
                            </m:sSubSup>
                            <m:r>
                              <a:rPr lang="en-US" sz="1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𝑀𝑊</m:t>
                                </m:r>
                              </m:e>
                              <m:sub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2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𝐹𝐹𝑅𝐴𝑤𝑎𝑟𝑑</m:t>
                                </m:r>
                              </m:sup>
                            </m:sSubSup>
                          </m:oMath>
                        </m:oMathPara>
                      </a14:m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61" name="Text Box 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2581438" y="0"/>
                      <a:ext cx="1380962" cy="39052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l="-1538"/>
                      </a:stretch>
                    </a:blip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2" name="Straight Arrow Connector 61"/>
                <p:cNvCxnSpPr/>
                <p:nvPr/>
              </p:nvCxnSpPr>
              <p:spPr>
                <a:xfrm>
                  <a:off x="2781300" y="257175"/>
                  <a:ext cx="0" cy="37147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Straight Arrow Connector 52"/>
              <p:cNvCxnSpPr/>
              <p:nvPr/>
            </p:nvCxnSpPr>
            <p:spPr>
              <a:xfrm>
                <a:off x="3352800" y="628650"/>
                <a:ext cx="276606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3333750" y="53340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3609975" y="55245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28925" y="1219200"/>
                    <a:ext cx="847725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𝐸𝐶𝑅𝐴𝑤𝑎𝑟𝑑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56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828925" y="1219200"/>
                    <a:ext cx="847725" cy="390525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7" name="Straight Arrow Connector 56"/>
              <p:cNvCxnSpPr/>
              <p:nvPr/>
            </p:nvCxnSpPr>
            <p:spPr>
              <a:xfrm flipV="1">
                <a:off x="3190875" y="628650"/>
                <a:ext cx="0" cy="59055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50499" y="1438275"/>
                    <a:ext cx="904023" cy="390525"/>
                  </a:xfrm>
                  <a:prstGeom prst="rect">
                    <a:avLst/>
                  </a:prstGeom>
                  <a:solidFill>
                    <a:srgbClr val="FFFFFF">
                      <a:alpha val="0"/>
                    </a:srgbClr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1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𝑁𝑆𝑃𝐼𝑁𝐴𝑤𝑎𝑟𝑑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58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3250499" y="1438275"/>
                    <a:ext cx="904023" cy="390525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9" name="Straight Arrow Connector 58"/>
              <p:cNvCxnSpPr/>
              <p:nvPr/>
            </p:nvCxnSpPr>
            <p:spPr>
              <a:xfrm flipH="1" flipV="1">
                <a:off x="3457465" y="628650"/>
                <a:ext cx="152394" cy="80962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Arrow Connector 48"/>
            <p:cNvCxnSpPr/>
            <p:nvPr/>
          </p:nvCxnSpPr>
          <p:spPr>
            <a:xfrm>
              <a:off x="2400300" y="628650"/>
              <a:ext cx="72294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3124200" y="542925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3124200" y="628650"/>
              <a:ext cx="2286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096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Discussion</a:t>
            </a:r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9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Characteristics of a Single ESR Model (Phase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534400" cy="5472608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ERCOT market systems will not consider State of Charge (SOC) related telemetry</a:t>
            </a:r>
          </a:p>
          <a:p>
            <a:pPr lvl="1"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No State of Charge Management in DAM, RUC, Real-Time market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SOC related telemetry by QSE will be used for: :</a:t>
            </a:r>
          </a:p>
          <a:p>
            <a:pPr lvl="1"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PRC </a:t>
            </a:r>
            <a:r>
              <a:rPr lang="en-US" sz="1600" dirty="0" smtClean="0">
                <a:solidFill>
                  <a:schemeClr val="tx2"/>
                </a:solidFill>
              </a:rPr>
              <a:t>calculation</a:t>
            </a:r>
            <a:endParaRPr lang="en-US" sz="1600" dirty="0">
              <a:solidFill>
                <a:schemeClr val="tx2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1600" dirty="0">
                <a:solidFill>
                  <a:schemeClr val="tx2"/>
                </a:solidFill>
              </a:rPr>
              <a:t>To increase situational awareness 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Physically </a:t>
            </a:r>
            <a:r>
              <a:rPr lang="en-US" sz="1600" dirty="0">
                <a:solidFill>
                  <a:schemeClr val="tx2"/>
                </a:solidFill>
              </a:rPr>
              <a:t>a single device with one electrical pathway to the modeled electrical network </a:t>
            </a:r>
            <a:endParaRPr lang="en-US" sz="1400" dirty="0">
              <a:solidFill>
                <a:schemeClr val="tx2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1400" dirty="0">
                <a:solidFill>
                  <a:schemeClr val="tx2"/>
                </a:solidFill>
              </a:rPr>
              <a:t>The charging and discharging electrical path is the </a:t>
            </a:r>
            <a:r>
              <a:rPr lang="en-US" sz="1400" dirty="0" smtClean="0">
                <a:solidFill>
                  <a:schemeClr val="tx2"/>
                </a:solidFill>
              </a:rPr>
              <a:t>same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Limited </a:t>
            </a:r>
            <a:r>
              <a:rPr lang="en-US" sz="1600" dirty="0">
                <a:solidFill>
                  <a:schemeClr val="tx2"/>
                </a:solidFill>
              </a:rPr>
              <a:t>energy storage capability (&lt;= 24 hours). This implies that the ESR cannot discharge continuously at </a:t>
            </a:r>
            <a:r>
              <a:rPr lang="en-US" sz="1600" dirty="0" smtClean="0">
                <a:solidFill>
                  <a:schemeClr val="tx2"/>
                </a:solidFill>
              </a:rPr>
              <a:t>its </a:t>
            </a:r>
            <a:r>
              <a:rPr lang="en-US" sz="1600" dirty="0">
                <a:solidFill>
                  <a:schemeClr val="tx2"/>
                </a:solidFill>
              </a:rPr>
              <a:t>rated MW for 24 hours</a:t>
            </a:r>
            <a:r>
              <a:rPr lang="en-US" sz="1600" dirty="0" smtClean="0">
                <a:solidFill>
                  <a:schemeClr val="tx2"/>
                </a:solidFill>
              </a:rPr>
              <a:t>.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Does </a:t>
            </a:r>
            <a:r>
              <a:rPr lang="en-US" sz="1600" dirty="0">
                <a:solidFill>
                  <a:schemeClr val="tx2"/>
                </a:solidFill>
              </a:rPr>
              <a:t>not have temporal constraints (</a:t>
            </a:r>
            <a:r>
              <a:rPr lang="en-US" sz="1600" dirty="0" err="1">
                <a:solidFill>
                  <a:schemeClr val="tx2"/>
                </a:solidFill>
              </a:rPr>
              <a:t>StartTime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MinUpTime</a:t>
            </a:r>
            <a:r>
              <a:rPr lang="en-US" sz="1600" dirty="0">
                <a:solidFill>
                  <a:schemeClr val="tx2"/>
                </a:solidFill>
              </a:rPr>
              <a:t>, </a:t>
            </a:r>
            <a:r>
              <a:rPr lang="en-US" sz="1600" dirty="0" err="1">
                <a:solidFill>
                  <a:schemeClr val="tx2"/>
                </a:solidFill>
              </a:rPr>
              <a:t>MinDownTime</a:t>
            </a:r>
            <a:r>
              <a:rPr lang="en-US" sz="1600" dirty="0">
                <a:solidFill>
                  <a:schemeClr val="tx2"/>
                </a:solidFill>
              </a:rPr>
              <a:t>, etc.) and does not have transition times between charging and </a:t>
            </a:r>
            <a:r>
              <a:rPr lang="en-US" sz="1600" dirty="0" smtClean="0">
                <a:solidFill>
                  <a:schemeClr val="tx2"/>
                </a:solidFill>
              </a:rPr>
              <a:t>discharging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Does </a:t>
            </a:r>
            <a:r>
              <a:rPr lang="en-US" sz="1600" dirty="0">
                <a:solidFill>
                  <a:schemeClr val="tx2"/>
                </a:solidFill>
              </a:rPr>
              <a:t>not have startup, shutdown and transition </a:t>
            </a:r>
            <a:r>
              <a:rPr lang="en-US" sz="1600" dirty="0" smtClean="0">
                <a:solidFill>
                  <a:schemeClr val="tx2"/>
                </a:solidFill>
              </a:rPr>
              <a:t>costs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Can </a:t>
            </a:r>
            <a:r>
              <a:rPr lang="en-US" sz="1600" dirty="0">
                <a:solidFill>
                  <a:schemeClr val="tx2"/>
                </a:solidFill>
              </a:rPr>
              <a:t>smoothly transition from charging to discharging and vice-versa and there is no dead band around 0 </a:t>
            </a:r>
            <a:r>
              <a:rPr lang="en-US" sz="1600" dirty="0" smtClean="0">
                <a:solidFill>
                  <a:schemeClr val="tx2"/>
                </a:solidFill>
              </a:rPr>
              <a:t>MW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All </a:t>
            </a:r>
            <a:r>
              <a:rPr lang="en-US" sz="1600" dirty="0">
                <a:solidFill>
                  <a:schemeClr val="tx2"/>
                </a:solidFill>
              </a:rPr>
              <a:t>data inputs are measured at the Point of Interconnection (POI) or Point of Common Coupling (PCC</a:t>
            </a:r>
            <a:r>
              <a:rPr lang="en-US" sz="1600" dirty="0" smtClean="0">
                <a:solidFill>
                  <a:schemeClr val="tx2"/>
                </a:solidFill>
              </a:rPr>
              <a:t>)</a:t>
            </a:r>
          </a:p>
          <a:p>
            <a:pPr lvl="0">
              <a:spcBef>
                <a:spcPts val="600"/>
              </a:spcBef>
            </a:pPr>
            <a:r>
              <a:rPr lang="en-US" sz="1600" dirty="0" smtClean="0">
                <a:solidFill>
                  <a:schemeClr val="tx2"/>
                </a:solidFill>
              </a:rPr>
              <a:t>Single </a:t>
            </a:r>
            <a:r>
              <a:rPr lang="en-US" sz="1600" dirty="0">
                <a:solidFill>
                  <a:schemeClr val="tx2"/>
                </a:solidFill>
              </a:rPr>
              <a:t>price curve from charging (Bid-To-Buy) to discharging (Offer-To-Sell) that is monotonically non-decreasing as the MW quantity </a:t>
            </a:r>
            <a:r>
              <a:rPr lang="en-US" sz="1600" dirty="0" smtClean="0">
                <a:solidFill>
                  <a:schemeClr val="tx2"/>
                </a:solidFill>
              </a:rPr>
              <a:t>increases</a:t>
            </a:r>
            <a:r>
              <a:rPr lang="en-US" sz="1600" dirty="0" smtClean="0">
                <a:solidFill>
                  <a:srgbClr val="FF0000"/>
                </a:solidFill>
              </a:rPr>
              <a:t>;</a:t>
            </a:r>
            <a:r>
              <a:rPr lang="en-US" sz="1600" dirty="0" smtClean="0">
                <a:solidFill>
                  <a:schemeClr val="tx2"/>
                </a:solidFill>
              </a:rPr>
              <a:t> i.e., the </a:t>
            </a:r>
            <a:r>
              <a:rPr lang="en-US" sz="1600" dirty="0">
                <a:solidFill>
                  <a:schemeClr val="tx2"/>
                </a:solidFill>
              </a:rPr>
              <a:t>single submitted price curve covers both the charging and discharging MW </a:t>
            </a:r>
            <a:r>
              <a:rPr lang="en-US" sz="1600" dirty="0" smtClean="0">
                <a:solidFill>
                  <a:schemeClr val="tx2"/>
                </a:solidFill>
              </a:rPr>
              <a:t>range</a:t>
            </a:r>
            <a:endParaRPr lang="en-US" sz="1400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42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Characteristics of a Single ESR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08720"/>
            <a:ext cx="8332912" cy="5004556"/>
          </a:xfrm>
        </p:spPr>
        <p:txBody>
          <a:bodyPr/>
          <a:lstStyle/>
          <a:p>
            <a:pPr lvl="0"/>
            <a:r>
              <a:rPr lang="en-US" sz="2000" dirty="0" smtClean="0">
                <a:solidFill>
                  <a:schemeClr val="tx2"/>
                </a:solidFill>
              </a:rPr>
              <a:t>ESR Status </a:t>
            </a:r>
            <a:r>
              <a:rPr lang="en-US" sz="2000" dirty="0">
                <a:solidFill>
                  <a:schemeClr val="tx2"/>
                </a:solidFill>
              </a:rPr>
              <a:t>will be ON, ONXX, OFF, or OUT. This statement reflects current </a:t>
            </a:r>
            <a:r>
              <a:rPr lang="en-US" sz="2000" dirty="0" smtClean="0">
                <a:solidFill>
                  <a:schemeClr val="tx2"/>
                </a:solidFill>
              </a:rPr>
              <a:t>thinking that </a:t>
            </a:r>
            <a:r>
              <a:rPr lang="en-US" sz="2000" dirty="0">
                <a:solidFill>
                  <a:schemeClr val="tx2"/>
                </a:solidFill>
              </a:rPr>
              <a:t>new statuses are NOT required</a:t>
            </a:r>
            <a:endParaRPr lang="en-US" sz="1800" dirty="0">
              <a:solidFill>
                <a:schemeClr val="tx2"/>
              </a:solidFill>
            </a:endParaRPr>
          </a:p>
          <a:p>
            <a:pPr lvl="0"/>
            <a:endParaRPr lang="en-US" sz="2000" dirty="0" smtClean="0">
              <a:solidFill>
                <a:schemeClr val="tx2"/>
              </a:solidFill>
            </a:endParaRPr>
          </a:p>
          <a:p>
            <a:pPr lvl="0"/>
            <a:r>
              <a:rPr lang="en-US" sz="2000" dirty="0" smtClean="0">
                <a:solidFill>
                  <a:schemeClr val="tx2"/>
                </a:solidFill>
              </a:rPr>
              <a:t>With </a:t>
            </a:r>
            <a:r>
              <a:rPr lang="en-US" sz="2000" dirty="0">
                <a:solidFill>
                  <a:schemeClr val="tx2"/>
                </a:solidFill>
              </a:rPr>
              <a:t>the above </a:t>
            </a:r>
            <a:r>
              <a:rPr lang="en-US" sz="2000" dirty="0" smtClean="0">
                <a:solidFill>
                  <a:schemeClr val="tx2"/>
                </a:solidFill>
              </a:rPr>
              <a:t>characteristics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dirty="0" smtClean="0">
                <a:solidFill>
                  <a:schemeClr val="tx2"/>
                </a:solidFill>
              </a:rPr>
              <a:t>MMS </a:t>
            </a:r>
            <a:r>
              <a:rPr lang="en-US" sz="2000" dirty="0">
                <a:solidFill>
                  <a:schemeClr val="tx2"/>
                </a:solidFill>
              </a:rPr>
              <a:t>modeling/calculations for </a:t>
            </a:r>
            <a:r>
              <a:rPr lang="en-US" sz="2000" dirty="0" smtClean="0">
                <a:solidFill>
                  <a:schemeClr val="tx2"/>
                </a:solidFill>
              </a:rPr>
              <a:t>ESRs become </a:t>
            </a:r>
            <a:r>
              <a:rPr lang="en-US" sz="2000" dirty="0">
                <a:solidFill>
                  <a:schemeClr val="tx2"/>
                </a:solidFill>
              </a:rPr>
              <a:t>a </a:t>
            </a:r>
            <a:r>
              <a:rPr lang="en-US" sz="2000" u="sng" dirty="0">
                <a:solidFill>
                  <a:schemeClr val="tx2"/>
                </a:solidFill>
              </a:rPr>
              <a:t>dispatch problem for Real-Time (SCED), DAM and RUC processes</a:t>
            </a:r>
            <a:r>
              <a:rPr lang="en-US" sz="2000" dirty="0">
                <a:solidFill>
                  <a:schemeClr val="tx2"/>
                </a:solidFill>
              </a:rPr>
              <a:t>.</a:t>
            </a:r>
            <a:endParaRPr lang="en-US" sz="1800" dirty="0">
              <a:solidFill>
                <a:schemeClr val="tx2"/>
              </a:solidFill>
            </a:endParaRPr>
          </a:p>
          <a:p>
            <a:pPr lvl="0"/>
            <a:endParaRPr lang="en-US" sz="2000" b="1" u="sng" dirty="0" smtClean="0">
              <a:solidFill>
                <a:schemeClr val="tx2"/>
              </a:solidFill>
            </a:endParaRPr>
          </a:p>
          <a:p>
            <a:pPr lvl="0"/>
            <a:r>
              <a:rPr lang="en-US" sz="2000" b="1" u="sng" dirty="0" smtClean="0">
                <a:solidFill>
                  <a:schemeClr val="tx2"/>
                </a:solidFill>
              </a:rPr>
              <a:t>An ESR will </a:t>
            </a:r>
            <a:r>
              <a:rPr lang="en-US" sz="2000" b="1" u="sng" dirty="0">
                <a:solidFill>
                  <a:schemeClr val="tx2"/>
                </a:solidFill>
              </a:rPr>
              <a:t>be settled at </a:t>
            </a:r>
            <a:r>
              <a:rPr lang="en-US" sz="2000" b="1" u="sng" dirty="0" smtClean="0">
                <a:solidFill>
                  <a:schemeClr val="tx2"/>
                </a:solidFill>
              </a:rPr>
              <a:t>a Nodal price</a:t>
            </a:r>
            <a:r>
              <a:rPr lang="en-US" sz="2000" b="1" u="sng" dirty="0" smtClean="0">
                <a:solidFill>
                  <a:srgbClr val="FF0000"/>
                </a:solidFill>
              </a:rPr>
              <a:t> </a:t>
            </a:r>
            <a:r>
              <a:rPr lang="en-US" sz="2000" b="1" u="sng" dirty="0" smtClean="0">
                <a:solidFill>
                  <a:schemeClr val="tx2"/>
                </a:solidFill>
              </a:rPr>
              <a:t>for </a:t>
            </a:r>
            <a:r>
              <a:rPr lang="en-US" sz="2000" b="1" u="sng" dirty="0">
                <a:solidFill>
                  <a:schemeClr val="tx2"/>
                </a:solidFill>
              </a:rPr>
              <a:t>both charging and discharging</a:t>
            </a:r>
            <a:r>
              <a:rPr lang="en-US" sz="2000" b="1" u="sng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000" b="1" u="sng" dirty="0" smtClean="0">
              <a:solidFill>
                <a:schemeClr val="tx2"/>
              </a:solidFill>
            </a:endParaRPr>
          </a:p>
          <a:p>
            <a:pPr lvl="0"/>
            <a:r>
              <a:rPr lang="en-US" sz="2000" b="1" u="sng" dirty="0" smtClean="0">
                <a:solidFill>
                  <a:schemeClr val="tx2"/>
                </a:solidFill>
              </a:rPr>
              <a:t>QSE responsible for maintaining state of charge (MWh) and reflecting energy capability to ERCOT via telemetry, COP, etc.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2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Connector 61"/>
          <p:cNvCxnSpPr/>
          <p:nvPr/>
        </p:nvCxnSpPr>
        <p:spPr>
          <a:xfrm>
            <a:off x="6228184" y="3512987"/>
            <a:ext cx="0" cy="189623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ESR: Combo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224152" y="1772816"/>
            <a:ext cx="2595206" cy="2923784"/>
            <a:chOff x="1586184" y="1154892"/>
            <a:chExt cx="2595206" cy="2923784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2564654" y="2636912"/>
              <a:ext cx="72966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69028" y="2631490"/>
              <a:ext cx="0" cy="914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2310408" y="3545276"/>
              <a:ext cx="533400" cy="5334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2390800" y="3679494"/>
              <a:ext cx="381000" cy="289566"/>
            </a:xfrm>
            <a:custGeom>
              <a:avLst/>
              <a:gdLst>
                <a:gd name="connsiteX0" fmla="*/ 0 w 3657600"/>
                <a:gd name="connsiteY0" fmla="*/ 890022 h 1804428"/>
                <a:gd name="connsiteX1" fmla="*/ 938784 w 3657600"/>
                <a:gd name="connsiteY1" fmla="*/ 6 h 1804428"/>
                <a:gd name="connsiteX2" fmla="*/ 1853184 w 3657600"/>
                <a:gd name="connsiteY2" fmla="*/ 902214 h 1804428"/>
                <a:gd name="connsiteX3" fmla="*/ 2743200 w 3657600"/>
                <a:gd name="connsiteY3" fmla="*/ 1804422 h 1804428"/>
                <a:gd name="connsiteX4" fmla="*/ 3657600 w 3657600"/>
                <a:gd name="connsiteY4" fmla="*/ 914406 h 1804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57600" h="1804428">
                  <a:moveTo>
                    <a:pt x="0" y="890022"/>
                  </a:moveTo>
                  <a:cubicBezTo>
                    <a:pt x="314960" y="443998"/>
                    <a:pt x="629920" y="-2026"/>
                    <a:pt x="938784" y="6"/>
                  </a:cubicBezTo>
                  <a:cubicBezTo>
                    <a:pt x="1247648" y="2038"/>
                    <a:pt x="1552448" y="601478"/>
                    <a:pt x="1853184" y="902214"/>
                  </a:cubicBezTo>
                  <a:cubicBezTo>
                    <a:pt x="2153920" y="1202950"/>
                    <a:pt x="2442464" y="1802390"/>
                    <a:pt x="2743200" y="1804422"/>
                  </a:cubicBezTo>
                  <a:cubicBezTo>
                    <a:pt x="3043936" y="1806454"/>
                    <a:pt x="3350768" y="1360430"/>
                    <a:pt x="3657600" y="91440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501461" y="3129716"/>
              <a:ext cx="133539" cy="11765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3294104" y="2630287"/>
              <a:ext cx="0" cy="1338773"/>
            </a:xfrm>
            <a:prstGeom prst="line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3200954" y="3711776"/>
              <a:ext cx="192284" cy="2212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3311860" y="3050467"/>
              <a:ext cx="7040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Pseudo</a:t>
              </a:r>
            </a:p>
            <a:p>
              <a:r>
                <a:rPr lang="en-US" sz="1200" dirty="0" smtClean="0"/>
                <a:t>Switch</a:t>
              </a:r>
              <a:endParaRPr lang="en-US" sz="12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896551" y="2898883"/>
              <a:ext cx="7040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Pseudo</a:t>
              </a:r>
            </a:p>
            <a:p>
              <a:r>
                <a:rPr lang="en-US" sz="1200" dirty="0" smtClean="0"/>
                <a:t>Switch</a:t>
              </a:r>
              <a:endParaRPr lang="en-US" sz="1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86184" y="3673476"/>
              <a:ext cx="7825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ESR-GR</a:t>
              </a:r>
              <a:endParaRPr lang="en-US" sz="12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323463" y="3683925"/>
              <a:ext cx="8579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ESR-CLR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76645" y="2064663"/>
              <a:ext cx="5774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Meter</a:t>
              </a:r>
              <a:endParaRPr lang="en-US" sz="1200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915816" y="1154892"/>
              <a:ext cx="0" cy="147265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3227926" y="3120876"/>
              <a:ext cx="133539" cy="117653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808284" y="1538705"/>
              <a:ext cx="215065" cy="20843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 56"/>
            <p:cNvSpPr/>
            <p:nvPr/>
          </p:nvSpPr>
          <p:spPr>
            <a:xfrm rot="16200000">
              <a:off x="2836504" y="2083630"/>
              <a:ext cx="151001" cy="114575"/>
            </a:xfrm>
            <a:custGeom>
              <a:avLst/>
              <a:gdLst>
                <a:gd name="connsiteX0" fmla="*/ 0 w 1853184"/>
                <a:gd name="connsiteY0" fmla="*/ 902214 h 914406"/>
                <a:gd name="connsiteX1" fmla="*/ 938784 w 1853184"/>
                <a:gd name="connsiteY1" fmla="*/ 6 h 914406"/>
                <a:gd name="connsiteX2" fmla="*/ 1853184 w 1853184"/>
                <a:gd name="connsiteY2" fmla="*/ 914406 h 91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3184" h="914406">
                  <a:moveTo>
                    <a:pt x="0" y="902214"/>
                  </a:moveTo>
                  <a:cubicBezTo>
                    <a:pt x="314960" y="450094"/>
                    <a:pt x="629920" y="-2026"/>
                    <a:pt x="938784" y="6"/>
                  </a:cubicBezTo>
                  <a:cubicBezTo>
                    <a:pt x="1247648" y="2038"/>
                    <a:pt x="1550416" y="458222"/>
                    <a:pt x="1853184" y="91440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6200000">
              <a:off x="2835358" y="2234630"/>
              <a:ext cx="151001" cy="114575"/>
            </a:xfrm>
            <a:custGeom>
              <a:avLst/>
              <a:gdLst>
                <a:gd name="connsiteX0" fmla="*/ 0 w 1853184"/>
                <a:gd name="connsiteY0" fmla="*/ 902214 h 914406"/>
                <a:gd name="connsiteX1" fmla="*/ 938784 w 1853184"/>
                <a:gd name="connsiteY1" fmla="*/ 6 h 914406"/>
                <a:gd name="connsiteX2" fmla="*/ 1853184 w 1853184"/>
                <a:gd name="connsiteY2" fmla="*/ 914406 h 91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3184" h="914406">
                  <a:moveTo>
                    <a:pt x="0" y="902214"/>
                  </a:moveTo>
                  <a:cubicBezTo>
                    <a:pt x="314960" y="450094"/>
                    <a:pt x="629920" y="-2026"/>
                    <a:pt x="938784" y="6"/>
                  </a:cubicBezTo>
                  <a:cubicBezTo>
                    <a:pt x="1247648" y="2038"/>
                    <a:pt x="1550416" y="458222"/>
                    <a:pt x="1853184" y="91440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953009" y="2214554"/>
              <a:ext cx="45994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3403489" y="2065417"/>
              <a:ext cx="222539" cy="30200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023349" y="1520349"/>
              <a:ext cx="7216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Breaker</a:t>
              </a:r>
              <a:endParaRPr lang="en-US" sz="1200" dirty="0"/>
            </a:p>
          </p:txBody>
        </p:sp>
      </p:grpSp>
      <p:sp>
        <p:nvSpPr>
          <p:cNvPr id="65" name="Oval 64"/>
          <p:cNvSpPr/>
          <p:nvPr/>
        </p:nvSpPr>
        <p:spPr>
          <a:xfrm>
            <a:off x="2509295" y="3218832"/>
            <a:ext cx="99438" cy="755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382597" y="2995978"/>
            <a:ext cx="1292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Resource Node</a:t>
            </a:r>
            <a:endParaRPr lang="en-US" sz="1200" dirty="0"/>
          </a:p>
        </p:txBody>
      </p: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03850"/>
              </p:ext>
            </p:extLst>
          </p:nvPr>
        </p:nvGraphicFramePr>
        <p:xfrm>
          <a:off x="234468" y="1291767"/>
          <a:ext cx="100584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ESR Generation Resource Telemetry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Resource Status</a:t>
                      </a:r>
                    </a:p>
                    <a:p>
                      <a:r>
                        <a:rPr lang="en-US" sz="1100" dirty="0" smtClean="0"/>
                        <a:t>(</a:t>
                      </a:r>
                      <a:r>
                        <a:rPr lang="en-US" sz="1100" dirty="0" err="1" smtClean="0"/>
                        <a:t>ON,OFF,OUT,etc</a:t>
                      </a:r>
                      <a:r>
                        <a:rPr lang="en-US" sz="1100" dirty="0" smtClean="0"/>
                        <a:t>.)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Gross MW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Gross </a:t>
                      </a:r>
                      <a:r>
                        <a:rPr lang="en-US" sz="1100" dirty="0" err="1" smtClean="0"/>
                        <a:t>MVAr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Net MW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Net </a:t>
                      </a:r>
                      <a:r>
                        <a:rPr lang="en-US" sz="1100" dirty="0" err="1" smtClean="0"/>
                        <a:t>MVar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HSL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LSL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HEL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LEL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 MW</a:t>
                      </a:r>
                      <a:r>
                        <a:rPr lang="en-US" sz="1100" baseline="0" dirty="0" smtClean="0"/>
                        <a:t> Responsibility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 MW Schedule</a:t>
                      </a:r>
                      <a:endParaRPr lang="en-US" sz="1100" dirty="0"/>
                    </a:p>
                  </a:txBody>
                  <a:tcPr marL="45720" marR="45720"/>
                </a:tc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541633"/>
              </p:ext>
            </p:extLst>
          </p:nvPr>
        </p:nvGraphicFramePr>
        <p:xfrm>
          <a:off x="3788015" y="1314027"/>
          <a:ext cx="1005840" cy="391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ESR Controllable Load Resource Telemetry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Resource Status</a:t>
                      </a:r>
                    </a:p>
                    <a:p>
                      <a:r>
                        <a:rPr lang="en-US" sz="1100" dirty="0" smtClean="0"/>
                        <a:t>(ONCLR, OUTL)</a:t>
                      </a:r>
                    </a:p>
                    <a:p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Net MW consumption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Net </a:t>
                      </a:r>
                      <a:r>
                        <a:rPr lang="en-US" sz="1100" dirty="0" err="1" smtClean="0"/>
                        <a:t>MVar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MPC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LPC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 MW</a:t>
                      </a:r>
                      <a:r>
                        <a:rPr lang="en-US" sz="1100" baseline="0" dirty="0" smtClean="0"/>
                        <a:t> Responsibility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 MW Schedule</a:t>
                      </a:r>
                      <a:endParaRPr lang="en-US" sz="1100" dirty="0"/>
                    </a:p>
                  </a:txBody>
                  <a:tcPr marL="45720" marR="45720"/>
                </a:tc>
              </a:tr>
            </a:tbl>
          </a:graphicData>
        </a:graphic>
      </p:graphicFrame>
      <p:cxnSp>
        <p:nvCxnSpPr>
          <p:cNvPr id="70" name="Straight Connector 69"/>
          <p:cNvCxnSpPr/>
          <p:nvPr/>
        </p:nvCxnSpPr>
        <p:spPr>
          <a:xfrm>
            <a:off x="7509628" y="1314027"/>
            <a:ext cx="11235" cy="17614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294347" y="3075470"/>
            <a:ext cx="539317" cy="21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8207816" y="2910861"/>
            <a:ext cx="859984" cy="276999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200" dirty="0" smtClean="0"/>
              <a:t>LSL=0 MW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7978227" y="3073624"/>
            <a:ext cx="228849" cy="1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7039799" y="1549807"/>
            <a:ext cx="1472346" cy="182880"/>
            <a:chOff x="6658455" y="1549807"/>
            <a:chExt cx="1472346" cy="182880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658455" y="1628800"/>
              <a:ext cx="95905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7673601" y="1549807"/>
              <a:ext cx="457200" cy="182880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200" dirty="0" smtClean="0"/>
                <a:t>HSL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751269" y="4170820"/>
            <a:ext cx="1460315" cy="276999"/>
            <a:chOff x="6658455" y="4448485"/>
            <a:chExt cx="1460315" cy="276999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6658455" y="4586984"/>
              <a:ext cx="95905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7661570" y="4448485"/>
              <a:ext cx="457200" cy="276999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200" dirty="0" smtClean="0"/>
                <a:t>MPC</a:t>
              </a: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7520863" y="1359978"/>
            <a:ext cx="548640" cy="182880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200" dirty="0" smtClean="0"/>
              <a:t>10MW</a:t>
            </a:r>
          </a:p>
        </p:txBody>
      </p:sp>
      <p:sp>
        <p:nvSpPr>
          <p:cNvPr id="84" name="Oval 83"/>
          <p:cNvSpPr/>
          <p:nvPr/>
        </p:nvSpPr>
        <p:spPr>
          <a:xfrm>
            <a:off x="7480448" y="143324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6185094" y="5111473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6301160" y="5017573"/>
            <a:ext cx="640080" cy="276999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200" dirty="0" smtClean="0"/>
              <a:t>10MW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161264" y="5491270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Empty</a:t>
            </a:r>
            <a:endParaRPr lang="en-US" sz="1200" dirty="0"/>
          </a:p>
        </p:txBody>
      </p:sp>
      <p:sp>
        <p:nvSpPr>
          <p:cNvPr id="96" name="TextBox 95"/>
          <p:cNvSpPr txBox="1"/>
          <p:nvPr/>
        </p:nvSpPr>
        <p:spPr>
          <a:xfrm>
            <a:off x="8667804" y="549336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Full</a:t>
            </a:r>
            <a:endParaRPr lang="en-US" sz="1200" dirty="0"/>
          </a:p>
        </p:txBody>
      </p:sp>
      <p:sp>
        <p:nvSpPr>
          <p:cNvPr id="97" name="TextBox 96"/>
          <p:cNvSpPr txBox="1"/>
          <p:nvPr/>
        </p:nvSpPr>
        <p:spPr>
          <a:xfrm>
            <a:off x="7900617" y="5764235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MWHr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7427477" y="5326754"/>
            <a:ext cx="1458888" cy="214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/>
          <p:nvPr/>
        </p:nvCxnSpPr>
        <p:spPr>
          <a:xfrm>
            <a:off x="8602049" y="5230707"/>
            <a:ext cx="0" cy="4057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Table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078721"/>
              </p:ext>
            </p:extLst>
          </p:nvPr>
        </p:nvGraphicFramePr>
        <p:xfrm>
          <a:off x="2002945" y="4733123"/>
          <a:ext cx="1720969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96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ESR State Of Charge (SOC) Telemetry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SOC (</a:t>
                      </a:r>
                      <a:r>
                        <a:rPr lang="en-US" sz="1100" dirty="0" err="1" smtClean="0"/>
                        <a:t>MWHr</a:t>
                      </a:r>
                      <a:r>
                        <a:rPr lang="en-US" sz="1100" dirty="0" smtClean="0"/>
                        <a:t>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MaxLimitSOC</a:t>
                      </a:r>
                      <a:r>
                        <a:rPr lang="en-US" sz="1100" dirty="0" smtClean="0"/>
                        <a:t> (</a:t>
                      </a:r>
                      <a:r>
                        <a:rPr lang="en-US" sz="1100" dirty="0" err="1" smtClean="0"/>
                        <a:t>MWHr</a:t>
                      </a:r>
                      <a:r>
                        <a:rPr lang="en-US" sz="1100" dirty="0" smtClean="0"/>
                        <a:t>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MinLimitSOC</a:t>
                      </a:r>
                      <a:r>
                        <a:rPr lang="en-US" sz="1100" dirty="0" smtClean="0"/>
                        <a:t> (</a:t>
                      </a:r>
                      <a:r>
                        <a:rPr lang="en-US" sz="1100" dirty="0" err="1" smtClean="0"/>
                        <a:t>MWHr</a:t>
                      </a:r>
                      <a:r>
                        <a:rPr lang="en-US" sz="1100" dirty="0" smtClean="0"/>
                        <a:t>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MaxDisRate</a:t>
                      </a:r>
                      <a:r>
                        <a:rPr lang="en-US" sz="1100" dirty="0" smtClean="0"/>
                        <a:t> (MW)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MaxChgRate</a:t>
                      </a:r>
                      <a:r>
                        <a:rPr lang="en-US" sz="1100" dirty="0" smtClean="0"/>
                        <a:t> (MW)</a:t>
                      </a:r>
                      <a:endParaRPr lang="en-US" sz="1100" dirty="0"/>
                    </a:p>
                  </a:txBody>
                  <a:tcPr marL="45720" marR="45720"/>
                </a:tc>
              </a:tr>
            </a:tbl>
          </a:graphicData>
        </a:graphic>
      </p:graphicFrame>
      <p:grpSp>
        <p:nvGrpSpPr>
          <p:cNvPr id="107" name="Group 106"/>
          <p:cNvGrpSpPr/>
          <p:nvPr/>
        </p:nvGrpSpPr>
        <p:grpSpPr>
          <a:xfrm>
            <a:off x="7365038" y="2311064"/>
            <a:ext cx="1722386" cy="430887"/>
            <a:chOff x="6968994" y="2329669"/>
            <a:chExt cx="1722386" cy="430887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6968994" y="2532664"/>
              <a:ext cx="30558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7341562" y="2329669"/>
              <a:ext cx="1349818" cy="430887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100" dirty="0" smtClean="0"/>
                <a:t>GR-MW=BP+AS Deployed</a:t>
              </a:r>
              <a:endParaRPr lang="en-US" sz="1100" dirty="0"/>
            </a:p>
          </p:txBody>
        </p:sp>
      </p:grpSp>
      <p:sp>
        <p:nvSpPr>
          <p:cNvPr id="108" name="Left Brace 107"/>
          <p:cNvSpPr/>
          <p:nvPr/>
        </p:nvSpPr>
        <p:spPr>
          <a:xfrm>
            <a:off x="5400469" y="1628800"/>
            <a:ext cx="542598" cy="14320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Left Brace 108"/>
          <p:cNvSpPr/>
          <p:nvPr/>
        </p:nvSpPr>
        <p:spPr>
          <a:xfrm>
            <a:off x="5400469" y="3525614"/>
            <a:ext cx="542598" cy="143207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5335073" y="3623946"/>
            <a:ext cx="1188720" cy="276999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200" dirty="0" smtClean="0"/>
              <a:t>LPC=0 MW</a:t>
            </a:r>
          </a:p>
        </p:txBody>
      </p:sp>
      <p:cxnSp>
        <p:nvCxnSpPr>
          <p:cNvPr id="112" name="Straight Arrow Connector 111"/>
          <p:cNvCxnSpPr/>
          <p:nvPr/>
        </p:nvCxnSpPr>
        <p:spPr>
          <a:xfrm flipV="1">
            <a:off x="5716088" y="3555531"/>
            <a:ext cx="466082" cy="95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018264" y="4112418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CLR</a:t>
            </a:r>
            <a:endParaRPr lang="en-US" sz="1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046425" y="2226559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GR</a:t>
            </a:r>
            <a:endParaRPr lang="en-US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056830" y="821712"/>
            <a:ext cx="3958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QSE responsibility for managing State of Charge by changing ESR-GR (HSL,LSL) and ESR-CLR (MPC,LPC) telemetry</a:t>
            </a:r>
            <a:endParaRPr lang="en-US" sz="12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5933175" y="3529852"/>
            <a:ext cx="6550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6103037" y="3337673"/>
            <a:ext cx="1809170" cy="430887"/>
            <a:chOff x="6968994" y="2339844"/>
            <a:chExt cx="1809170" cy="430887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6968994" y="2532664"/>
              <a:ext cx="30558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7422447" y="2339844"/>
              <a:ext cx="1355717" cy="430887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100" dirty="0" smtClean="0"/>
                <a:t>CLR-MW=BP+AS Deployed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8053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11111E-6 L -0.08976 0.0018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7" y="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00573 0.11296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564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96296E-6 L 0.00087 0.08171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07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59259E-6 L -0.00138 0.0831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41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1.94444E-6 -7.40741E-7 L 0.00382 0.050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ESR: Single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652183" y="1772816"/>
            <a:ext cx="2139832" cy="2028257"/>
            <a:chOff x="2014215" y="1154892"/>
            <a:chExt cx="2139832" cy="2028257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917808" y="2631056"/>
              <a:ext cx="0" cy="35254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014215" y="2906150"/>
              <a:ext cx="5004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ESR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576645" y="2064663"/>
              <a:ext cx="5774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Meter</a:t>
              </a:r>
              <a:endParaRPr lang="en-US" sz="1200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915816" y="1154892"/>
              <a:ext cx="0" cy="147265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2808284" y="1538705"/>
              <a:ext cx="215065" cy="20843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Freeform 56"/>
            <p:cNvSpPr/>
            <p:nvPr/>
          </p:nvSpPr>
          <p:spPr>
            <a:xfrm rot="16200000">
              <a:off x="2836504" y="2083630"/>
              <a:ext cx="151001" cy="114575"/>
            </a:xfrm>
            <a:custGeom>
              <a:avLst/>
              <a:gdLst>
                <a:gd name="connsiteX0" fmla="*/ 0 w 1853184"/>
                <a:gd name="connsiteY0" fmla="*/ 902214 h 914406"/>
                <a:gd name="connsiteX1" fmla="*/ 938784 w 1853184"/>
                <a:gd name="connsiteY1" fmla="*/ 6 h 914406"/>
                <a:gd name="connsiteX2" fmla="*/ 1853184 w 1853184"/>
                <a:gd name="connsiteY2" fmla="*/ 914406 h 91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3184" h="914406">
                  <a:moveTo>
                    <a:pt x="0" y="902214"/>
                  </a:moveTo>
                  <a:cubicBezTo>
                    <a:pt x="314960" y="450094"/>
                    <a:pt x="629920" y="-2026"/>
                    <a:pt x="938784" y="6"/>
                  </a:cubicBezTo>
                  <a:cubicBezTo>
                    <a:pt x="1247648" y="2038"/>
                    <a:pt x="1550416" y="458222"/>
                    <a:pt x="1853184" y="91440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6200000">
              <a:off x="2835358" y="2234630"/>
              <a:ext cx="151001" cy="114575"/>
            </a:xfrm>
            <a:custGeom>
              <a:avLst/>
              <a:gdLst>
                <a:gd name="connsiteX0" fmla="*/ 0 w 1853184"/>
                <a:gd name="connsiteY0" fmla="*/ 902214 h 914406"/>
                <a:gd name="connsiteX1" fmla="*/ 938784 w 1853184"/>
                <a:gd name="connsiteY1" fmla="*/ 6 h 914406"/>
                <a:gd name="connsiteX2" fmla="*/ 1853184 w 1853184"/>
                <a:gd name="connsiteY2" fmla="*/ 914406 h 91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53184" h="914406">
                  <a:moveTo>
                    <a:pt x="0" y="902214"/>
                  </a:moveTo>
                  <a:cubicBezTo>
                    <a:pt x="314960" y="450094"/>
                    <a:pt x="629920" y="-2026"/>
                    <a:pt x="938784" y="6"/>
                  </a:cubicBezTo>
                  <a:cubicBezTo>
                    <a:pt x="1247648" y="2038"/>
                    <a:pt x="1550416" y="458222"/>
                    <a:pt x="1853184" y="91440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2953009" y="2214554"/>
              <a:ext cx="45994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3403489" y="2065417"/>
              <a:ext cx="222539" cy="30200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023349" y="1520349"/>
              <a:ext cx="7216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Breaker</a:t>
              </a:r>
              <a:endParaRPr lang="en-US" sz="1200" dirty="0"/>
            </a:p>
          </p:txBody>
        </p:sp>
      </p:grpSp>
      <p:sp>
        <p:nvSpPr>
          <p:cNvPr id="65" name="Oval 64"/>
          <p:cNvSpPr/>
          <p:nvPr/>
        </p:nvSpPr>
        <p:spPr>
          <a:xfrm>
            <a:off x="2509295" y="3218832"/>
            <a:ext cx="99438" cy="755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1382597" y="2995978"/>
            <a:ext cx="1292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Resource Node</a:t>
            </a:r>
            <a:endParaRPr lang="en-US" sz="1200" dirty="0"/>
          </a:p>
        </p:txBody>
      </p: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925885"/>
              </p:ext>
            </p:extLst>
          </p:nvPr>
        </p:nvGraphicFramePr>
        <p:xfrm>
          <a:off x="234468" y="1291767"/>
          <a:ext cx="1005840" cy="291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ESR Telemetry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Resource Status</a:t>
                      </a:r>
                    </a:p>
                    <a:p>
                      <a:r>
                        <a:rPr lang="en-US" sz="1100" dirty="0" smtClean="0"/>
                        <a:t>(</a:t>
                      </a:r>
                      <a:r>
                        <a:rPr lang="en-US" sz="1100" dirty="0" err="1" smtClean="0"/>
                        <a:t>ON,OFF,OUT,etc</a:t>
                      </a:r>
                      <a:r>
                        <a:rPr lang="en-US" sz="1100" dirty="0" smtClean="0"/>
                        <a:t>.)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Gross MW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Gross </a:t>
                      </a:r>
                      <a:r>
                        <a:rPr lang="en-US" sz="1100" dirty="0" err="1" smtClean="0"/>
                        <a:t>MVAr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Net MW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Net </a:t>
                      </a:r>
                      <a:r>
                        <a:rPr lang="en-US" sz="1100" dirty="0" err="1" smtClean="0"/>
                        <a:t>MVar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HSL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LSL (can</a:t>
                      </a:r>
                      <a:r>
                        <a:rPr lang="en-US" sz="1100" baseline="0" dirty="0" smtClean="0"/>
                        <a:t> be negative)</a:t>
                      </a:r>
                      <a:endParaRPr lang="en-US" sz="1100" dirty="0"/>
                    </a:p>
                  </a:txBody>
                  <a:tcPr marL="45720" marR="45720"/>
                </a:tc>
              </a:tr>
            </a:tbl>
          </a:graphicData>
        </a:graphic>
      </p:graphicFrame>
      <p:grpSp>
        <p:nvGrpSpPr>
          <p:cNvPr id="74" name="Group 73"/>
          <p:cNvGrpSpPr/>
          <p:nvPr/>
        </p:nvGrpSpPr>
        <p:grpSpPr>
          <a:xfrm>
            <a:off x="6089489" y="1314027"/>
            <a:ext cx="1083863" cy="3519129"/>
            <a:chOff x="6656381" y="1314027"/>
            <a:chExt cx="1083863" cy="3519129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7128284" y="1314027"/>
              <a:ext cx="0" cy="351912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656381" y="3072994"/>
              <a:ext cx="1083863" cy="467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xtBox 74"/>
          <p:cNvSpPr txBox="1"/>
          <p:nvPr/>
        </p:nvSpPr>
        <p:spPr>
          <a:xfrm>
            <a:off x="5708244" y="2722660"/>
            <a:ext cx="1188720" cy="276999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200" dirty="0" smtClean="0"/>
              <a:t>0 MW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089489" y="2948176"/>
            <a:ext cx="610941" cy="112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6091563" y="1549807"/>
            <a:ext cx="1472346" cy="182880"/>
            <a:chOff x="6658455" y="1549807"/>
            <a:chExt cx="1472346" cy="182880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658455" y="1628800"/>
              <a:ext cx="95905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7673601" y="1549807"/>
              <a:ext cx="457200" cy="182880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200" dirty="0" smtClean="0"/>
                <a:t>HSL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91563" y="3753036"/>
            <a:ext cx="2620897" cy="276999"/>
            <a:chOff x="6091563" y="3753036"/>
            <a:chExt cx="2620897" cy="276999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6091563" y="3891535"/>
              <a:ext cx="95905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>
              <a:off x="7094678" y="3753036"/>
              <a:ext cx="1617782" cy="276999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200" dirty="0" smtClean="0"/>
                <a:t>LSL (can be negative)</a:t>
              </a: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6572627" y="1359978"/>
            <a:ext cx="548640" cy="182880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200" dirty="0" smtClean="0"/>
              <a:t>10MW</a:t>
            </a:r>
          </a:p>
        </p:txBody>
      </p:sp>
      <p:sp>
        <p:nvSpPr>
          <p:cNvPr id="84" name="Oval 83"/>
          <p:cNvSpPr/>
          <p:nvPr/>
        </p:nvSpPr>
        <p:spPr>
          <a:xfrm>
            <a:off x="6532212" y="1433248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6525388" y="4715429"/>
            <a:ext cx="72008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6643058" y="4546152"/>
            <a:ext cx="640080" cy="338554"/>
          </a:xfrm>
          <a:prstGeom prst="rect">
            <a:avLst/>
          </a:prstGeom>
          <a:noFill/>
        </p:spPr>
        <p:txBody>
          <a:bodyPr wrap="square" lIns="45720" rIns="45720" rtlCol="0" anchor="ctr">
            <a:spAutoFit/>
          </a:bodyPr>
          <a:lstStyle/>
          <a:p>
            <a:r>
              <a:rPr lang="en-US" sz="1600" dirty="0" smtClean="0"/>
              <a:t>-</a:t>
            </a:r>
            <a:r>
              <a:rPr lang="en-US" sz="1200" dirty="0" smtClean="0"/>
              <a:t>10MW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594372" y="5491270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Empty</a:t>
            </a:r>
            <a:endParaRPr lang="en-US" sz="1200" dirty="0"/>
          </a:p>
        </p:txBody>
      </p:sp>
      <p:sp>
        <p:nvSpPr>
          <p:cNvPr id="96" name="TextBox 95"/>
          <p:cNvSpPr txBox="1"/>
          <p:nvPr/>
        </p:nvSpPr>
        <p:spPr>
          <a:xfrm>
            <a:off x="8100912" y="5493360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Full</a:t>
            </a:r>
            <a:endParaRPr lang="en-US" sz="1200" dirty="0"/>
          </a:p>
        </p:txBody>
      </p:sp>
      <p:sp>
        <p:nvSpPr>
          <p:cNvPr id="97" name="TextBox 96"/>
          <p:cNvSpPr txBox="1"/>
          <p:nvPr/>
        </p:nvSpPr>
        <p:spPr>
          <a:xfrm>
            <a:off x="7333725" y="5764235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MWHr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6860585" y="5326754"/>
            <a:ext cx="1458888" cy="214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/>
          <p:nvPr/>
        </p:nvCxnSpPr>
        <p:spPr>
          <a:xfrm>
            <a:off x="8035157" y="5230707"/>
            <a:ext cx="0" cy="4057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Table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675058"/>
              </p:ext>
            </p:extLst>
          </p:nvPr>
        </p:nvGraphicFramePr>
        <p:xfrm>
          <a:off x="1588252" y="4370247"/>
          <a:ext cx="1720969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969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ESR State Of Charge (SOC) Telemetry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SOC (</a:t>
                      </a:r>
                      <a:r>
                        <a:rPr lang="en-US" sz="1100" dirty="0" err="1" smtClean="0"/>
                        <a:t>MWHr</a:t>
                      </a:r>
                      <a:r>
                        <a:rPr lang="en-US" sz="1100" dirty="0" smtClean="0"/>
                        <a:t>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MaxLimitSOC</a:t>
                      </a:r>
                      <a:r>
                        <a:rPr lang="en-US" sz="1100" dirty="0" smtClean="0"/>
                        <a:t> (</a:t>
                      </a:r>
                      <a:r>
                        <a:rPr lang="en-US" sz="1100" dirty="0" err="1" smtClean="0"/>
                        <a:t>MWHr</a:t>
                      </a:r>
                      <a:r>
                        <a:rPr lang="en-US" sz="1100" dirty="0" smtClean="0"/>
                        <a:t>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MinLimitSOC</a:t>
                      </a:r>
                      <a:r>
                        <a:rPr lang="en-US" sz="1100" dirty="0" smtClean="0"/>
                        <a:t> (</a:t>
                      </a:r>
                      <a:r>
                        <a:rPr lang="en-US" sz="1100" dirty="0" err="1" smtClean="0"/>
                        <a:t>MWHr</a:t>
                      </a:r>
                      <a:r>
                        <a:rPr lang="en-US" sz="1100" dirty="0" smtClean="0"/>
                        <a:t>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MaxDisRate</a:t>
                      </a:r>
                      <a:r>
                        <a:rPr lang="en-US" sz="1100" dirty="0" smtClean="0"/>
                        <a:t> (MW)</a:t>
                      </a:r>
                      <a:endParaRPr lang="en-US" sz="1100" dirty="0"/>
                    </a:p>
                  </a:txBody>
                  <a:tcPr marL="45720" marR="45720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MaxChgRate</a:t>
                      </a:r>
                      <a:r>
                        <a:rPr lang="en-US" sz="1100" dirty="0" smtClean="0"/>
                        <a:t> (MW)</a:t>
                      </a:r>
                      <a:endParaRPr lang="en-US" sz="1100" dirty="0"/>
                    </a:p>
                  </a:txBody>
                  <a:tcPr marL="45720" marR="45720"/>
                </a:tc>
              </a:tr>
            </a:tbl>
          </a:graphicData>
        </a:graphic>
      </p:graphicFrame>
      <p:grpSp>
        <p:nvGrpSpPr>
          <p:cNvPr id="107" name="Group 106"/>
          <p:cNvGrpSpPr/>
          <p:nvPr/>
        </p:nvGrpSpPr>
        <p:grpSpPr>
          <a:xfrm>
            <a:off x="6394959" y="2439420"/>
            <a:ext cx="2031498" cy="276999"/>
            <a:chOff x="6968994" y="2406612"/>
            <a:chExt cx="2031498" cy="276999"/>
          </a:xfrm>
        </p:grpSpPr>
        <p:cxnSp>
          <p:nvCxnSpPr>
            <p:cNvPr id="105" name="Straight Connector 104"/>
            <p:cNvCxnSpPr/>
            <p:nvPr/>
          </p:nvCxnSpPr>
          <p:spPr>
            <a:xfrm>
              <a:off x="6968994" y="2532664"/>
              <a:ext cx="30558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7341562" y="2406612"/>
              <a:ext cx="1658930" cy="276999"/>
            </a:xfrm>
            <a:prstGeom prst="rect">
              <a:avLst/>
            </a:prstGeom>
            <a:noFill/>
          </p:spPr>
          <p:txBody>
            <a:bodyPr wrap="square" lIns="45720" rIns="45720" rtlCol="0" anchor="ctr">
              <a:spAutoFit/>
            </a:bodyPr>
            <a:lstStyle/>
            <a:p>
              <a:r>
                <a:rPr lang="en-US" sz="1200" dirty="0" smtClean="0"/>
                <a:t>MW=BP+AS Deployed</a:t>
              </a:r>
            </a:p>
          </p:txBody>
        </p:sp>
      </p:grpSp>
      <p:sp>
        <p:nvSpPr>
          <p:cNvPr id="108" name="Left Brace 107"/>
          <p:cNvSpPr/>
          <p:nvPr/>
        </p:nvSpPr>
        <p:spPr>
          <a:xfrm>
            <a:off x="4833577" y="1628800"/>
            <a:ext cx="542598" cy="31323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4424643" y="305647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ESR</a:t>
            </a:r>
            <a:endParaRPr lang="en-US" sz="1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32378" y="3609020"/>
            <a:ext cx="4680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423050" y="3717032"/>
            <a:ext cx="2906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555631" y="3717032"/>
            <a:ext cx="0" cy="3525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408867" y="4074928"/>
            <a:ext cx="29062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447764" y="4113076"/>
            <a:ext cx="24018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511832" y="4149080"/>
            <a:ext cx="11204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408867" y="3438412"/>
            <a:ext cx="391563" cy="453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26258" y="3352002"/>
            <a:ext cx="182880" cy="274320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159732" y="3552057"/>
            <a:ext cx="182880" cy="369332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056830" y="821712"/>
            <a:ext cx="3958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QSE responsibility for managing State of Charge by changing ESR (HSL,LSL) telemetry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3618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-0.08976 0.00185 " pathEditMode="relative" rAng="0" ptsTypes="AA">
                                      <p:cBhvr>
                                        <p:cTn id="6" dur="2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7" y="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7 L -0.00573 0.11296 " pathEditMode="relative" rAng="0" ptsTypes="AA">
                                      <p:cBhvr>
                                        <p:cTn id="8" dur="2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564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00087 0.08472 " pathEditMode="relative" rAng="0" ptsTypes="AA">
                                      <p:cBhvr>
                                        <p:cTn id="10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23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-0.00018 0.13796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Single </a:t>
            </a:r>
            <a:r>
              <a:rPr lang="en-US" dirty="0" smtClean="0"/>
              <a:t>ESR Model: Energy Incremental Cost Curve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124534"/>
                <a:ext cx="8534400" cy="808051"/>
              </a:xfrm>
            </p:spPr>
            <p:txBody>
              <a:bodyPr/>
              <a:lstStyle/>
              <a:p>
                <a:pPr lvl="0"/>
                <a:r>
                  <a:rPr lang="en-US" sz="1400" dirty="0"/>
                  <a:t>Cost curve </a:t>
                </a:r>
                <a:r>
                  <a:rPr lang="en-US" sz="1400" dirty="0" smtClean="0">
                    <a:solidFill>
                      <a:schemeClr val="tx2"/>
                    </a:solidFill>
                  </a:rPr>
                  <a:t>shall </a:t>
                </a:r>
                <a:r>
                  <a:rPr lang="en-US" sz="1400" dirty="0" smtClean="0"/>
                  <a:t>be </a:t>
                </a:r>
                <a:r>
                  <a:rPr lang="en-US" sz="1400" dirty="0"/>
                  <a:t>monotonically increasing from maximum charging MW to maximum discharging MW.</a:t>
                </a:r>
                <a:endParaRPr lang="en-US" sz="1200" dirty="0"/>
              </a:p>
              <a:p>
                <a:pPr lvl="0"/>
                <a:r>
                  <a:rPr lang="en-US" sz="1400" dirty="0"/>
                  <a:t>The maximum price on the charging curve is less than the minimum price on the discharging curve i.e. 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12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sz="1200" dirty="0"/>
              </a:p>
              <a:p>
                <a:pPr marL="457200" lvl="1" indent="0">
                  <a:buNone/>
                </a:pPr>
                <a:endParaRPr lang="en-US" sz="100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124534"/>
                <a:ext cx="8534400" cy="808051"/>
              </a:xfrm>
              <a:blipFill rotWithShape="0">
                <a:blip r:embed="rId3"/>
                <a:stretch>
                  <a:fillRect l="-71" t="-752" r="-786" b="-15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117846" y="2490402"/>
            <a:ext cx="3317357" cy="1783277"/>
            <a:chOff x="117846" y="2490402"/>
            <a:chExt cx="3317357" cy="1783277"/>
          </a:xfrm>
        </p:grpSpPr>
        <p:grpSp>
          <p:nvGrpSpPr>
            <p:cNvPr id="23" name="Group 22"/>
            <p:cNvGrpSpPr/>
            <p:nvPr/>
          </p:nvGrpSpPr>
          <p:grpSpPr>
            <a:xfrm>
              <a:off x="970134" y="2528900"/>
              <a:ext cx="1857772" cy="1476164"/>
              <a:chOff x="970134" y="2528900"/>
              <a:chExt cx="1857772" cy="1476164"/>
            </a:xfrm>
          </p:grpSpPr>
          <p:cxnSp>
            <p:nvCxnSpPr>
              <p:cNvPr id="20" name="Straight Arrow Connector 19"/>
              <p:cNvCxnSpPr/>
              <p:nvPr/>
            </p:nvCxnSpPr>
            <p:spPr>
              <a:xfrm>
                <a:off x="971600" y="2528900"/>
                <a:ext cx="0" cy="1476164"/>
              </a:xfrm>
              <a:prstGeom prst="straightConnector1">
                <a:avLst/>
              </a:prstGeom>
              <a:ln w="22225"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H="1">
                <a:off x="970134" y="3996680"/>
                <a:ext cx="1857772" cy="8384"/>
              </a:xfrm>
              <a:prstGeom prst="straightConnector1">
                <a:avLst/>
              </a:prstGeom>
              <a:ln w="22225"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/>
            <p:cNvCxnSpPr/>
            <p:nvPr/>
          </p:nvCxnSpPr>
          <p:spPr>
            <a:xfrm flipV="1">
              <a:off x="970134" y="2852936"/>
              <a:ext cx="1441626" cy="2520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83779" y="2490402"/>
              <a:ext cx="6719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$/MWh</a:t>
              </a:r>
              <a:endParaRPr lang="en-US" sz="1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727684" y="3996680"/>
              <a:ext cx="17075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Discharging MW (+</a:t>
              </a:r>
              <a:r>
                <a:rPr lang="en-US" sz="1200" dirty="0" err="1" smtClean="0"/>
                <a:t>ve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7846" y="291350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$100/MWh</a:t>
              </a:r>
              <a:endParaRPr lang="en-US" sz="1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74667" y="4367598"/>
            <a:ext cx="3363569" cy="1956070"/>
            <a:chOff x="274667" y="4367598"/>
            <a:chExt cx="3363569" cy="1956070"/>
          </a:xfrm>
        </p:grpSpPr>
        <p:grpSp>
          <p:nvGrpSpPr>
            <p:cNvPr id="31" name="Group 30"/>
            <p:cNvGrpSpPr/>
            <p:nvPr/>
          </p:nvGrpSpPr>
          <p:grpSpPr>
            <a:xfrm>
              <a:off x="274667" y="4367598"/>
              <a:ext cx="3363569" cy="1783277"/>
              <a:chOff x="274667" y="2490402"/>
              <a:chExt cx="3363569" cy="1783277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970134" y="2528900"/>
                <a:ext cx="1857772" cy="1476164"/>
                <a:chOff x="970134" y="2528900"/>
                <a:chExt cx="1857772" cy="1476164"/>
              </a:xfrm>
            </p:grpSpPr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971600" y="2528900"/>
                  <a:ext cx="0" cy="1476164"/>
                </a:xfrm>
                <a:prstGeom prst="straightConnector1">
                  <a:avLst/>
                </a:prstGeom>
                <a:ln w="22225"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Arrow Connector 37"/>
                <p:cNvCxnSpPr/>
                <p:nvPr/>
              </p:nvCxnSpPr>
              <p:spPr>
                <a:xfrm flipH="1">
                  <a:off x="970134" y="3996680"/>
                  <a:ext cx="1857772" cy="8384"/>
                </a:xfrm>
                <a:prstGeom prst="straightConnector1">
                  <a:avLst/>
                </a:prstGeom>
                <a:ln w="22225"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>
              <a:xfrm>
                <a:off x="970134" y="3687752"/>
                <a:ext cx="919534" cy="58592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383779" y="2490402"/>
                <a:ext cx="67197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$/MWh</a:t>
                </a:r>
                <a:endParaRPr lang="en-US" sz="12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118268" y="3996680"/>
                <a:ext cx="15199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C</a:t>
                </a:r>
                <a:r>
                  <a:rPr lang="en-US" sz="1200" dirty="0" smtClean="0"/>
                  <a:t>harging MW (+</a:t>
                </a:r>
                <a:r>
                  <a:rPr lang="en-US" sz="1200" dirty="0" err="1" smtClean="0"/>
                  <a:t>ve</a:t>
                </a:r>
                <a:r>
                  <a:rPr lang="en-US" sz="1200" dirty="0" smtClean="0"/>
                  <a:t>)</a:t>
                </a:r>
                <a:endParaRPr lang="en-US" sz="12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74667" y="3514959"/>
                <a:ext cx="7569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$4/MWh</a:t>
                </a:r>
                <a:endParaRPr lang="en-US" sz="1200" dirty="0"/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1857893" y="6139613"/>
              <a:ext cx="969984" cy="18405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1170368" y="3147731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ESR-GR </a:t>
            </a:r>
            <a:r>
              <a:rPr lang="en-US" sz="1200" dirty="0" smtClean="0"/>
              <a:t>EOC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170368" y="5213895"/>
            <a:ext cx="1496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ESR-CLR </a:t>
            </a:r>
            <a:r>
              <a:rPr lang="en-US" sz="1200" dirty="0" smtClean="0"/>
              <a:t>RTM Bid</a:t>
            </a:r>
            <a:endParaRPr lang="en-US" sz="1200" dirty="0"/>
          </a:p>
        </p:txBody>
      </p:sp>
      <p:grpSp>
        <p:nvGrpSpPr>
          <p:cNvPr id="47" name="Group 46"/>
          <p:cNvGrpSpPr/>
          <p:nvPr/>
        </p:nvGrpSpPr>
        <p:grpSpPr>
          <a:xfrm>
            <a:off x="5724128" y="2280936"/>
            <a:ext cx="3435711" cy="3164288"/>
            <a:chOff x="117846" y="2128536"/>
            <a:chExt cx="3435711" cy="3164288"/>
          </a:xfrm>
        </p:grpSpPr>
        <p:grpSp>
          <p:nvGrpSpPr>
            <p:cNvPr id="48" name="Group 47"/>
            <p:cNvGrpSpPr/>
            <p:nvPr/>
          </p:nvGrpSpPr>
          <p:grpSpPr>
            <a:xfrm>
              <a:off x="970134" y="2128536"/>
              <a:ext cx="1857772" cy="3164288"/>
              <a:chOff x="970134" y="2128536"/>
              <a:chExt cx="1857772" cy="3164288"/>
            </a:xfrm>
          </p:grpSpPr>
          <p:cxnSp>
            <p:nvCxnSpPr>
              <p:cNvPr id="53" name="Straight Arrow Connector 52"/>
              <p:cNvCxnSpPr/>
              <p:nvPr/>
            </p:nvCxnSpPr>
            <p:spPr>
              <a:xfrm>
                <a:off x="971600" y="2128536"/>
                <a:ext cx="0" cy="3164288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/>
              <p:nvPr/>
            </p:nvCxnSpPr>
            <p:spPr>
              <a:xfrm flipH="1">
                <a:off x="970134" y="3996680"/>
                <a:ext cx="1857772" cy="8384"/>
              </a:xfrm>
              <a:prstGeom prst="straightConnector1">
                <a:avLst/>
              </a:prstGeom>
              <a:ln w="22225"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/>
            <p:cNvCxnSpPr/>
            <p:nvPr/>
          </p:nvCxnSpPr>
          <p:spPr>
            <a:xfrm flipV="1">
              <a:off x="970134" y="2852936"/>
              <a:ext cx="1441626" cy="25202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383779" y="2490402"/>
              <a:ext cx="6719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$/MWh</a:t>
              </a:r>
              <a:endParaRPr lang="en-US" sz="12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846038" y="3996680"/>
              <a:ext cx="17075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Discharging MW (+</a:t>
              </a:r>
              <a:r>
                <a:rPr lang="en-US" sz="1200" dirty="0" err="1" smtClean="0"/>
                <a:t>ve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7846" y="291350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$100/MWh</a:t>
              </a:r>
              <a:endParaRPr lang="en-US" sz="1200" dirty="0"/>
            </a:p>
          </p:txBody>
        </p:sp>
      </p:grpSp>
      <p:grpSp>
        <p:nvGrpSpPr>
          <p:cNvPr id="55" name="Group 54"/>
          <p:cNvGrpSpPr/>
          <p:nvPr/>
        </p:nvGrpSpPr>
        <p:grpSpPr>
          <a:xfrm flipH="1">
            <a:off x="4307352" y="3669420"/>
            <a:ext cx="2966024" cy="931513"/>
            <a:chOff x="274667" y="5392155"/>
            <a:chExt cx="2966024" cy="931513"/>
          </a:xfrm>
        </p:grpSpPr>
        <p:grpSp>
          <p:nvGrpSpPr>
            <p:cNvPr id="56" name="Group 55"/>
            <p:cNvGrpSpPr/>
            <p:nvPr/>
          </p:nvGrpSpPr>
          <p:grpSpPr>
            <a:xfrm>
              <a:off x="274667" y="5392155"/>
              <a:ext cx="2966024" cy="758720"/>
              <a:chOff x="274667" y="3514959"/>
              <a:chExt cx="2966024" cy="758720"/>
            </a:xfrm>
          </p:grpSpPr>
          <p:cxnSp>
            <p:nvCxnSpPr>
              <p:cNvPr id="64" name="Straight Arrow Connector 63"/>
              <p:cNvCxnSpPr/>
              <p:nvPr/>
            </p:nvCxnSpPr>
            <p:spPr>
              <a:xfrm flipH="1">
                <a:off x="970134" y="3996680"/>
                <a:ext cx="1857772" cy="8384"/>
              </a:xfrm>
              <a:prstGeom prst="straightConnector1">
                <a:avLst/>
              </a:prstGeom>
              <a:ln w="22225"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970134" y="3687752"/>
                <a:ext cx="919534" cy="58592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1759195" y="3996680"/>
                <a:ext cx="14814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C</a:t>
                </a:r>
                <a:r>
                  <a:rPr lang="en-US" sz="1200" dirty="0" smtClean="0"/>
                  <a:t>harging MW (-</a:t>
                </a:r>
                <a:r>
                  <a:rPr lang="en-US" sz="1200" dirty="0" err="1" smtClean="0"/>
                  <a:t>ve</a:t>
                </a:r>
                <a:r>
                  <a:rPr lang="en-US" sz="1200" dirty="0" smtClean="0"/>
                  <a:t>)</a:t>
                </a:r>
                <a:endParaRPr lang="en-US" sz="12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74667" y="3514959"/>
                <a:ext cx="7569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$4/MWh</a:t>
                </a:r>
                <a:endParaRPr lang="en-US" sz="1200" dirty="0"/>
              </a:p>
            </p:txBody>
          </p:sp>
        </p:grpSp>
        <p:cxnSp>
          <p:nvCxnSpPr>
            <p:cNvPr id="57" name="Straight Connector 56"/>
            <p:cNvCxnSpPr/>
            <p:nvPr/>
          </p:nvCxnSpPr>
          <p:spPr>
            <a:xfrm>
              <a:off x="1857893" y="6139613"/>
              <a:ext cx="969984" cy="18405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1469357" y="2091088"/>
            <a:ext cx="2380780" cy="4001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Combo ESR Model</a:t>
            </a:r>
            <a:endParaRPr lang="en-US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5398850" y="1888173"/>
            <a:ext cx="2268570" cy="400110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Single ESR Model</a:t>
            </a:r>
            <a:endParaRPr lang="en-US" sz="2000" dirty="0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6744149" y="3437790"/>
            <a:ext cx="243029" cy="101244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 Box 271"/>
              <p:cNvSpPr txBox="1"/>
              <p:nvPr/>
            </p:nvSpPr>
            <p:spPr>
              <a:xfrm>
                <a:off x="6985687" y="3342899"/>
                <a:ext cx="722610" cy="313131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𝛿</m:t>
                      </m:r>
                      <m:r>
                        <a:rPr lang="en-US" sz="11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&gt;0</m:t>
                      </m:r>
                    </m:oMath>
                  </m:oMathPara>
                </a14:m>
                <a:endPara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Text Box 2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687" y="3342899"/>
                <a:ext cx="722610" cy="3131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6350">
                <a:solidFill>
                  <a:prstClr val="black"/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ight Brace 68"/>
          <p:cNvSpPr/>
          <p:nvPr/>
        </p:nvSpPr>
        <p:spPr>
          <a:xfrm>
            <a:off x="6606130" y="3306826"/>
            <a:ext cx="106299" cy="4378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1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8" grpId="0" animBg="1"/>
      <p:bldP spid="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Combo Model </a:t>
            </a:r>
            <a:r>
              <a:rPr lang="en-US" dirty="0"/>
              <a:t>E</a:t>
            </a:r>
            <a:r>
              <a:rPr lang="en-US" dirty="0" smtClean="0"/>
              <a:t>nhancements Applicable to Single Device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6752"/>
            <a:ext cx="8458200" cy="5040560"/>
          </a:xfrm>
        </p:spPr>
        <p:txBody>
          <a:bodyPr/>
          <a:lstStyle/>
          <a:p>
            <a:pPr lvl="0"/>
            <a:r>
              <a:rPr lang="en-US" sz="2000" dirty="0" smtClean="0">
                <a:solidFill>
                  <a:schemeClr val="tx2"/>
                </a:solidFill>
              </a:rPr>
              <a:t>Improvements to the use of the “Combo” model in current system</a:t>
            </a:r>
            <a:r>
              <a:rPr lang="en-US" sz="2000" dirty="0">
                <a:solidFill>
                  <a:schemeClr val="tx2"/>
                </a:solidFill>
              </a:rPr>
              <a:t>s</a:t>
            </a:r>
            <a:r>
              <a:rPr lang="en-US" sz="2000" dirty="0" smtClean="0">
                <a:solidFill>
                  <a:schemeClr val="tx2"/>
                </a:solidFill>
              </a:rPr>
              <a:t> will be incorporated, if applicable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  <a:endParaRPr lang="en-US" sz="2000" dirty="0" smtClean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PRC Calculation considering State of Charge (RTOLCAP calc. changes does not carry over when RTC goes live)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Mitigation changes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Allowing updates to EOC closer to Real-Time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Applicable changes to RUC to consider limited energy storage capacity of Storage Resources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Nodal price settlement for both charging and discharging, regardless of whether Storage Resource has WSL treatment </a:t>
            </a:r>
            <a:r>
              <a:rPr lang="en-US" sz="1800" strike="sngStrike" dirty="0" smtClean="0">
                <a:solidFill>
                  <a:schemeClr val="tx2"/>
                </a:solidFill>
              </a:rPr>
              <a:t>or not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Reactive Capability (4 quadrant) and Voltage Support Service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Voltage/Frequency Ride-through requirements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Uniform Governor </a:t>
            </a:r>
            <a:r>
              <a:rPr lang="en-US" sz="1800" dirty="0" err="1" smtClean="0">
                <a:solidFill>
                  <a:schemeClr val="tx2"/>
                </a:solidFill>
              </a:rPr>
              <a:t>Deadband</a:t>
            </a:r>
            <a:r>
              <a:rPr lang="en-US" sz="1800" dirty="0" smtClean="0">
                <a:solidFill>
                  <a:schemeClr val="tx2"/>
                </a:solidFill>
              </a:rPr>
              <a:t> and Droop setting requirements from charging to discharging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Energy Storage Resource Performance Deployment (ESRDP)</a:t>
            </a: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pPr lvl="0"/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2667000"/>
            <a:ext cx="6616588" cy="1752600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 Resource - Questions/Challenges</a:t>
            </a:r>
          </a:p>
          <a:p>
            <a:endParaRPr lang="en-US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4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4C7B50-9071-4454-BFDA-9AA252788C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F52101-2002-453C-B5E4-FFADB4DAD408}">
  <ds:schemaRefs>
    <ds:schemaRef ds:uri="http://www.w3.org/XML/1998/namespace"/>
    <ds:schemaRef ds:uri="http://purl.org/dc/dcmitype/"/>
    <ds:schemaRef ds:uri="http://purl.org/dc/terms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B37479C-5C6A-48BF-A6EB-A96397C4A0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27786</TotalTime>
  <Words>1665</Words>
  <Application>Microsoft Office PowerPoint</Application>
  <PresentationFormat>On-screen Show (4:3)</PresentationFormat>
  <Paragraphs>440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SimSun</vt:lpstr>
      <vt:lpstr>Arial</vt:lpstr>
      <vt:lpstr>Book Antiqua</vt:lpstr>
      <vt:lpstr>Calibri</vt:lpstr>
      <vt:lpstr>Cambria Math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Single Energy Storage Resource (ESR) Model : Drivers</vt:lpstr>
      <vt:lpstr>Characteristics of a Single ESR Model (Phase 1)</vt:lpstr>
      <vt:lpstr>Characteristics of a Single ESR Model</vt:lpstr>
      <vt:lpstr>ESR: Combo Model</vt:lpstr>
      <vt:lpstr>ESR: Single Model</vt:lpstr>
      <vt:lpstr>Single ESR Model: Energy Incremental Cost Curve</vt:lpstr>
      <vt:lpstr>Combo Model Enhancements Applicable to Single Device Model</vt:lpstr>
      <vt:lpstr>PowerPoint Presentation</vt:lpstr>
      <vt:lpstr>Overview of different flavors of “Hybrid Resources”</vt:lpstr>
      <vt:lpstr>AC Coupled Resource (Solar + Battery)</vt:lpstr>
      <vt:lpstr>DC Coupled Resource (Solar + Battery)</vt:lpstr>
      <vt:lpstr>Questions/Challenges with “Hybrid Resources”</vt:lpstr>
      <vt:lpstr>PowerPoint Presentation</vt:lpstr>
      <vt:lpstr>Single ESR Model: AS Participation Matrix</vt:lpstr>
      <vt:lpstr>Single ESR Model Statuses</vt:lpstr>
      <vt:lpstr>RTC: Single ESR Model</vt:lpstr>
      <vt:lpstr>RTC: Constraints for On-Line Single ESR Model</vt:lpstr>
      <vt:lpstr>RTC: Constraints for On-Line Single ESR Model</vt:lpstr>
      <vt:lpstr>RTC: Constraints for On-Line Single ESR Model</vt:lpstr>
      <vt:lpstr>RTC: Constraints for On-Line Single ESR Model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Sai Moorty</cp:lastModifiedBy>
  <cp:revision>913</cp:revision>
  <cp:lastPrinted>2019-09-30T17:18:38Z</cp:lastPrinted>
  <dcterms:created xsi:type="dcterms:W3CDTF">2016-01-21T15:20:31Z</dcterms:created>
  <dcterms:modified xsi:type="dcterms:W3CDTF">2019-10-14T16:48:51Z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