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355" r:id="rId7"/>
    <p:sldId id="533" r:id="rId8"/>
    <p:sldId id="53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C6"/>
    <a:srgbClr val="FFFF00"/>
    <a:srgbClr val="5B6770"/>
    <a:srgbClr val="093C61"/>
    <a:srgbClr val="B03018"/>
    <a:srgbClr val="FF8200"/>
    <a:srgbClr val="685BC7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54" autoAdjust="0"/>
    <p:restoredTop sz="96751" autoAdjust="0"/>
  </p:normalViewPr>
  <p:slideViewPr>
    <p:cSldViewPr showGuides="1">
      <p:cViewPr varScale="1">
        <p:scale>
          <a:sx n="106" d="100"/>
          <a:sy n="106" d="100"/>
        </p:scale>
        <p:origin x="93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54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1" y="3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1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62400" y="2743200"/>
            <a:ext cx="4876800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ESR Mitigation</a:t>
            </a:r>
            <a:endParaRPr lang="en-US" sz="2800" b="1" dirty="0" smtClean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Dan Jones, ERCOT</a:t>
            </a:r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Steve Reedy, IMM</a:t>
            </a:r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BESTF</a:t>
            </a:r>
            <a:r>
              <a:rPr lang="en-US" sz="2000" dirty="0" smtClean="0">
                <a:solidFill>
                  <a:schemeClr val="tx2"/>
                </a:solidFill>
              </a:rPr>
              <a:t>	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October </a:t>
            </a:r>
            <a:r>
              <a:rPr lang="en-US" sz="2000" dirty="0" smtClean="0">
                <a:solidFill>
                  <a:schemeClr val="tx2"/>
                </a:solidFill>
              </a:rPr>
              <a:t>18, </a:t>
            </a:r>
            <a:r>
              <a:rPr lang="en-US" sz="2000" dirty="0">
                <a:solidFill>
                  <a:schemeClr val="tx2"/>
                </a:solidFill>
              </a:rPr>
              <a:t>2019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endParaRPr lang="en-US" sz="5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4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2"/>
          </a:xfrm>
        </p:spPr>
        <p:txBody>
          <a:bodyPr/>
          <a:lstStyle/>
          <a:p>
            <a:r>
              <a:rPr lang="en-US" sz="2300" dirty="0" smtClean="0"/>
              <a:t>ESR Mitigation Considerations and Proposal</a:t>
            </a:r>
            <a:endParaRPr lang="en-US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914400"/>
            <a:ext cx="8763000" cy="5410200"/>
          </a:xfrm>
        </p:spPr>
        <p:txBody>
          <a:bodyPr/>
          <a:lstStyle/>
          <a:p>
            <a:r>
              <a:rPr lang="en-US" sz="2200" dirty="0" smtClean="0">
                <a:ea typeface="Calibri" panose="020F0502020204030204" pitchFamily="34" charset="0"/>
              </a:rPr>
              <a:t>Unlike </a:t>
            </a:r>
            <a:r>
              <a:rPr lang="en-US" sz="2200" dirty="0">
                <a:ea typeface="Calibri" panose="020F0502020204030204" pitchFamily="34" charset="0"/>
              </a:rPr>
              <a:t>traditional resources, a competitive offer for an ESR is based predominately on opportunity cost (</a:t>
            </a:r>
            <a:r>
              <a:rPr lang="en-US" sz="2200" dirty="0" smtClean="0">
                <a:ea typeface="Calibri" panose="020F0502020204030204" pitchFamily="34" charset="0"/>
              </a:rPr>
              <a:t>OC)</a:t>
            </a:r>
          </a:p>
          <a:p>
            <a:pPr lvl="1"/>
            <a:r>
              <a:rPr lang="en-US" sz="1800" dirty="0" smtClean="0">
                <a:ea typeface="Calibri" panose="020F0502020204030204" pitchFamily="34" charset="0"/>
              </a:rPr>
              <a:t>OC </a:t>
            </a:r>
            <a:r>
              <a:rPr lang="en-US" sz="1800" dirty="0">
                <a:ea typeface="Calibri" panose="020F0502020204030204" pitchFamily="34" charset="0"/>
              </a:rPr>
              <a:t>is driven by expectations of future </a:t>
            </a:r>
            <a:r>
              <a:rPr lang="en-US" sz="1800" dirty="0" smtClean="0">
                <a:ea typeface="Calibri" panose="020F0502020204030204" pitchFamily="34" charset="0"/>
              </a:rPr>
              <a:t>prices</a:t>
            </a:r>
          </a:p>
          <a:p>
            <a:pPr lvl="1"/>
            <a:r>
              <a:rPr lang="en-US" sz="1800" dirty="0" smtClean="0">
                <a:ea typeface="Calibri" panose="020F0502020204030204" pitchFamily="34" charset="0"/>
              </a:rPr>
              <a:t>OC </a:t>
            </a:r>
            <a:r>
              <a:rPr lang="en-US" sz="1800" dirty="0">
                <a:ea typeface="Calibri" panose="020F0502020204030204" pitchFamily="34" charset="0"/>
              </a:rPr>
              <a:t>can be very dynamic over time and vary by individual ESR </a:t>
            </a:r>
            <a:r>
              <a:rPr lang="en-US" sz="1800" dirty="0" smtClean="0">
                <a:ea typeface="Calibri" panose="020F0502020204030204" pitchFamily="34" charset="0"/>
              </a:rPr>
              <a:t>characteristics</a:t>
            </a:r>
          </a:p>
          <a:p>
            <a:pPr lvl="1"/>
            <a:r>
              <a:rPr lang="en-US" sz="1800" dirty="0" smtClean="0">
                <a:ea typeface="Calibri" panose="020F0502020204030204" pitchFamily="34" charset="0"/>
              </a:rPr>
              <a:t>OC </a:t>
            </a:r>
            <a:r>
              <a:rPr lang="en-US" sz="1800" dirty="0">
                <a:ea typeface="Calibri" panose="020F0502020204030204" pitchFamily="34" charset="0"/>
              </a:rPr>
              <a:t>is not a value that ERCOT currently can accurately measure</a:t>
            </a:r>
          </a:p>
          <a:p>
            <a:r>
              <a:rPr lang="en-US" sz="2200" dirty="0">
                <a:ea typeface="Calibri" panose="020F0502020204030204" pitchFamily="34" charset="0"/>
              </a:rPr>
              <a:t>Given </a:t>
            </a:r>
            <a:r>
              <a:rPr lang="en-US" sz="2200" dirty="0">
                <a:ea typeface="Calibri" panose="020F0502020204030204" pitchFamily="34" charset="0"/>
              </a:rPr>
              <a:t>the current limited installed ESR capacity and the challenges associated with establishing an OC-based MOC, ERCOT and the IMM propose the following:</a:t>
            </a:r>
          </a:p>
          <a:p>
            <a:pPr marR="0" lvl="1"/>
            <a:r>
              <a:rPr lang="en-US" sz="1800" dirty="0" smtClean="0">
                <a:ea typeface="Calibri" panose="020F0502020204030204" pitchFamily="34" charset="0"/>
              </a:rPr>
              <a:t>Do </a:t>
            </a:r>
            <a:r>
              <a:rPr lang="en-US" sz="1800" dirty="0">
                <a:ea typeface="Calibri" panose="020F0502020204030204" pitchFamily="34" charset="0"/>
              </a:rPr>
              <a:t>not apply SCED Step 2 offer cap mitigation to ESRs ($9,000 MOC) for the time </a:t>
            </a:r>
            <a:r>
              <a:rPr lang="en-US" sz="1800" dirty="0" smtClean="0">
                <a:ea typeface="Calibri" panose="020F0502020204030204" pitchFamily="34" charset="0"/>
              </a:rPr>
              <a:t>being</a:t>
            </a:r>
          </a:p>
          <a:p>
            <a:pPr marR="0" lvl="1"/>
            <a:r>
              <a:rPr lang="en-US" sz="1800" dirty="0" smtClean="0">
                <a:ea typeface="Calibri" panose="020F0502020204030204" pitchFamily="34" charset="0"/>
              </a:rPr>
              <a:t>Provide </a:t>
            </a:r>
            <a:r>
              <a:rPr lang="en-US" sz="1800" dirty="0">
                <a:ea typeface="Calibri" panose="020F0502020204030204" pitchFamily="34" charset="0"/>
              </a:rPr>
              <a:t>periodic reporting to CMWG on the frequency of the SCED CCT triggering the application of mitigation for ESRs and other relevant data</a:t>
            </a:r>
          </a:p>
          <a:p>
            <a:pPr marR="0" lvl="1"/>
            <a:r>
              <a:rPr lang="en-US" sz="1800" dirty="0" smtClean="0">
                <a:ea typeface="Calibri" panose="020F0502020204030204" pitchFamily="34" charset="0"/>
              </a:rPr>
              <a:t>Recognize </a:t>
            </a:r>
            <a:r>
              <a:rPr lang="en-US" sz="1800" dirty="0">
                <a:ea typeface="Calibri" panose="020F0502020204030204" pitchFamily="34" charset="0"/>
              </a:rPr>
              <a:t>continued monitoring by the </a:t>
            </a:r>
            <a:r>
              <a:rPr lang="en-US" sz="1800" dirty="0" smtClean="0">
                <a:ea typeface="Calibri" panose="020F0502020204030204" pitchFamily="34" charset="0"/>
              </a:rPr>
              <a:t>IMM</a:t>
            </a:r>
          </a:p>
          <a:p>
            <a:pPr lvl="2"/>
            <a:r>
              <a:rPr lang="en-US" sz="1400" dirty="0" smtClean="0">
                <a:ea typeface="Calibri" panose="020F0502020204030204" pitchFamily="34" charset="0"/>
              </a:rPr>
              <a:t>“Small </a:t>
            </a:r>
            <a:r>
              <a:rPr lang="en-US" sz="1400" dirty="0">
                <a:ea typeface="Calibri" panose="020F0502020204030204" pitchFamily="34" charset="0"/>
              </a:rPr>
              <a:t>Fish” exemption applies only </a:t>
            </a:r>
            <a:r>
              <a:rPr lang="en-US" sz="1400" dirty="0" smtClean="0">
                <a:ea typeface="Calibri" panose="020F0502020204030204" pitchFamily="34" charset="0"/>
              </a:rPr>
              <a:t>ERCOT-wide</a:t>
            </a:r>
          </a:p>
          <a:p>
            <a:pPr lvl="2"/>
            <a:r>
              <a:rPr lang="en-US" sz="1400" dirty="0" smtClean="0">
                <a:ea typeface="Calibri" panose="020F0502020204030204" pitchFamily="34" charset="0"/>
              </a:rPr>
              <a:t>Non-ERCOT-wide </a:t>
            </a:r>
            <a:r>
              <a:rPr lang="en-US" sz="1400" dirty="0">
                <a:ea typeface="Calibri" panose="020F0502020204030204" pitchFamily="34" charset="0"/>
              </a:rPr>
              <a:t>behavior still subject to monitoring and potential </a:t>
            </a:r>
            <a:r>
              <a:rPr lang="en-US" sz="1400" dirty="0" smtClean="0">
                <a:ea typeface="Calibri" panose="020F0502020204030204" pitchFamily="34" charset="0"/>
              </a:rPr>
              <a:t>enforcement</a:t>
            </a:r>
          </a:p>
          <a:p>
            <a:pPr lvl="1"/>
            <a:r>
              <a:rPr lang="en-US" sz="1800" dirty="0">
                <a:ea typeface="Calibri" panose="020F0502020204030204" pitchFamily="34" charset="0"/>
              </a:rPr>
              <a:t>Review this approach at least annually at CMWG</a:t>
            </a:r>
          </a:p>
        </p:txBody>
      </p:sp>
    </p:spTree>
    <p:extLst>
      <p:ext uri="{BB962C8B-B14F-4D97-AF65-F5344CB8AC3E}">
        <p14:creationId xmlns:p14="http://schemas.microsoft.com/office/powerpoint/2010/main" val="164463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2362200"/>
            <a:ext cx="8534400" cy="3557833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solidFill>
                  <a:schemeClr val="tx2"/>
                </a:solidFill>
              </a:rPr>
              <a:t>Questions?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16608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08731BF-D15C-4FCE-A269-B7C793DB6C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11362</TotalTime>
  <Words>170</Words>
  <Application>Microsoft Office PowerPoint</Application>
  <PresentationFormat>On-screen Show (4:3)</PresentationFormat>
  <Paragraphs>25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ESR Mitigation Considerations and Proposal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Jones, Dan</cp:lastModifiedBy>
  <cp:revision>429</cp:revision>
  <cp:lastPrinted>2017-10-10T21:31:05Z</cp:lastPrinted>
  <dcterms:created xsi:type="dcterms:W3CDTF">2016-01-21T15:20:31Z</dcterms:created>
  <dcterms:modified xsi:type="dcterms:W3CDTF">2019-10-14T18:14:24Z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