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 id="2147483661" r:id="rId7"/>
    <p:sldMasterId id="2147483669" r:id="rId8"/>
    <p:sldMasterId id="2147483681" r:id="rId9"/>
    <p:sldMasterId id="2147483694" r:id="rId10"/>
  </p:sldMasterIdLst>
  <p:notesMasterIdLst>
    <p:notesMasterId r:id="rId21"/>
  </p:notesMasterIdLst>
  <p:handoutMasterIdLst>
    <p:handoutMasterId r:id="rId22"/>
  </p:handoutMasterIdLst>
  <p:sldIdLst>
    <p:sldId id="292" r:id="rId11"/>
    <p:sldId id="281" r:id="rId12"/>
    <p:sldId id="305" r:id="rId13"/>
    <p:sldId id="300" r:id="rId14"/>
    <p:sldId id="298" r:id="rId15"/>
    <p:sldId id="290" r:id="rId16"/>
    <p:sldId id="279" r:id="rId17"/>
    <p:sldId id="303" r:id="rId18"/>
    <p:sldId id="304" r:id="rId19"/>
    <p:sldId id="299" r:id="rId2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ehead, Juliana" initials="MJ" lastIdx="2" clrIdx="0">
    <p:extLst>
      <p:ext uri="{19B8F6BF-5375-455C-9EA6-DF929625EA0E}">
        <p15:presenceInfo xmlns:p15="http://schemas.microsoft.com/office/powerpoint/2012/main" userId="S-1-5-21-639947351-343809578-3807592339-22631" providerId="AD"/>
      </p:ext>
    </p:extLst>
  </p:cmAuthor>
  <p:cmAuthor id="2" name="Allgower, Alan" initials="AA" lastIdx="3" clrIdx="1">
    <p:extLst>
      <p:ext uri="{19B8F6BF-5375-455C-9EA6-DF929625EA0E}">
        <p15:presenceInfo xmlns:p15="http://schemas.microsoft.com/office/powerpoint/2012/main" userId="S-1-5-21-639947351-343809578-3807592339-45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06" autoAdjust="0"/>
  </p:normalViewPr>
  <p:slideViewPr>
    <p:cSldViewPr showGuides="1">
      <p:cViewPr varScale="1">
        <p:scale>
          <a:sx n="97" d="100"/>
          <a:sy n="97" d="100"/>
        </p:scale>
        <p:origin x="1074" y="84"/>
      </p:cViewPr>
      <p:guideLst>
        <p:guide orient="horz" pos="2160"/>
        <p:guide pos="3840"/>
      </p:guideLst>
    </p:cSldViewPr>
  </p:slideViewPr>
  <p:notesTextViewPr>
    <p:cViewPr>
      <p:scale>
        <a:sx n="3" d="2"/>
        <a:sy n="3" d="2"/>
      </p:scale>
      <p:origin x="0" y="0"/>
    </p:cViewPr>
  </p:notesTextViewPr>
  <p:notesViewPr>
    <p:cSldViewPr showGuides="1">
      <p:cViewPr varScale="1">
        <p:scale>
          <a:sx n="99" d="100"/>
          <a:sy n="99" d="100"/>
        </p:scale>
        <p:origin x="352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2000" dirty="0"/>
              <a:t>Generation MW Capacity Tripped Due to Frozen Elements</a:t>
            </a:r>
          </a:p>
        </c:rich>
      </c:tx>
      <c:layout>
        <c:manualLayout>
          <c:xMode val="edge"/>
          <c:yMode val="edge"/>
          <c:x val="0.1555671504917307"/>
          <c:y val="1.388888888888888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100"/>
        <c:overlap val="100"/>
        <c:axId val="506657576"/>
        <c:axId val="506657184"/>
      </c:barChart>
      <c:catAx>
        <c:axId val="50665757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FF0000"/>
                </a:solidFill>
                <a:latin typeface="+mn-lt"/>
                <a:ea typeface="+mn-ea"/>
                <a:cs typeface="+mn-cs"/>
              </a:defRPr>
            </a:pPr>
            <a:endParaRPr lang="en-US"/>
          </a:p>
        </c:txPr>
        <c:crossAx val="506657184"/>
        <c:crosses val="autoZero"/>
        <c:auto val="0"/>
        <c:lblAlgn val="ctr"/>
        <c:lblOffset val="100"/>
        <c:noMultiLvlLbl val="0"/>
      </c:catAx>
      <c:valAx>
        <c:axId val="506657184"/>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dirty="0"/>
                  <a:t>MW</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6657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smtClean="0"/>
              <a:t>Generation MW tripped due to frozen instrumentation</a:t>
            </a:r>
          </a:p>
        </c:rich>
      </c:tx>
      <c:layout>
        <c:manualLayout>
          <c:xMode val="edge"/>
          <c:yMode val="edge"/>
          <c:x val="0.16166812481773107"/>
          <c:y val="2.380952380952380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338609189002891E-2"/>
          <c:y val="0.13207015789692955"/>
          <c:w val="0.92577586892547525"/>
          <c:h val="0.8533993667458234"/>
        </c:manualLayout>
      </c:layout>
      <c:barChart>
        <c:barDir val="col"/>
        <c:grouping val="clustered"/>
        <c:varyColors val="0"/>
        <c:ser>
          <c:idx val="0"/>
          <c:order val="0"/>
          <c:spPr>
            <a:solidFill>
              <a:schemeClr val="accent1"/>
            </a:solidFill>
            <a:ln>
              <a:noFill/>
            </a:ln>
            <a:effectLst>
              <a:glow>
                <a:srgbClr val="00ACC8"/>
              </a:glow>
              <a:softEdge rad="0"/>
            </a:effectLst>
            <a:scene3d>
              <a:camera prst="orthographicFront"/>
              <a:lightRig rig="threePt" dir="t"/>
            </a:scene3d>
            <a:sp3d>
              <a:bevelT w="0" h="0"/>
              <a:bevelB w="0" h="0"/>
            </a:sp3d>
          </c:spPr>
          <c:invertIfNegative val="0"/>
          <c:dPt>
            <c:idx val="0"/>
            <c:invertIfNegative val="0"/>
            <c:bubble3D val="0"/>
            <c:spPr>
              <a:solidFill>
                <a:srgbClr val="FFC000"/>
              </a:solidFill>
              <a:ln>
                <a:noFill/>
              </a:ln>
              <a:effectLst>
                <a:glow>
                  <a:srgbClr val="00ACC8"/>
                </a:glow>
                <a:softEdge rad="0"/>
              </a:effectLst>
              <a:scene3d>
                <a:camera prst="orthographicFront"/>
                <a:lightRig rig="threePt" dir="t"/>
              </a:scene3d>
              <a:sp3d>
                <a:bevelT w="0" h="0"/>
                <a:bevelB w="0" h="0"/>
              </a:sp3d>
            </c:spPr>
          </c:dPt>
          <c:dPt>
            <c:idx val="1"/>
            <c:invertIfNegative val="0"/>
            <c:bubble3D val="0"/>
            <c:spPr>
              <a:solidFill>
                <a:srgbClr val="FFC000"/>
              </a:solidFill>
              <a:ln>
                <a:solidFill>
                  <a:srgbClr val="FFC000"/>
                </a:solidFill>
              </a:ln>
              <a:effectLst>
                <a:glow>
                  <a:srgbClr val="00ACC8"/>
                </a:glow>
                <a:softEdge rad="0"/>
              </a:effectLst>
              <a:scene3d>
                <a:camera prst="orthographicFront"/>
                <a:lightRig rig="threePt" dir="t"/>
              </a:scene3d>
              <a:sp3d>
                <a:bevelT w="0" h="0"/>
                <a:bevelB w="0" h="0"/>
              </a:sp3d>
            </c:spPr>
          </c:dPt>
          <c:dPt>
            <c:idx val="4"/>
            <c:invertIfNegative val="0"/>
            <c:bubble3D val="0"/>
            <c:spPr>
              <a:solidFill>
                <a:srgbClr val="FFC000"/>
              </a:solidFill>
              <a:ln>
                <a:noFill/>
              </a:ln>
              <a:effectLst>
                <a:glow>
                  <a:srgbClr val="00ACC8"/>
                </a:glow>
                <a:softEdge rad="0"/>
              </a:effectLst>
              <a:scene3d>
                <a:camera prst="orthographicFront"/>
                <a:lightRig rig="threePt" dir="t"/>
              </a:scene3d>
              <a:sp3d>
                <a:bevelT w="0" h="0"/>
                <a:bevelB w="0" h="0"/>
              </a:sp3d>
            </c:spPr>
          </c:dPt>
          <c:dPt>
            <c:idx val="6"/>
            <c:invertIfNegative val="0"/>
            <c:bubble3D val="0"/>
            <c:spPr>
              <a:solidFill>
                <a:srgbClr val="FFC000"/>
              </a:solidFill>
              <a:ln>
                <a:noFill/>
              </a:ln>
              <a:effectLst>
                <a:glow>
                  <a:srgbClr val="00ACC8"/>
                </a:glow>
                <a:softEdge rad="0"/>
              </a:effectLst>
              <a:scene3d>
                <a:camera prst="orthographicFront"/>
                <a:lightRig rig="threePt" dir="t"/>
              </a:scene3d>
              <a:sp3d>
                <a:bevelT w="0" h="0"/>
                <a:bevelB w="0" h="0"/>
              </a:sp3d>
            </c:spPr>
          </c:dPt>
          <c:dLbls>
            <c:dLbl>
              <c:idx val="0"/>
              <c:layout>
                <c:manualLayout>
                  <c:x val="3.3670033670033669E-3"/>
                  <c:y val="7.9365079365079361E-3"/>
                </c:manualLayout>
              </c:layout>
              <c:tx>
                <c:rich>
                  <a:bodyPr/>
                  <a:lstStyle/>
                  <a:p>
                    <a:fld id="{9FF5AB8A-D351-4465-8FA8-8A8D88B16562}" type="VALUE">
                      <a:rPr lang="en-US" sz="1200" smtClean="0">
                        <a:solidFill>
                          <a:schemeClr val="tx1"/>
                        </a:solidFill>
                      </a:rPr>
                      <a:pPr/>
                      <a:t>[VALUE]</a:t>
                    </a:fld>
                    <a:r>
                      <a:rPr lang="en-US" sz="1200" dirty="0" smtClean="0">
                        <a:solidFill>
                          <a:schemeClr val="tx1"/>
                        </a:solidFill>
                      </a:rPr>
                      <a:t>MW</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2.6020852139652106E-18"/>
                  <c:y val="1.0582114735658045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fld id="{0528469E-5B81-4C0A-B9E6-A4C3D0B48478}" type="VALUE">
                      <a:rPr lang="en-US" sz="1200" smtClean="0">
                        <a:solidFill>
                          <a:schemeClr val="tx1"/>
                        </a:solidFill>
                      </a:rPr>
                      <a:pPr>
                        <a:defRPr sz="1200">
                          <a:solidFill>
                            <a:schemeClr val="tx1"/>
                          </a:solidFill>
                        </a:defRPr>
                      </a:pPr>
                      <a:t>[VALUE]</a:t>
                    </a:fld>
                    <a:r>
                      <a:rPr lang="en-US" sz="1200" dirty="0" smtClean="0">
                        <a:solidFill>
                          <a:schemeClr val="tx1"/>
                        </a:solidFill>
                      </a:rPr>
                      <a:t>MW</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6388955168482726E-2"/>
                      <c:h val="5.7275132275132278E-2"/>
                    </c:manualLayout>
                  </c15:layout>
                  <c15:dlblFieldTable/>
                  <c15:showDataLabelsRange val="0"/>
                </c:ext>
              </c:extLst>
            </c:dLbl>
            <c:dLbl>
              <c:idx val="2"/>
              <c:layout>
                <c:manualLayout>
                  <c:x val="1.4177205122087013E-4"/>
                  <c:y val="1.0826146731658543E-2"/>
                </c:manualLayout>
              </c:layout>
              <c:tx>
                <c:rich>
                  <a:bodyPr/>
                  <a:lstStyle/>
                  <a:p>
                    <a:r>
                      <a:rPr lang="en-US" sz="1200" dirty="0" smtClean="0"/>
                      <a:t>750MW</a:t>
                    </a:r>
                    <a:endParaRPr lang="en-US" sz="1200" dirty="0"/>
                  </a:p>
                </c:rich>
              </c:tx>
              <c:showLegendKey val="0"/>
              <c:showVal val="1"/>
              <c:showCatName val="0"/>
              <c:showSerName val="0"/>
              <c:showPercent val="0"/>
              <c:showBubbleSize val="0"/>
              <c:extLst>
                <c:ext xmlns:c15="http://schemas.microsoft.com/office/drawing/2012/chart" uri="{CE6537A1-D6FC-4f65-9D91-7224C49458BB}">
                  <c15:layout>
                    <c:manualLayout>
                      <c:w val="0.10400870285951098"/>
                      <c:h val="5.1512820512820516E-2"/>
                    </c:manualLayout>
                  </c15:layout>
                </c:ext>
              </c:extLst>
            </c:dLbl>
            <c:dLbl>
              <c:idx val="3"/>
              <c:layout>
                <c:manualLayout>
                  <c:x val="-6.1727681978278747E-17"/>
                  <c:y val="1.3227513227513227E-2"/>
                </c:manualLayout>
              </c:layout>
              <c:tx>
                <c:rich>
                  <a:bodyPr/>
                  <a:lstStyle/>
                  <a:p>
                    <a:fld id="{F1291D19-6B7A-4A7F-B7D2-3BE2F35F94D8}" type="VALUE">
                      <a:rPr lang="en-US" sz="1200" smtClean="0"/>
                      <a:pPr/>
                      <a:t>[VALUE]</a:t>
                    </a:fld>
                    <a:r>
                      <a:rPr lang="en-US" sz="1200" dirty="0" smtClean="0"/>
                      <a:t>MW</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manualLayout>
                  <c:x val="0"/>
                  <c:y val="7.9365079365079361E-3"/>
                </c:manualLayout>
              </c:layout>
              <c:tx>
                <c:rich>
                  <a:bodyPr/>
                  <a:lstStyle/>
                  <a:p>
                    <a:fld id="{F6726BC5-609D-4D26-8CDA-C696FF0552B0}" type="VALUE">
                      <a:rPr lang="en-US" smtClean="0"/>
                      <a:pPr/>
                      <a:t>[VALUE]</a:t>
                    </a:fld>
                    <a:r>
                      <a:rPr lang="en-US" dirty="0" smtClean="0"/>
                      <a:t>MW</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5"/>
              <c:layout>
                <c:manualLayout>
                  <c:x val="1.6835016835016834E-3"/>
                  <c:y val="1.0788104797702673E-2"/>
                </c:manualLayout>
              </c:layout>
              <c:tx>
                <c:rich>
                  <a:bodyPr/>
                  <a:lstStyle/>
                  <a:p>
                    <a:fld id="{B55AC857-3481-4539-8D3C-293402C83244}" type="VALUE">
                      <a:rPr lang="en-US" smtClean="0"/>
                      <a:pPr/>
                      <a:t>[VALUE]</a:t>
                    </a:fld>
                    <a:r>
                      <a:rPr lang="en-US" dirty="0" smtClean="0"/>
                      <a:t>MW</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6"/>
              <c:layout>
                <c:manualLayout>
                  <c:x val="0"/>
                  <c:y val="5.2910052910053879E-3"/>
                </c:manualLayout>
              </c:layout>
              <c:tx>
                <c:rich>
                  <a:bodyPr/>
                  <a:lstStyle/>
                  <a:p>
                    <a:fld id="{7757D735-A4F7-4C5F-8C27-B046F7F78D9C}" type="VALUE">
                      <a:rPr lang="en-US" smtClean="0"/>
                      <a:pPr/>
                      <a:t>[VALUE]</a:t>
                    </a:fld>
                    <a:r>
                      <a:rPr lang="en-US" dirty="0" smtClean="0"/>
                      <a:t>MW</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7"/>
              <c:layout>
                <c:manualLayout>
                  <c:x val="-1.2345536395655749E-16"/>
                  <c:y val="1.3227513227513227E-2"/>
                </c:manualLayout>
              </c:layout>
              <c:tx>
                <c:rich>
                  <a:bodyPr/>
                  <a:lstStyle/>
                  <a:p>
                    <a:fld id="{23F6CE10-03F8-42AA-A76E-B68444AC5CD8}" type="VALUE">
                      <a:rPr lang="en-US" smtClean="0"/>
                      <a:pPr/>
                      <a:t>[VALUE]</a:t>
                    </a:fld>
                    <a:r>
                      <a:rPr lang="en-US" dirty="0" smtClean="0"/>
                      <a:t>MW</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8"/>
              <c:layout>
                <c:manualLayout>
                  <c:x val="-1.683501683501807E-3"/>
                  <c:y val="7.9365079365079361E-3"/>
                </c:manualLayout>
              </c:layout>
              <c:tx>
                <c:rich>
                  <a:bodyPr/>
                  <a:lstStyle/>
                  <a:p>
                    <a:fld id="{56DC9C03-F6B0-4346-9B81-B6D0D60BF3E3}" type="VALUE">
                      <a:rPr lang="en-US" smtClean="0"/>
                      <a:pPr/>
                      <a:t>[VALUE]</a:t>
                    </a:fld>
                    <a:r>
                      <a:rPr lang="en-US" dirty="0" smtClean="0"/>
                      <a:t>MW</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'[Chart in Microsoft PowerPoint]Sheet1'!$B$1:$B$9</c:f>
              <c:numCache>
                <c:formatCode>General</c:formatCode>
                <c:ptCount val="9"/>
                <c:pt idx="0">
                  <c:v>8000</c:v>
                </c:pt>
                <c:pt idx="1">
                  <c:v>3541</c:v>
                </c:pt>
                <c:pt idx="2">
                  <c:v>750</c:v>
                </c:pt>
                <c:pt idx="3">
                  <c:v>2836</c:v>
                </c:pt>
                <c:pt idx="4">
                  <c:v>1775</c:v>
                </c:pt>
                <c:pt idx="5">
                  <c:v>1669</c:v>
                </c:pt>
                <c:pt idx="6">
                  <c:v>961</c:v>
                </c:pt>
                <c:pt idx="7">
                  <c:v>535</c:v>
                </c:pt>
                <c:pt idx="8">
                  <c:v>979</c:v>
                </c:pt>
              </c:numCache>
            </c:numRef>
          </c:val>
        </c:ser>
        <c:dLbls>
          <c:showLegendKey val="0"/>
          <c:showVal val="0"/>
          <c:showCatName val="0"/>
          <c:showSerName val="0"/>
          <c:showPercent val="0"/>
          <c:showBubbleSize val="0"/>
        </c:dLbls>
        <c:gapWidth val="60"/>
        <c:overlap val="100"/>
        <c:axId val="506660320"/>
        <c:axId val="506654048"/>
      </c:barChart>
      <c:catAx>
        <c:axId val="506660320"/>
        <c:scaling>
          <c:orientation val="minMax"/>
        </c:scaling>
        <c:delete val="1"/>
        <c:axPos val="b"/>
        <c:numFmt formatCode="General" sourceLinked="1"/>
        <c:majorTickMark val="none"/>
        <c:minorTickMark val="none"/>
        <c:tickLblPos val="nextTo"/>
        <c:crossAx val="506654048"/>
        <c:crosses val="autoZero"/>
        <c:auto val="1"/>
        <c:lblAlgn val="ctr"/>
        <c:lblOffset val="100"/>
        <c:noMultiLvlLbl val="0"/>
      </c:catAx>
      <c:valAx>
        <c:axId val="506654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660320"/>
        <c:crosses val="autoZero"/>
        <c:crossBetween val="between"/>
      </c:valAx>
      <c:spPr>
        <a:noFill/>
        <a:ln>
          <a:noFill/>
        </a:ln>
        <a:effectLst>
          <a:glow>
            <a:srgbClr val="00ACC8">
              <a:alpha val="40000"/>
            </a:srgbClr>
          </a:glow>
          <a:softEdge rad="381000"/>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0.3587</cdr:x>
      <cdr:y>0.74684</cdr:y>
    </cdr:from>
    <cdr:to>
      <cdr:x>0.48913</cdr:x>
      <cdr:y>0.89873</cdr:y>
    </cdr:to>
    <cdr:sp macro="" textlink="">
      <cdr:nvSpPr>
        <cdr:cNvPr id="2" name="TextBox 1"/>
        <cdr:cNvSpPr txBox="1"/>
      </cdr:nvSpPr>
      <cdr:spPr>
        <a:xfrm xmlns:a="http://schemas.openxmlformats.org/drawingml/2006/main">
          <a:off x="2514600" y="4495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0.54348</cdr:x>
      <cdr:y>0.53395</cdr:y>
    </cdr:from>
    <cdr:to>
      <cdr:x>0.67391</cdr:x>
      <cdr:y>0.59494</cdr:y>
    </cdr:to>
    <cdr:sp macro="" textlink="">
      <cdr:nvSpPr>
        <cdr:cNvPr id="3" name="TextBox 2"/>
        <cdr:cNvSpPr txBox="1"/>
      </cdr:nvSpPr>
      <cdr:spPr>
        <a:xfrm xmlns:a="http://schemas.openxmlformats.org/drawingml/2006/main">
          <a:off x="3810000" y="3214300"/>
          <a:ext cx="914400" cy="3671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0.44565</cdr:x>
      <cdr:y>0.39241</cdr:y>
    </cdr:from>
    <cdr:to>
      <cdr:x>0.57609</cdr:x>
      <cdr:y>0.5443</cdr:y>
    </cdr:to>
    <cdr:sp macro="" textlink="">
      <cdr:nvSpPr>
        <cdr:cNvPr id="4" name="TextBox 3"/>
        <cdr:cNvSpPr txBox="1"/>
      </cdr:nvSpPr>
      <cdr:spPr>
        <a:xfrm xmlns:a="http://schemas.openxmlformats.org/drawingml/2006/main">
          <a:off x="3124200" y="2362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0.53261</cdr:x>
      <cdr:y>0.55696</cdr:y>
    </cdr:from>
    <cdr:to>
      <cdr:x>0.66304</cdr:x>
      <cdr:y>0.70886</cdr:y>
    </cdr:to>
    <cdr:sp macro="" textlink="">
      <cdr:nvSpPr>
        <cdr:cNvPr id="5" name="TextBox 4"/>
        <cdr:cNvSpPr txBox="1"/>
      </cdr:nvSpPr>
      <cdr:spPr>
        <a:xfrm xmlns:a="http://schemas.openxmlformats.org/drawingml/2006/main">
          <a:off x="3733800" y="3352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0.42391</cdr:x>
      <cdr:y>0.35443</cdr:y>
    </cdr:from>
    <cdr:to>
      <cdr:x>0.55435</cdr:x>
      <cdr:y>0.50633</cdr:y>
    </cdr:to>
    <cdr:sp macro="" textlink="">
      <cdr:nvSpPr>
        <cdr:cNvPr id="6" name="TextBox 5"/>
        <cdr:cNvSpPr txBox="1"/>
      </cdr:nvSpPr>
      <cdr:spPr>
        <a:xfrm xmlns:a="http://schemas.openxmlformats.org/drawingml/2006/main">
          <a:off x="2971800" y="2133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0.19192</cdr:x>
      <cdr:y>0.52687</cdr:y>
    </cdr:from>
    <cdr:to>
      <cdr:x>0.27273</cdr:x>
      <cdr:y>0.58364</cdr:y>
    </cdr:to>
    <cdr:sp macro="" textlink="">
      <cdr:nvSpPr>
        <cdr:cNvPr id="3" name="TextBox 2"/>
        <cdr:cNvSpPr txBox="1"/>
      </cdr:nvSpPr>
      <cdr:spPr>
        <a:xfrm xmlns:a="http://schemas.openxmlformats.org/drawingml/2006/main">
          <a:off x="1447800" y="2529281"/>
          <a:ext cx="609600" cy="2725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0.17172</cdr:x>
      <cdr:y>0.64713</cdr:y>
    </cdr:from>
    <cdr:to>
      <cdr:x>0.23232</cdr:x>
      <cdr:y>0.69962</cdr:y>
    </cdr:to>
    <cdr:sp macro="" textlink="">
      <cdr:nvSpPr>
        <cdr:cNvPr id="4" name="TextBox 3"/>
        <cdr:cNvSpPr txBox="1"/>
      </cdr:nvSpPr>
      <cdr:spPr>
        <a:xfrm xmlns:a="http://schemas.openxmlformats.org/drawingml/2006/main">
          <a:off x="1295400" y="3106615"/>
          <a:ext cx="457200" cy="2519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solidFill>
                <a:schemeClr val="tx1"/>
              </a:solidFill>
              <a:cs typeface="Arial" panose="020B0604020202020204" pitchFamily="34" charset="0"/>
            </a:rPr>
            <a:t>EEA2</a:t>
          </a:r>
          <a:endParaRPr lang="en-US" sz="1200" b="1" dirty="0">
            <a:solidFill>
              <a:schemeClr val="tx1"/>
            </a:solidFill>
            <a:cs typeface="Arial" panose="020B0604020202020204" pitchFamily="34" charset="0"/>
          </a:endParaRPr>
        </a:p>
      </cdr:txBody>
    </cdr:sp>
  </cdr:relSizeAnchor>
  <cdr:relSizeAnchor xmlns:cdr="http://schemas.openxmlformats.org/drawingml/2006/chartDrawing">
    <cdr:from>
      <cdr:x>0.34842</cdr:x>
      <cdr:y>0.6009</cdr:y>
    </cdr:from>
    <cdr:to>
      <cdr:x>0.46963</cdr:x>
      <cdr:y>0.7062</cdr:y>
    </cdr:to>
    <cdr:sp macro="" textlink="">
      <cdr:nvSpPr>
        <cdr:cNvPr id="2" name="TextBox 1"/>
        <cdr:cNvSpPr txBox="1"/>
      </cdr:nvSpPr>
      <cdr:spPr>
        <a:xfrm xmlns:a="http://schemas.openxmlformats.org/drawingml/2006/main">
          <a:off x="2628441" y="2884687"/>
          <a:ext cx="914384" cy="5055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b="1" dirty="0" smtClean="0"/>
            <a:t>Normal</a:t>
          </a:r>
        </a:p>
        <a:p xmlns:a="http://schemas.openxmlformats.org/drawingml/2006/main">
          <a:pPr algn="ctr"/>
          <a:r>
            <a:rPr lang="en-US" b="1" dirty="0" smtClean="0"/>
            <a:t>Operations</a:t>
          </a:r>
          <a:endParaRPr lang="en-US" b="1" dirty="0"/>
        </a:p>
      </cdr:txBody>
    </cdr:sp>
  </cdr:relSizeAnchor>
  <cdr:relSizeAnchor xmlns:cdr="http://schemas.openxmlformats.org/drawingml/2006/chartDrawing">
    <cdr:from>
      <cdr:x>0.53535</cdr:x>
      <cdr:y>0.61538</cdr:y>
    </cdr:from>
    <cdr:to>
      <cdr:x>0.65657</cdr:x>
      <cdr:y>0.80586</cdr:y>
    </cdr:to>
    <cdr:sp macro="" textlink="">
      <cdr:nvSpPr>
        <cdr:cNvPr id="5" name="TextBox 4"/>
        <cdr:cNvSpPr txBox="1"/>
      </cdr:nvSpPr>
      <cdr:spPr>
        <a:xfrm xmlns:a="http://schemas.openxmlformats.org/drawingml/2006/main">
          <a:off x="4038600" y="295421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dirty="0"/>
        </a:p>
      </cdr:txBody>
    </cdr:sp>
  </cdr:relSizeAnchor>
  <cdr:relSizeAnchor xmlns:cdr="http://schemas.openxmlformats.org/drawingml/2006/chartDrawing">
    <cdr:from>
      <cdr:x>0.45654</cdr:x>
      <cdr:y>0.69503</cdr:y>
    </cdr:from>
    <cdr:to>
      <cdr:x>0.57775</cdr:x>
      <cdr:y>0.79408</cdr:y>
    </cdr:to>
    <cdr:sp macro="" textlink="">
      <cdr:nvSpPr>
        <cdr:cNvPr id="6" name="TextBox 5"/>
        <cdr:cNvSpPr txBox="1"/>
      </cdr:nvSpPr>
      <cdr:spPr>
        <a:xfrm xmlns:a="http://schemas.openxmlformats.org/drawingml/2006/main">
          <a:off x="3444058" y="3471812"/>
          <a:ext cx="914384" cy="4947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b="1" dirty="0" smtClean="0"/>
            <a:t>Normal</a:t>
          </a:r>
        </a:p>
        <a:p xmlns:a="http://schemas.openxmlformats.org/drawingml/2006/main">
          <a:pPr algn="ctr"/>
          <a:r>
            <a:rPr lang="en-US" b="1" dirty="0" smtClean="0"/>
            <a:t>Operations</a:t>
          </a:r>
          <a:endParaRPr lang="en-US" sz="1100" b="1" dirty="0"/>
        </a:p>
      </cdr:txBody>
    </cdr:sp>
  </cdr:relSizeAnchor>
  <cdr:relSizeAnchor xmlns:cdr="http://schemas.openxmlformats.org/drawingml/2006/chartDrawing">
    <cdr:from>
      <cdr:x>0.65533</cdr:x>
      <cdr:y>0.77149</cdr:y>
    </cdr:from>
    <cdr:to>
      <cdr:x>0.77654</cdr:x>
      <cdr:y>0.86091</cdr:y>
    </cdr:to>
    <cdr:sp macro="" textlink="">
      <cdr:nvSpPr>
        <cdr:cNvPr id="7" name="TextBox 6"/>
        <cdr:cNvSpPr txBox="1"/>
      </cdr:nvSpPr>
      <cdr:spPr>
        <a:xfrm xmlns:a="http://schemas.openxmlformats.org/drawingml/2006/main">
          <a:off x="4943652" y="3703593"/>
          <a:ext cx="914384" cy="4292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b="1" dirty="0" smtClean="0"/>
            <a:t>Normal</a:t>
          </a:r>
        </a:p>
        <a:p xmlns:a="http://schemas.openxmlformats.org/drawingml/2006/main">
          <a:pPr algn="ctr"/>
          <a:r>
            <a:rPr lang="en-US" b="1" dirty="0" smtClean="0"/>
            <a:t>Operations</a:t>
          </a:r>
          <a:endParaRPr lang="en-US" sz="1100" b="1" dirty="0"/>
        </a:p>
      </cdr:txBody>
    </cdr:sp>
  </cdr:relSizeAnchor>
  <cdr:relSizeAnchor xmlns:cdr="http://schemas.openxmlformats.org/drawingml/2006/chartDrawing">
    <cdr:from>
      <cdr:x>0.75758</cdr:x>
      <cdr:y>0.81107</cdr:y>
    </cdr:from>
    <cdr:to>
      <cdr:x>0.87879</cdr:x>
      <cdr:y>0.9082</cdr:y>
    </cdr:to>
    <cdr:sp macro="" textlink="">
      <cdr:nvSpPr>
        <cdr:cNvPr id="8" name="TextBox 7"/>
        <cdr:cNvSpPr txBox="1"/>
      </cdr:nvSpPr>
      <cdr:spPr>
        <a:xfrm xmlns:a="http://schemas.openxmlformats.org/drawingml/2006/main">
          <a:off x="5715000" y="3893631"/>
          <a:ext cx="914384" cy="4662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b="1" dirty="0" smtClean="0"/>
            <a:t>Normal</a:t>
          </a:r>
        </a:p>
        <a:p xmlns:a="http://schemas.openxmlformats.org/drawingml/2006/main">
          <a:pPr algn="ctr"/>
          <a:r>
            <a:rPr lang="en-US" b="1" dirty="0" smtClean="0"/>
            <a:t>Operations</a:t>
          </a:r>
          <a:endParaRPr lang="en-US" sz="1100" b="1" dirty="0"/>
        </a:p>
      </cdr:txBody>
    </cdr:sp>
  </cdr:relSizeAnchor>
  <cdr:relSizeAnchor xmlns:cdr="http://schemas.openxmlformats.org/drawingml/2006/chartDrawing">
    <cdr:from>
      <cdr:x>0.87879</cdr:x>
      <cdr:y>0.77793</cdr:y>
    </cdr:from>
    <cdr:to>
      <cdr:x>1</cdr:x>
      <cdr:y>0.96841</cdr:y>
    </cdr:to>
    <cdr:sp macro="" textlink="">
      <cdr:nvSpPr>
        <cdr:cNvPr id="9" name="TextBox 8"/>
        <cdr:cNvSpPr txBox="1"/>
      </cdr:nvSpPr>
      <cdr:spPr>
        <a:xfrm xmlns:a="http://schemas.openxmlformats.org/drawingml/2006/main">
          <a:off x="6629400" y="373454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0.86439</cdr:x>
      <cdr:y>0.77276</cdr:y>
    </cdr:from>
    <cdr:to>
      <cdr:x>0.98561</cdr:x>
      <cdr:y>0.87731</cdr:y>
    </cdr:to>
    <cdr:sp macro="" textlink="">
      <cdr:nvSpPr>
        <cdr:cNvPr id="10" name="TextBox 9"/>
        <cdr:cNvSpPr txBox="1"/>
      </cdr:nvSpPr>
      <cdr:spPr>
        <a:xfrm xmlns:a="http://schemas.openxmlformats.org/drawingml/2006/main">
          <a:off x="6520778" y="3709699"/>
          <a:ext cx="914460" cy="5019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b="1" dirty="0" smtClean="0"/>
            <a:t>Normal</a:t>
          </a:r>
        </a:p>
        <a:p xmlns:a="http://schemas.openxmlformats.org/drawingml/2006/main">
          <a:pPr algn="ctr"/>
          <a:r>
            <a:rPr lang="en-US" b="1" dirty="0" smtClean="0"/>
            <a:t>Operations</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F750BF31-E9A8-4E88-81E7-44C5092290FC}" type="datetimeFigureOut">
              <a:rPr lang="en-US" smtClean="0"/>
              <a:t>10/8/2019</a:t>
            </a:fld>
            <a:endParaRPr lang="en-US" dirty="0"/>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67EFB637-CCC9-4803-8851-F6915048CBB4}" type="datetimeFigureOut">
              <a:rPr lang="en-US" smtClean="0"/>
              <a:t>10/8/2019</a:t>
            </a:fld>
            <a:endParaRPr lang="en-US"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dirty="0"/>
          </a:p>
        </p:txBody>
      </p:sp>
    </p:spTree>
    <p:extLst>
      <p:ext uri="{BB962C8B-B14F-4D97-AF65-F5344CB8AC3E}">
        <p14:creationId xmlns:p14="http://schemas.microsoft.com/office/powerpoint/2010/main" val="836700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Headlines </a:t>
            </a:r>
            <a:r>
              <a:rPr lang="en-US" dirty="0" smtClean="0"/>
              <a:t>speak for themselves!</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436621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would like to remind everyone of the PUCT regulatory requirements.</a:t>
            </a:r>
            <a:r>
              <a:rPr lang="en-US" baseline="0" dirty="0" smtClean="0"/>
              <a:t> </a:t>
            </a:r>
            <a:r>
              <a:rPr lang="en-US" dirty="0" smtClean="0"/>
              <a:t> </a:t>
            </a:r>
          </a:p>
          <a:p>
            <a:r>
              <a:rPr lang="en-US" dirty="0" smtClean="0"/>
              <a:t>My checklist</a:t>
            </a:r>
            <a:r>
              <a:rPr lang="en-US" baseline="0" dirty="0" smtClean="0"/>
              <a:t> includes the PUCT requirements related to winter operations, lessons learned and best practices.</a:t>
            </a:r>
          </a:p>
          <a:p>
            <a:r>
              <a:rPr lang="en-US" baseline="0" dirty="0" smtClean="0"/>
              <a:t>All of these requirements are important however, the commission had the foresight to require a plan that addresses critical failure points that if frozen will trip, derate or fail to start a unit.</a:t>
            </a:r>
          </a:p>
          <a:p>
            <a:r>
              <a:rPr lang="en-US" baseline="0" dirty="0" smtClean="0"/>
              <a:t>Some examples of critical failure points; drum level sensing lines, drum level transmitters, steam flow transmitters, BFP flow transmitters, deaerator level transmitters. Weatherization Plan should identify measures to prevent from freezing (heat trace circuit, insulation inspection and transmitter enclosure heater are all functioning).</a:t>
            </a:r>
          </a:p>
          <a:p>
            <a:r>
              <a:rPr lang="en-US" baseline="0" dirty="0" smtClean="0"/>
              <a:t>I </a:t>
            </a:r>
            <a:r>
              <a:rPr lang="en-US" baseline="0" dirty="0" smtClean="0"/>
              <a:t>would like to remind everyone that ERCOT will be conducting a winter storm drill in October. See Market Notices on ERCOT.com for information.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dirty="0"/>
          </a:p>
        </p:txBody>
      </p:sp>
    </p:spTree>
    <p:extLst>
      <p:ext uri="{BB962C8B-B14F-4D97-AF65-F5344CB8AC3E}">
        <p14:creationId xmlns:p14="http://schemas.microsoft.com/office/powerpoint/2010/main" val="419579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 shows us were on a very good track in the ERCOT region.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Last winter was mild.</a:t>
            </a:r>
            <a:r>
              <a:rPr lang="en-US" baseline="0" dirty="0" smtClean="0"/>
              <a:t> </a:t>
            </a:r>
            <a:r>
              <a:rPr lang="en-US" dirty="0" smtClean="0"/>
              <a:t>We had extreme cold periods March 3 and</a:t>
            </a:r>
            <a:r>
              <a:rPr lang="en-US" baseline="0" dirty="0" smtClean="0"/>
              <a:t> 5, 2019.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Please note that</a:t>
            </a:r>
            <a:r>
              <a:rPr lang="en-US" baseline="0" dirty="0" smtClean="0"/>
              <a:t> these </a:t>
            </a:r>
            <a:r>
              <a:rPr lang="en-US" dirty="0" smtClean="0"/>
              <a:t>two dates were not part of the protocol official winter.</a:t>
            </a:r>
          </a:p>
          <a:p>
            <a:r>
              <a:rPr lang="en-US" dirty="0" smtClean="0"/>
              <a:t>Chris</a:t>
            </a:r>
            <a:r>
              <a:rPr lang="en-US" baseline="0" dirty="0" smtClean="0"/>
              <a:t> Coleman has reminded us each year at our WS to expect some extreme weather days each winter. </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dirty="0"/>
          </a:p>
        </p:txBody>
      </p:sp>
    </p:spTree>
    <p:extLst>
      <p:ext uri="{BB962C8B-B14F-4D97-AF65-F5344CB8AC3E}">
        <p14:creationId xmlns:p14="http://schemas.microsoft.com/office/powerpoint/2010/main" val="389503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clear up a misconception. Some folks believe that because I have been to a</a:t>
            </a:r>
            <a:r>
              <a:rPr lang="en-US" baseline="0" dirty="0" smtClean="0"/>
              <a:t> plant, that plant is ready for winter operations. I verify that the plant personnel are following their plan with evidence in terms of completed WO’s, PM’s or other evidence. Plants personnel spend several months in preparation, I am at a plant for 3-4 hours.   </a:t>
            </a:r>
            <a:endParaRPr lang="en-US" dirty="0" smtClean="0"/>
          </a:p>
          <a:p>
            <a:r>
              <a:rPr lang="en-US" dirty="0" smtClean="0"/>
              <a:t>The 33 units fall</a:t>
            </a:r>
            <a:r>
              <a:rPr lang="en-US" baseline="0" dirty="0" smtClean="0"/>
              <a:t> into the following buckets</a:t>
            </a:r>
            <a:r>
              <a:rPr lang="en-US" dirty="0" smtClean="0"/>
              <a:t>;</a:t>
            </a:r>
            <a:r>
              <a:rPr lang="en-US" baseline="0" dirty="0" smtClean="0"/>
              <a:t> new units or in some cases units that I have visited for the first time. However, the bulk of units are units that I have not visited in a couple of years. A unit may have looked good a couple of years ago but, because my experience level has increased, improvements are recommended.</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dirty="0"/>
          </a:p>
        </p:txBody>
      </p:sp>
    </p:spTree>
    <p:extLst>
      <p:ext uri="{BB962C8B-B14F-4D97-AF65-F5344CB8AC3E}">
        <p14:creationId xmlns:p14="http://schemas.microsoft.com/office/powerpoint/2010/main" val="273534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The top seven causes were all related to</a:t>
            </a:r>
            <a:r>
              <a:rPr lang="en-US" baseline="0" dirty="0" smtClean="0"/>
              <a:t> heat trace not working.</a:t>
            </a:r>
          </a:p>
          <a:p>
            <a:r>
              <a:rPr lang="en-US" baseline="0" dirty="0" smtClean="0"/>
              <a:t>Transmitter cabinet heater not functioning could be due to a heater or thermostat not functioning</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642290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a:t>
            </a:r>
            <a:r>
              <a:rPr lang="en-US" baseline="0" dirty="0" smtClean="0"/>
              <a:t> identify critical components? I will accept if they are identified in your heat trace audit, a separate critical component list and measures used to prevent from freezing. </a:t>
            </a:r>
          </a:p>
          <a:p>
            <a:r>
              <a:rPr lang="en-US" baseline="0" dirty="0" smtClean="0"/>
              <a:t>Prior to an event verify critical heat trace circuits are functioning – reason for this is to catch a blown fuse or tripped breaker.</a:t>
            </a:r>
          </a:p>
          <a:p>
            <a:r>
              <a:rPr lang="en-US" baseline="0" dirty="0" smtClean="0"/>
              <a:t>Jason Kessel from LCRA said it best at last years WS; “Heat trace is working, except for when it’s needed”!</a:t>
            </a:r>
          </a:p>
          <a:p>
            <a:r>
              <a:rPr lang="en-US" baseline="0" dirty="0" smtClean="0"/>
              <a:t>Several plant managers continue to budget for wind breaks as insurance to heat trace.</a:t>
            </a:r>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3540031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Contractor work – example of LPCCS</a:t>
            </a:r>
            <a:endParaRPr lang="en-US" baseline="0" dirty="0" smtClean="0"/>
          </a:p>
          <a:p>
            <a:r>
              <a:rPr lang="en-US" baseline="0" dirty="0" smtClean="0"/>
              <a:t>The best training I have seen is a training drill in the fall with staff and operators will pay benefits during the winter. Cold weather checklist are given to operators and have them verify as if it were a real event.</a:t>
            </a:r>
          </a:p>
          <a:p>
            <a:r>
              <a:rPr lang="en-US" baseline="0" dirty="0" smtClean="0"/>
              <a:t>Transmitter enclosure – Deer Park as an example.</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dirty="0"/>
          </a:p>
        </p:txBody>
      </p:sp>
    </p:spTree>
    <p:extLst>
      <p:ext uri="{BB962C8B-B14F-4D97-AF65-F5344CB8AC3E}">
        <p14:creationId xmlns:p14="http://schemas.microsoft.com/office/powerpoint/2010/main" val="278566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63180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defTabSz="457200">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7C2E22-669B-41EA-953E-47EFC2B3D6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8410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129649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574994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1057217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735911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4969492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2887330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11534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6981320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250425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4"/>
          </p:nvPr>
        </p:nvSpPr>
        <p:spPr>
          <a:xfrm>
            <a:off x="11480800" y="6561139"/>
            <a:ext cx="6096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324224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6311075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560798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5786232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033923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6856068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1350737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368947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1240463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42701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1143000"/>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06400" y="1600201"/>
            <a:ext cx="11379200" cy="43198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ooter Placeholder 4"/>
          <p:cNvSpPr>
            <a:spLocks noGrp="1"/>
          </p:cNvSpPr>
          <p:nvPr>
            <p:ph type="ftr" sz="quarter" idx="11"/>
          </p:nvPr>
        </p:nvSpPr>
        <p:spPr>
          <a:xfrm>
            <a:off x="3657600" y="6553200"/>
            <a:ext cx="5384800" cy="228600"/>
          </a:xfrm>
        </p:spPr>
        <p:txBody>
          <a:bodyPr/>
          <a:lstStyle/>
          <a:p>
            <a:endParaRPr lang="en-US" dirty="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11480800" y="6561139"/>
            <a:ext cx="6096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8827766"/>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8203759"/>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001996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2438400" y="685800"/>
            <a:ext cx="8432800" cy="5486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81928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5"/>
          <p:cNvSpPr>
            <a:spLocks noGrp="1"/>
          </p:cNvSpPr>
          <p:nvPr>
            <p:ph type="sldNum" sz="quarter" idx="4"/>
          </p:nvPr>
        </p:nvSpPr>
        <p:spPr>
          <a:xfrm>
            <a:off x="11480800" y="6561139"/>
            <a:ext cx="6096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2987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1143000"/>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06400" y="1600201"/>
            <a:ext cx="11379200" cy="43198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11480800" y="6561139"/>
            <a:ext cx="6096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6672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2438400" y="685800"/>
            <a:ext cx="8432800" cy="5486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16945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3168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8940800" y="6068800"/>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z="1200" smtClean="0">
                <a:solidFill>
                  <a:prstClr val="black"/>
                </a:solidFill>
              </a:rPr>
              <a:pPr/>
              <a:t>‹#›</a:t>
            </a:fld>
            <a:endParaRPr lang="en-US" sz="1200" dirty="0">
              <a:solidFill>
                <a:prstClr val="black"/>
              </a:solidFill>
            </a:endParaRPr>
          </a:p>
        </p:txBody>
      </p:sp>
      <p:sp>
        <p:nvSpPr>
          <p:cNvPr id="5" name="Footer Placeholder 4"/>
          <p:cNvSpPr>
            <a:spLocks noGrp="1"/>
          </p:cNvSpPr>
          <p:nvPr>
            <p:ph type="ftr" sz="quarter" idx="3"/>
          </p:nvPr>
        </p:nvSpPr>
        <p:spPr>
          <a:xfrm>
            <a:off x="4165600" y="6194426"/>
            <a:ext cx="38608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3875230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330200" y="640808"/>
            <a:ext cx="115316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8940800" y="6202150"/>
            <a:ext cx="28448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z="1200" smtClean="0">
                <a:solidFill>
                  <a:prstClr val="black"/>
                </a:solidFill>
              </a:rPr>
              <a:pPr/>
              <a:t>‹#›</a:t>
            </a:fld>
            <a:endParaRPr lang="en-US" sz="1200" dirty="0">
              <a:solidFill>
                <a:prstClr val="black"/>
              </a:solidFill>
            </a:endParaRPr>
          </a:p>
        </p:txBody>
      </p:sp>
      <p:sp>
        <p:nvSpPr>
          <p:cNvPr id="11" name="Title Placeholder 1"/>
          <p:cNvSpPr>
            <a:spLocks noGrp="1"/>
          </p:cNvSpPr>
          <p:nvPr>
            <p:ph type="title"/>
          </p:nvPr>
        </p:nvSpPr>
        <p:spPr>
          <a:xfrm>
            <a:off x="506217" y="179144"/>
            <a:ext cx="112776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4165600" y="6194426"/>
            <a:ext cx="38608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26819899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defTabSz="457200">
              <a:defRPr/>
            </a:pPr>
            <a:endParaRPr lang="en-US"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EEB813-C521-427F-BCF9-820284A6241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0871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defTabSz="457200">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AEF18A-6A38-4520-B3FC-F2271430D3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95462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6.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308467" y="0"/>
            <a:ext cx="7883533"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085" y="2876278"/>
            <a:ext cx="3810115"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57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480800" y="6561139"/>
            <a:ext cx="6096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101600" y="6477000"/>
            <a:ext cx="792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926080" y="6477001"/>
            <a:ext cx="9144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600" y="6248400"/>
            <a:ext cx="1575824" cy="457200"/>
          </a:xfrm>
          <a:prstGeom prst="rect">
            <a:avLst/>
          </a:prstGeom>
        </p:spPr>
      </p:pic>
      <p:sp>
        <p:nvSpPr>
          <p:cNvPr id="9" name="TextBox 8"/>
          <p:cNvSpPr txBox="1"/>
          <p:nvPr userDrawn="1"/>
        </p:nvSpPr>
        <p:spPr>
          <a:xfrm>
            <a:off x="72901" y="6553200"/>
            <a:ext cx="943100"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1219201" y="2"/>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288" y="5257800"/>
            <a:ext cx="1575824" cy="457200"/>
          </a:xfrm>
          <a:prstGeom prst="rect">
            <a:avLst/>
          </a:prstGeom>
        </p:spPr>
      </p:pic>
      <p:cxnSp>
        <p:nvCxnSpPr>
          <p:cNvPr id="12" name="Straight Connector 11"/>
          <p:cNvCxnSpPr/>
          <p:nvPr userDrawn="1"/>
        </p:nvCxnSpPr>
        <p:spPr>
          <a:xfrm flipH="1">
            <a:off x="1219201"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4449" y="-138112"/>
            <a:ext cx="12280900"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3"/>
          </p:nvPr>
        </p:nvSpPr>
        <p:spPr>
          <a:xfrm>
            <a:off x="4165600" y="5975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5975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5E1B48D-6708-5141-8A45-C2E8F9E83312}" type="slidenum">
              <a:rPr lang="en-US" smtClean="0">
                <a:solidFill>
                  <a:prstClr val="black">
                    <a:tint val="75000"/>
                  </a:prstClr>
                </a:solidFill>
              </a:rPr>
              <a:pPr defTabSz="457200"/>
              <a:t>‹#›</a:t>
            </a:fld>
            <a:endParaRPr lang="en-US" dirty="0">
              <a:solidFill>
                <a:prstClr val="black">
                  <a:tint val="75000"/>
                </a:prstClr>
              </a:solidFill>
            </a:endParaRPr>
          </a:p>
        </p:txBody>
      </p:sp>
      <p:pic>
        <p:nvPicPr>
          <p:cNvPr id="7" name="Picture 6" descr="ERCOT cmyk-01.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44993" y="5975350"/>
            <a:ext cx="1090153" cy="346452"/>
          </a:xfrm>
          <a:prstGeom prst="rect">
            <a:avLst/>
          </a:prstGeom>
        </p:spPr>
      </p:pic>
    </p:spTree>
    <p:extLst>
      <p:ext uri="{BB962C8B-B14F-4D97-AF65-F5344CB8AC3E}">
        <p14:creationId xmlns:p14="http://schemas.microsoft.com/office/powerpoint/2010/main" val="35661262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68" r:id="rId6"/>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p:cNvSpPr/>
          <p:nvPr userDrawn="1"/>
        </p:nvSpPr>
        <p:spPr>
          <a:xfrm>
            <a:off x="4308467" y="0"/>
            <a:ext cx="7883533"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62085" y="2876278"/>
            <a:ext cx="3810115" cy="1105445"/>
          </a:xfrm>
          <a:prstGeom prst="rect">
            <a:avLst/>
          </a:prstGeom>
        </p:spPr>
      </p:pic>
    </p:spTree>
    <p:extLst>
      <p:ext uri="{BB962C8B-B14F-4D97-AF65-F5344CB8AC3E}">
        <p14:creationId xmlns:p14="http://schemas.microsoft.com/office/powerpoint/2010/main" val="187154672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7" name="Straight Connector 6"/>
          <p:cNvCxnSpPr/>
          <p:nvPr userDrawn="1"/>
        </p:nvCxnSpPr>
        <p:spPr>
          <a:xfrm flipH="1">
            <a:off x="1219201" y="2"/>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1288" y="5257800"/>
            <a:ext cx="1575824" cy="457200"/>
          </a:xfrm>
          <a:prstGeom prst="rect">
            <a:avLst/>
          </a:prstGeom>
        </p:spPr>
      </p:pic>
      <p:cxnSp>
        <p:nvCxnSpPr>
          <p:cNvPr id="9" name="Straight Connector 8"/>
          <p:cNvCxnSpPr/>
          <p:nvPr userDrawn="1"/>
        </p:nvCxnSpPr>
        <p:spPr>
          <a:xfrm flipH="1">
            <a:off x="1219201"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06418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57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1480800" y="6561139"/>
            <a:ext cx="6096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101600" y="6477000"/>
            <a:ext cx="792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926080" y="6477001"/>
            <a:ext cx="9144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600" y="6248400"/>
            <a:ext cx="1575824" cy="457200"/>
          </a:xfrm>
          <a:prstGeom prst="rect">
            <a:avLst/>
          </a:prstGeom>
        </p:spPr>
      </p:pic>
      <p:sp>
        <p:nvSpPr>
          <p:cNvPr id="9" name="TextBox 8"/>
          <p:cNvSpPr txBox="1"/>
          <p:nvPr userDrawn="1"/>
        </p:nvSpPr>
        <p:spPr>
          <a:xfrm>
            <a:off x="72901" y="6553200"/>
            <a:ext cx="943100" cy="253916"/>
          </a:xfrm>
          <a:prstGeom prst="rect">
            <a:avLst/>
          </a:prstGeom>
          <a:noFill/>
        </p:spPr>
        <p:txBody>
          <a:bodyPr wrap="square" rtlCol="0">
            <a:spAutoFit/>
          </a:bodyPr>
          <a:lstStyle/>
          <a:p>
            <a:r>
              <a:rPr lang="en-US" sz="1000" b="1" dirty="0" smtClean="0">
                <a:solidFill>
                  <a:srgbClr val="5B6770"/>
                </a:solidFill>
              </a:rPr>
              <a:t>PUBLIC</a:t>
            </a:r>
            <a:endParaRPr lang="en-US" sz="1000" b="1" dirty="0">
              <a:solidFill>
                <a:srgbClr val="5B6770"/>
              </a:solidFill>
            </a:endParaRPr>
          </a:p>
        </p:txBody>
      </p:sp>
    </p:spTree>
    <p:extLst>
      <p:ext uri="{BB962C8B-B14F-4D97-AF65-F5344CB8AC3E}">
        <p14:creationId xmlns:p14="http://schemas.microsoft.com/office/powerpoint/2010/main" val="2786455866"/>
      </p:ext>
    </p:extLst>
  </p:cSld>
  <p:clrMap bg1="lt1" tx1="dk1" bg2="lt2" tx2="dk2" accent1="accent1" accent2="accent2" accent3="accent3" accent4="accent4" accent5="accent5" accent6="accent6" hlink="hlink" folHlink="folHlink"/>
  <p:sldLayoutIdLst>
    <p:sldLayoutId id="2147483695" r:id="rId1"/>
    <p:sldLayoutId id="2147483696"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an.allgower@ercot.com"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EOP@ercot.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0" y="1828801"/>
            <a:ext cx="4572000" cy="4093428"/>
          </a:xfrm>
          <a:prstGeom prst="rect">
            <a:avLst/>
          </a:prstGeom>
        </p:spPr>
        <p:txBody>
          <a:bodyPr>
            <a:spAutoFit/>
          </a:bodyPr>
          <a:lstStyle/>
          <a:p>
            <a:pPr>
              <a:defRPr/>
            </a:pPr>
            <a:r>
              <a:rPr lang="en-US" sz="2600" b="1" kern="0" dirty="0" smtClean="0">
                <a:solidFill>
                  <a:prstClr val="black"/>
                </a:solidFill>
              </a:rPr>
              <a:t>OTWG Meeting – Generator Winter Weatherization Preparedness</a:t>
            </a:r>
            <a:endParaRPr lang="en-US" sz="2600" b="1" kern="0" dirty="0">
              <a:solidFill>
                <a:prstClr val="black"/>
              </a:solidFill>
            </a:endParaRPr>
          </a:p>
          <a:p>
            <a:pPr>
              <a:defRPr/>
            </a:pPr>
            <a:r>
              <a:rPr lang="en-US" sz="2600" kern="0" dirty="0" smtClean="0">
                <a:solidFill>
                  <a:prstClr val="black"/>
                </a:solidFill>
              </a:rPr>
              <a:t>October 9, </a:t>
            </a:r>
            <a:r>
              <a:rPr lang="en-US" sz="2600" kern="0" dirty="0">
                <a:solidFill>
                  <a:prstClr val="black"/>
                </a:solidFill>
              </a:rPr>
              <a:t>2019</a:t>
            </a:r>
          </a:p>
          <a:p>
            <a:pPr>
              <a:defRPr/>
            </a:pPr>
            <a:endParaRPr lang="en-US" sz="2600" kern="0" dirty="0">
              <a:solidFill>
                <a:prstClr val="black"/>
              </a:solidFill>
            </a:endParaRPr>
          </a:p>
          <a:p>
            <a:pPr>
              <a:defRPr/>
            </a:pPr>
            <a:r>
              <a:rPr lang="en-US" sz="2600" kern="0" dirty="0">
                <a:solidFill>
                  <a:prstClr val="black"/>
                </a:solidFill>
              </a:rPr>
              <a:t>Alan H. Allgower</a:t>
            </a:r>
          </a:p>
          <a:p>
            <a:pPr>
              <a:defRPr/>
            </a:pPr>
            <a:r>
              <a:rPr lang="en-US" sz="2600" kern="0" dirty="0">
                <a:solidFill>
                  <a:prstClr val="black"/>
                </a:solidFill>
              </a:rPr>
              <a:t>Operations Analyst, Senior</a:t>
            </a:r>
          </a:p>
          <a:p>
            <a:pPr>
              <a:defRPr/>
            </a:pPr>
            <a:r>
              <a:rPr lang="en-US" sz="2600" kern="0" dirty="0">
                <a:solidFill>
                  <a:prstClr val="black"/>
                </a:solidFill>
                <a:hlinkClick r:id="rId3"/>
              </a:rPr>
              <a:t>alan.allgower@ercot.com</a:t>
            </a:r>
            <a:endParaRPr lang="en-US" sz="2600" kern="0" dirty="0">
              <a:solidFill>
                <a:prstClr val="black"/>
              </a:solidFill>
            </a:endParaRPr>
          </a:p>
          <a:p>
            <a:pPr>
              <a:defRPr/>
            </a:pPr>
            <a:r>
              <a:rPr lang="en-US" sz="2600" kern="0" dirty="0">
                <a:solidFill>
                  <a:prstClr val="black"/>
                </a:solidFill>
              </a:rPr>
              <a:t>512-248-4613 (o)</a:t>
            </a:r>
          </a:p>
          <a:p>
            <a:pPr>
              <a:defRPr/>
            </a:pPr>
            <a:endParaRPr lang="en-US" sz="2600" kern="0" dirty="0">
              <a:solidFill>
                <a:prstClr val="black"/>
              </a:solidFill>
            </a:endParaRPr>
          </a:p>
        </p:txBody>
      </p:sp>
    </p:spTree>
    <p:extLst>
      <p:ext uri="{BB962C8B-B14F-4D97-AF65-F5344CB8AC3E}">
        <p14:creationId xmlns:p14="http://schemas.microsoft.com/office/powerpoint/2010/main" val="3792418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228600"/>
            <a:ext cx="9677400" cy="533400"/>
          </a:xfrm>
        </p:spPr>
        <p:txBody>
          <a:bodyPr/>
          <a:lstStyle/>
          <a:p>
            <a:r>
              <a:rPr lang="en-US" altLang="en-US" dirty="0" smtClean="0"/>
              <a:t>Closing comments……</a:t>
            </a:r>
          </a:p>
        </p:txBody>
      </p:sp>
      <p:sp>
        <p:nvSpPr>
          <p:cNvPr id="18435" name="Content Placeholder 2"/>
          <p:cNvSpPr>
            <a:spLocks noGrp="1"/>
          </p:cNvSpPr>
          <p:nvPr>
            <p:ph idx="1"/>
          </p:nvPr>
        </p:nvSpPr>
        <p:spPr>
          <a:xfrm>
            <a:off x="533400" y="1143000"/>
            <a:ext cx="9677400" cy="4876800"/>
          </a:xfrm>
        </p:spPr>
        <p:txBody>
          <a:bodyPr/>
          <a:lstStyle/>
          <a:p>
            <a:pPr>
              <a:buClr>
                <a:schemeClr val="tx1"/>
              </a:buClr>
              <a:buFont typeface="Wingdings" panose="05000000000000000000" pitchFamily="2" charset="2"/>
              <a:buChar char="ü"/>
              <a:defRPr/>
            </a:pPr>
            <a:r>
              <a:rPr lang="en-US" altLang="en-US" sz="2600" dirty="0"/>
              <a:t>ERCOT assists generators in preparing for winter operations with spot checks, sharing lessons learned, best practices, recommendations and the annual fall workshop.  </a:t>
            </a:r>
          </a:p>
          <a:p>
            <a:pPr>
              <a:buClr>
                <a:schemeClr val="tx1"/>
              </a:buClr>
              <a:buFont typeface="Wingdings" panose="05000000000000000000" pitchFamily="2" charset="2"/>
              <a:buChar char="ü"/>
              <a:defRPr/>
            </a:pPr>
            <a:r>
              <a:rPr lang="en-US" altLang="en-US" sz="2600" dirty="0"/>
              <a:t>Recent history has shown us that for every extreme cold weather event, a small amount of generation will experience freeze related derates or trips.</a:t>
            </a:r>
          </a:p>
          <a:p>
            <a:pPr>
              <a:buClr>
                <a:schemeClr val="tx1"/>
              </a:buClr>
              <a:buFont typeface="Wingdings" panose="05000000000000000000" pitchFamily="2" charset="2"/>
              <a:buChar char="ü"/>
              <a:defRPr/>
            </a:pPr>
            <a:r>
              <a:rPr lang="en-US" altLang="en-US" sz="2600" dirty="0"/>
              <a:t>Overall, ERCOT was pleased with the performance of generators during this past winter.</a:t>
            </a:r>
          </a:p>
          <a:p>
            <a:pPr>
              <a:buClr>
                <a:schemeClr val="tx1"/>
              </a:buClr>
              <a:buFont typeface="Wingdings" panose="05000000000000000000" pitchFamily="2" charset="2"/>
              <a:buChar char="ü"/>
              <a:defRPr/>
            </a:pPr>
            <a:r>
              <a:rPr lang="en-US" altLang="en-US" sz="2600" dirty="0"/>
              <a:t>For winter 2019/2020, spot checks will begin November 15, </a:t>
            </a:r>
            <a:r>
              <a:rPr lang="en-US" altLang="en-US" sz="2600" dirty="0" smtClean="0"/>
              <a:t>2019 and will </a:t>
            </a:r>
            <a:r>
              <a:rPr lang="en-US" altLang="en-US" sz="2600" smtClean="0"/>
              <a:t>conclude February 28, 2020.</a:t>
            </a:r>
            <a:endParaRPr lang="en-US" altLang="en-US" sz="2600" dirty="0"/>
          </a:p>
          <a:p>
            <a:pPr>
              <a:buClr>
                <a:schemeClr val="tx1"/>
              </a:buClr>
              <a:buFont typeface="Wingdings" panose="05000000000000000000" pitchFamily="2" charset="2"/>
              <a:buChar char="ü"/>
              <a:defRPr/>
            </a:pPr>
            <a:endParaRPr lang="en-US" altLang="en-US" sz="2400" dirty="0"/>
          </a:p>
          <a:p>
            <a:pPr>
              <a:buClr>
                <a:schemeClr val="tx1"/>
              </a:buClr>
              <a:buFont typeface="Wingdings" panose="05000000000000000000" pitchFamily="2" charset="2"/>
              <a:buChar char="ü"/>
              <a:defRPr/>
            </a:pPr>
            <a:endParaRPr lang="en-US" altLang="en-US" sz="2400" i="1" dirty="0"/>
          </a:p>
          <a:p>
            <a:pPr marL="0" indent="0">
              <a:buClr>
                <a:schemeClr val="tx1"/>
              </a:buClr>
              <a:buNone/>
              <a:defRPr/>
            </a:pPr>
            <a:endParaRPr lang="en-US" altLang="en-US" sz="2400" i="1" dirty="0"/>
          </a:p>
          <a:p>
            <a:pPr>
              <a:buClr>
                <a:schemeClr val="tx1"/>
              </a:buClr>
              <a:defRPr/>
            </a:pPr>
            <a:endParaRPr lang="en-US" altLang="en-US" sz="2400" dirty="0"/>
          </a:p>
        </p:txBody>
      </p:sp>
      <p:sp>
        <p:nvSpPr>
          <p:cNvPr id="2" name="Slide Number Placeholder 1"/>
          <p:cNvSpPr>
            <a:spLocks noGrp="1"/>
          </p:cNvSpPr>
          <p:nvPr>
            <p:ph type="sldNum" sz="quarter" idx="4"/>
          </p:nvPr>
        </p:nvSpPr>
        <p:spPr/>
        <p:txBody>
          <a:bodyPr/>
          <a:lstStyle/>
          <a:p>
            <a:fld id="{1D93BD3E-1E9A-4970-A6F7-E7AC52762E0C}"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68014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1000"/>
                                        <p:tgtEl>
                                          <p:spTgt spid="18435">
                                            <p:txEl>
                                              <p:pRg st="0" end="0"/>
                                            </p:txEl>
                                          </p:spTgt>
                                        </p:tgtEl>
                                      </p:cBhvr>
                                    </p:animEffect>
                                    <p:anim calcmode="lin" valueType="num">
                                      <p:cBhvr>
                                        <p:cTn id="8"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Effect transition="in" filter="fade">
                                      <p:cBhvr>
                                        <p:cTn id="14" dur="1000"/>
                                        <p:tgtEl>
                                          <p:spTgt spid="18435">
                                            <p:txEl>
                                              <p:pRg st="1" end="1"/>
                                            </p:txEl>
                                          </p:spTgt>
                                        </p:tgtEl>
                                      </p:cBhvr>
                                    </p:animEffect>
                                    <p:anim calcmode="lin" valueType="num">
                                      <p:cBhvr>
                                        <p:cTn id="15"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1000"/>
                                        <p:tgtEl>
                                          <p:spTgt spid="18435">
                                            <p:txEl>
                                              <p:pRg st="2" end="2"/>
                                            </p:txEl>
                                          </p:spTgt>
                                        </p:tgtEl>
                                      </p:cBhvr>
                                    </p:animEffect>
                                    <p:anim calcmode="lin" valueType="num">
                                      <p:cBhvr>
                                        <p:cTn id="22"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435">
                                            <p:txEl>
                                              <p:pRg st="3" end="3"/>
                                            </p:txEl>
                                          </p:spTgt>
                                        </p:tgtEl>
                                        <p:attrNameLst>
                                          <p:attrName>style.visibility</p:attrName>
                                        </p:attrNameLst>
                                      </p:cBhvr>
                                      <p:to>
                                        <p:strVal val="visible"/>
                                      </p:to>
                                    </p:set>
                                    <p:animEffect transition="in" filter="fade">
                                      <p:cBhvr>
                                        <p:cTn id="28" dur="1000"/>
                                        <p:tgtEl>
                                          <p:spTgt spid="18435">
                                            <p:txEl>
                                              <p:pRg st="3" end="3"/>
                                            </p:txEl>
                                          </p:spTgt>
                                        </p:tgtEl>
                                      </p:cBhvr>
                                    </p:animEffect>
                                    <p:anim calcmode="lin" valueType="num">
                                      <p:cBhvr>
                                        <p:cTn id="29"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2911" b="4596"/>
          <a:stretch/>
        </p:blipFill>
        <p:spPr>
          <a:xfrm>
            <a:off x="2104536" y="1172574"/>
            <a:ext cx="3427453" cy="2971800"/>
          </a:xfrm>
          <a:prstGeom prst="rect">
            <a:avLst/>
          </a:prstGeom>
          <a:scene3d>
            <a:camera prst="orthographicFront">
              <a:rot lat="0" lon="0" rev="21299999"/>
            </a:camera>
            <a:lightRig rig="threePt" dir="t"/>
          </a:scene3d>
        </p:spPr>
      </p:pic>
      <p:sp>
        <p:nvSpPr>
          <p:cNvPr id="2" name="Title 1"/>
          <p:cNvSpPr>
            <a:spLocks noGrp="1"/>
          </p:cNvSpPr>
          <p:nvPr>
            <p:ph type="title"/>
          </p:nvPr>
        </p:nvSpPr>
        <p:spPr>
          <a:xfrm>
            <a:off x="533400" y="243682"/>
            <a:ext cx="9829800" cy="518318"/>
          </a:xfrm>
        </p:spPr>
        <p:txBody>
          <a:bodyPr/>
          <a:lstStyle/>
          <a:p>
            <a:r>
              <a:rPr lang="en-US" b="1" dirty="0" smtClean="0">
                <a:solidFill>
                  <a:schemeClr val="accent1"/>
                </a:solidFill>
              </a:rPr>
              <a:t>February 2011 Headlines….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a:t>
            </a:fld>
            <a:endParaRPr lang="en-US" dirty="0">
              <a:solidFill>
                <a:prstClr val="black">
                  <a:tint val="75000"/>
                </a:prstClr>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52835"/>
          <a:stretch/>
        </p:blipFill>
        <p:spPr>
          <a:xfrm>
            <a:off x="7979713" y="1008209"/>
            <a:ext cx="1959443" cy="2653360"/>
          </a:xfrm>
          <a:prstGeom prst="rect">
            <a:avLst/>
          </a:prstGeom>
          <a:scene3d>
            <a:camera prst="orthographicFront">
              <a:rot lat="0" lon="0" rev="20999999"/>
            </a:camera>
            <a:lightRig rig="threePt" dir="t"/>
          </a:scene3d>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6720"/>
          <a:stretch/>
        </p:blipFill>
        <p:spPr>
          <a:xfrm>
            <a:off x="5531988" y="695321"/>
            <a:ext cx="2697612" cy="5255400"/>
          </a:xfrm>
          <a:prstGeom prst="rect">
            <a:avLst/>
          </a:prstGeom>
          <a:scene3d>
            <a:camera prst="orthographicFront">
              <a:rot lat="0" lon="0" rev="600000"/>
            </a:camera>
            <a:lightRig rig="threePt" dir="t"/>
          </a:scene3d>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7057" y="3168772"/>
            <a:ext cx="1959443" cy="3002934"/>
          </a:xfrm>
          <a:prstGeom prst="rect">
            <a:avLst/>
          </a:prstGeom>
          <a:scene3d>
            <a:camera prst="orthographicFront">
              <a:rot lat="0" lon="0" rev="21239999"/>
            </a:camera>
            <a:lightRig rig="threePt" dir="t"/>
          </a:scene3d>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4306" t="4073" b="30387"/>
          <a:stretch/>
        </p:blipFill>
        <p:spPr>
          <a:xfrm>
            <a:off x="2171056" y="3276744"/>
            <a:ext cx="3493588" cy="2241082"/>
          </a:xfrm>
          <a:prstGeom prst="rect">
            <a:avLst/>
          </a:prstGeom>
          <a:scene3d>
            <a:camera prst="orthographicFront">
              <a:rot lat="0" lon="0" rev="20999999"/>
            </a:camera>
            <a:lightRig rig="threePt" dir="t"/>
          </a:scene3d>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3415" r="2177" b="83644"/>
          <a:stretch/>
        </p:blipFill>
        <p:spPr>
          <a:xfrm>
            <a:off x="2776641" y="5415165"/>
            <a:ext cx="4937760" cy="544193"/>
          </a:xfrm>
          <a:prstGeom prst="rect">
            <a:avLst/>
          </a:prstGeom>
          <a:scene3d>
            <a:camera prst="orthographicFront">
              <a:rot lat="0" lon="0" rev="21299999"/>
            </a:camera>
            <a:lightRig rig="threePt" dir="t"/>
          </a:scene3d>
        </p:spPr>
      </p:pic>
    </p:spTree>
    <p:extLst>
      <p:ext uri="{BB962C8B-B14F-4D97-AF65-F5344CB8AC3E}">
        <p14:creationId xmlns:p14="http://schemas.microsoft.com/office/powerpoint/2010/main" val="420037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682"/>
            <a:ext cx="9906000" cy="594518"/>
          </a:xfrm>
        </p:spPr>
        <p:txBody>
          <a:bodyPr/>
          <a:lstStyle/>
          <a:p>
            <a:r>
              <a:rPr lang="en-US" dirty="0" smtClean="0"/>
              <a:t>Remember…… </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a:t>
            </a:fld>
            <a:endParaRPr lang="en-US">
              <a:solidFill>
                <a:prstClr val="black">
                  <a:tint val="75000"/>
                </a:prstClr>
              </a:solidFill>
            </a:endParaRPr>
          </a:p>
        </p:txBody>
      </p:sp>
      <p:pic>
        <p:nvPicPr>
          <p:cNvPr id="7" name="607DEF0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90419" y="2895601"/>
            <a:ext cx="487363" cy="487363"/>
          </a:xfrm>
          <a:prstGeom prst="rect">
            <a:avLst/>
          </a:prstGeom>
        </p:spPr>
      </p:pic>
    </p:spTree>
    <p:extLst>
      <p:ext uri="{BB962C8B-B14F-4D97-AF65-F5344CB8AC3E}">
        <p14:creationId xmlns:p14="http://schemas.microsoft.com/office/powerpoint/2010/main" val="346757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99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7820"/>
            <a:ext cx="10947400" cy="518318"/>
          </a:xfrm>
        </p:spPr>
        <p:txBody>
          <a:bodyPr/>
          <a:lstStyle/>
          <a:p>
            <a:r>
              <a:rPr lang="en-US" dirty="0" smtClean="0"/>
              <a:t>PUCT Regulatory Requirements for Generator Preparedness </a:t>
            </a:r>
            <a:endParaRPr lang="en-US" dirty="0"/>
          </a:p>
        </p:txBody>
      </p:sp>
      <p:sp>
        <p:nvSpPr>
          <p:cNvPr id="3" name="Content Placeholder 2"/>
          <p:cNvSpPr>
            <a:spLocks noGrp="1"/>
          </p:cNvSpPr>
          <p:nvPr>
            <p:ph idx="1"/>
          </p:nvPr>
        </p:nvSpPr>
        <p:spPr>
          <a:xfrm>
            <a:off x="533400" y="914400"/>
            <a:ext cx="10947400" cy="5257800"/>
          </a:xfrm>
        </p:spPr>
        <p:txBody>
          <a:bodyPr/>
          <a:lstStyle/>
          <a:p>
            <a:pPr marL="0">
              <a:lnSpc>
                <a:spcPct val="115000"/>
              </a:lnSpc>
              <a:spcBef>
                <a:spcPts val="0"/>
              </a:spcBef>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§25.53. Electric Service Emergency Operations Plans. </a:t>
            </a:r>
          </a:p>
          <a:p>
            <a:pPr marL="857250" lvl="2" indent="-285750">
              <a:lnSpc>
                <a:spcPct val="115000"/>
              </a:lnSpc>
              <a:spcBef>
                <a:spcPts val="0"/>
              </a:spcBef>
              <a:buFont typeface="Wingdings" panose="05000000000000000000" pitchFamily="2" charset="2"/>
              <a:buChar char="Ø"/>
            </a:pPr>
            <a:r>
              <a:rPr lang="en-US" sz="2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c)(1)(H) A plan for the inventory of pre-arranged supplies for emergencies.</a:t>
            </a:r>
          </a:p>
          <a:p>
            <a:pPr marL="857250" lvl="2" indent="-285750">
              <a:lnSpc>
                <a:spcPct val="115000"/>
              </a:lnSpc>
              <a:spcBef>
                <a:spcPts val="0"/>
              </a:spcBef>
              <a:buFont typeface="Wingdings" panose="05000000000000000000" pitchFamily="2" charset="2"/>
              <a:buChar char="Ø"/>
            </a:pPr>
            <a:r>
              <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(c)(1)(I) A plan that addresses staffing during severe weather events.</a:t>
            </a:r>
          </a:p>
          <a:p>
            <a:pPr marL="857250" lvl="2" indent="-285750">
              <a:lnSpc>
                <a:spcPct val="115000"/>
              </a:lnSpc>
              <a:spcBef>
                <a:spcPts val="0"/>
              </a:spcBef>
              <a:buFont typeface="Wingdings" panose="05000000000000000000" pitchFamily="2" charset="2"/>
              <a:buChar char="Ø"/>
            </a:pPr>
            <a:r>
              <a:rPr lang="en-US" sz="2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(c)(2)(A) A plan that addresses severely cold and severely hot weather.</a:t>
            </a:r>
          </a:p>
          <a:p>
            <a:pPr marL="857250" lvl="2" indent="-285750">
              <a:lnSpc>
                <a:spcPct val="115000"/>
              </a:lnSpc>
              <a:spcBef>
                <a:spcPts val="0"/>
              </a:spcBef>
              <a:buFont typeface="Wingdings" panose="05000000000000000000" pitchFamily="2" charset="2"/>
              <a:buChar char="Ø"/>
            </a:pPr>
            <a:r>
              <a:rPr lang="en-US" sz="2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c)(2)(B) A plan that addresses any known critical failure points, including any effects of weather design limits.</a:t>
            </a:r>
          </a:p>
          <a:p>
            <a:pPr marL="857250" lvl="2" indent="-285750">
              <a:lnSpc>
                <a:spcPct val="115000"/>
              </a:lnSpc>
              <a:spcBef>
                <a:spcPts val="0"/>
              </a:spcBef>
              <a:buFont typeface="Wingdings" panose="05000000000000000000" pitchFamily="2" charset="2"/>
              <a:buChar char="Ø"/>
            </a:pPr>
            <a:r>
              <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(c)(2)(G) Checklists for generating facility personnel to address emergency events.</a:t>
            </a:r>
          </a:p>
          <a:p>
            <a:pPr marL="857250" lvl="2" indent="-285750">
              <a:lnSpc>
                <a:spcPct val="115000"/>
              </a:lnSpc>
              <a:spcBef>
                <a:spcPts val="0"/>
              </a:spcBef>
              <a:buFont typeface="Wingdings" panose="05000000000000000000" pitchFamily="2" charset="2"/>
              <a:buChar char="Ø"/>
            </a:pPr>
            <a:r>
              <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(c)(2)(H) A summary of alternate fuel and storage capacity.</a:t>
            </a:r>
          </a:p>
          <a:p>
            <a:pPr marL="857250" lvl="2" indent="-285750">
              <a:lnSpc>
                <a:spcPct val="115000"/>
              </a:lnSpc>
              <a:spcBef>
                <a:spcPts val="0"/>
              </a:spcBef>
              <a:buFont typeface="Wingdings" panose="05000000000000000000" pitchFamily="2" charset="2"/>
              <a:buChar char="Ø"/>
            </a:pPr>
            <a:r>
              <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(c)(2)(I) A plan for alternative fuel testing if the facility has the ability to utilize alternative fuels.</a:t>
            </a:r>
          </a:p>
          <a:p>
            <a:pPr marL="857250" lvl="2" indent="-285750">
              <a:lnSpc>
                <a:spcPct val="115000"/>
              </a:lnSpc>
              <a:spcBef>
                <a:spcPts val="0"/>
              </a:spcBef>
              <a:buFont typeface="Wingdings" panose="05000000000000000000" pitchFamily="2" charset="2"/>
              <a:buChar char="Ø"/>
            </a:pPr>
            <a:r>
              <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(c)(2)(d) A Market entity shall conduct or participate in one or more drills annually to test its emergency procedures if its emergency procedures have not been implemented in response to an actual event within the last 12 months. </a:t>
            </a:r>
          </a:p>
          <a:p>
            <a:pPr marL="857250" lvl="2" indent="-285750">
              <a:lnSpc>
                <a:spcPct val="115000"/>
              </a:lnSpc>
              <a:spcBef>
                <a:spcPts val="0"/>
              </a:spcBef>
              <a:buFont typeface="Wingdings" panose="05000000000000000000" pitchFamily="2" charset="2"/>
              <a:buChar char="Ø"/>
            </a:pPr>
            <a:endParaRPr lang="en-US" sz="1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spTree>
    <p:extLst>
      <p:ext uri="{BB962C8B-B14F-4D97-AF65-F5344CB8AC3E}">
        <p14:creationId xmlns:p14="http://schemas.microsoft.com/office/powerpoint/2010/main" val="3484346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59556092"/>
              </p:ext>
            </p:extLst>
          </p:nvPr>
        </p:nvGraphicFramePr>
        <p:xfrm>
          <a:off x="2971800" y="521732"/>
          <a:ext cx="7306888" cy="450746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663232" y="5642694"/>
            <a:ext cx="6605206" cy="615553"/>
          </a:xfrm>
          <a:prstGeom prst="rect">
            <a:avLst/>
          </a:prstGeom>
          <a:noFill/>
        </p:spPr>
        <p:txBody>
          <a:bodyPr wrap="none" rtlCol="0">
            <a:spAutoFit/>
          </a:bodyPr>
          <a:lstStyle/>
          <a:p>
            <a:r>
              <a:rPr lang="en-US" dirty="0"/>
              <a:t>Salmon colored reflects four coldest days in ERCOT in last </a:t>
            </a:r>
            <a:r>
              <a:rPr lang="en-US" dirty="0" smtClean="0"/>
              <a:t>eight years</a:t>
            </a:r>
          </a:p>
          <a:p>
            <a:r>
              <a:rPr lang="en-US" sz="1600" dirty="0" smtClean="0">
                <a:solidFill>
                  <a:srgbClr val="FF0000"/>
                </a:solidFill>
              </a:rPr>
              <a:t>* 2/2/2011 and 1/17/2108 were the two coldest days this decade</a:t>
            </a:r>
            <a:endParaRPr lang="en-US" sz="1600" dirty="0">
              <a:solidFill>
                <a:srgbClr val="FF0000"/>
              </a:solidFill>
            </a:endParaRPr>
          </a:p>
        </p:txBody>
      </p:sp>
      <p:graphicFrame>
        <p:nvGraphicFramePr>
          <p:cNvPr id="11" name="Chart 10"/>
          <p:cNvGraphicFramePr>
            <a:graphicFrameLocks/>
          </p:cNvGraphicFramePr>
          <p:nvPr>
            <p:extLst>
              <p:ext uri="{D42A27DB-BD31-4B8C-83A1-F6EECF244321}">
                <p14:modId xmlns:p14="http://schemas.microsoft.com/office/powerpoint/2010/main" val="718563961"/>
              </p:ext>
            </p:extLst>
          </p:nvPr>
        </p:nvGraphicFramePr>
        <p:xfrm>
          <a:off x="2514600" y="246185"/>
          <a:ext cx="7543800" cy="499522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835141" y="5241409"/>
            <a:ext cx="7374135" cy="276999"/>
          </a:xfrm>
          <a:prstGeom prst="rect">
            <a:avLst/>
          </a:prstGeom>
          <a:noFill/>
        </p:spPr>
        <p:txBody>
          <a:bodyPr wrap="none" rtlCol="0">
            <a:spAutoFit/>
          </a:bodyPr>
          <a:lstStyle/>
          <a:p>
            <a:r>
              <a:rPr lang="en-US" sz="1200" b="1" dirty="0" smtClean="0">
                <a:solidFill>
                  <a:srgbClr val="FF0000"/>
                </a:solidFill>
              </a:rPr>
              <a:t>*2/2/2011      1/6/2014     1/8/2015   </a:t>
            </a:r>
            <a:r>
              <a:rPr lang="en-US" sz="1200" b="1" dirty="0">
                <a:solidFill>
                  <a:srgbClr val="FF0000"/>
                </a:solidFill>
              </a:rPr>
              <a:t>12/19/2016   </a:t>
            </a:r>
            <a:r>
              <a:rPr lang="en-US" sz="1200" b="1" dirty="0" smtClean="0">
                <a:solidFill>
                  <a:srgbClr val="FF0000"/>
                </a:solidFill>
              </a:rPr>
              <a:t> 1/7/2017    </a:t>
            </a:r>
            <a:r>
              <a:rPr lang="en-US" sz="1200" b="1" dirty="0">
                <a:solidFill>
                  <a:srgbClr val="FF0000"/>
                </a:solidFill>
              </a:rPr>
              <a:t>1/1/2018   </a:t>
            </a:r>
            <a:r>
              <a:rPr lang="en-US" sz="1200" b="1" dirty="0" smtClean="0">
                <a:solidFill>
                  <a:srgbClr val="FF0000"/>
                </a:solidFill>
              </a:rPr>
              <a:t>*1/17/2018    3/3/2019      3/5/2019   </a:t>
            </a:r>
            <a:endParaRPr lang="en-US" sz="1200" b="1" dirty="0">
              <a:solidFill>
                <a:srgbClr val="FF0000"/>
              </a:solidFill>
            </a:endParaRPr>
          </a:p>
        </p:txBody>
      </p:sp>
      <p:sp>
        <p:nvSpPr>
          <p:cNvPr id="13" name="TextBox 12"/>
          <p:cNvSpPr txBox="1"/>
          <p:nvPr/>
        </p:nvSpPr>
        <p:spPr>
          <a:xfrm>
            <a:off x="3048000" y="1371600"/>
            <a:ext cx="501997" cy="276999"/>
          </a:xfrm>
          <a:prstGeom prst="rect">
            <a:avLst/>
          </a:prstGeom>
          <a:noFill/>
        </p:spPr>
        <p:txBody>
          <a:bodyPr wrap="none" rtlCol="0">
            <a:spAutoFit/>
          </a:bodyPr>
          <a:lstStyle/>
          <a:p>
            <a:r>
              <a:rPr lang="en-US" sz="1200" b="1" dirty="0"/>
              <a:t>EEA3</a:t>
            </a:r>
          </a:p>
        </p:txBody>
      </p:sp>
      <p:sp>
        <p:nvSpPr>
          <p:cNvPr id="3" name="TextBox 2"/>
          <p:cNvSpPr txBox="1"/>
          <p:nvPr/>
        </p:nvSpPr>
        <p:spPr>
          <a:xfrm>
            <a:off x="4410783" y="4191000"/>
            <a:ext cx="837089" cy="430887"/>
          </a:xfrm>
          <a:prstGeom prst="rect">
            <a:avLst/>
          </a:prstGeom>
          <a:noFill/>
        </p:spPr>
        <p:txBody>
          <a:bodyPr wrap="none" rtlCol="0">
            <a:spAutoFit/>
          </a:bodyPr>
          <a:lstStyle/>
          <a:p>
            <a:pPr algn="ctr"/>
            <a:r>
              <a:rPr lang="en-US" sz="1100" b="1" dirty="0" smtClean="0"/>
              <a:t>Normal</a:t>
            </a:r>
          </a:p>
          <a:p>
            <a:pPr algn="ctr"/>
            <a:r>
              <a:rPr lang="en-US" sz="1100" b="1" dirty="0" smtClean="0"/>
              <a:t>Operations</a:t>
            </a:r>
            <a:endParaRPr lang="en-US" sz="1100" b="1" dirty="0"/>
          </a:p>
        </p:txBody>
      </p:sp>
      <p:sp>
        <p:nvSpPr>
          <p:cNvPr id="5" name="TextBox 4"/>
          <p:cNvSpPr txBox="1"/>
          <p:nvPr/>
        </p:nvSpPr>
        <p:spPr>
          <a:xfrm>
            <a:off x="6772984" y="3767928"/>
            <a:ext cx="837089" cy="430887"/>
          </a:xfrm>
          <a:prstGeom prst="rect">
            <a:avLst/>
          </a:prstGeom>
          <a:noFill/>
        </p:spPr>
        <p:txBody>
          <a:bodyPr wrap="none" rtlCol="0">
            <a:spAutoFit/>
          </a:bodyPr>
          <a:lstStyle/>
          <a:p>
            <a:pPr algn="ctr"/>
            <a:r>
              <a:rPr lang="en-US" sz="1100" b="1" dirty="0" smtClean="0"/>
              <a:t>Normal</a:t>
            </a:r>
          </a:p>
          <a:p>
            <a:pPr algn="ctr"/>
            <a:r>
              <a:rPr lang="en-US" sz="1100" b="1" dirty="0" smtClean="0"/>
              <a:t>Operations</a:t>
            </a:r>
            <a:endParaRPr lang="en-US" sz="1100" b="1" dirty="0"/>
          </a:p>
        </p:txBody>
      </p:sp>
    </p:spTree>
    <p:extLst>
      <p:ext uri="{BB962C8B-B14F-4D97-AF65-F5344CB8AC3E}">
        <p14:creationId xmlns:p14="http://schemas.microsoft.com/office/powerpoint/2010/main" val="622452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518318"/>
          </a:xfrm>
        </p:spPr>
        <p:txBody>
          <a:bodyPr/>
          <a:lstStyle/>
          <a:p>
            <a:r>
              <a:rPr lang="en-US" dirty="0" smtClean="0"/>
              <a:t>Plant spot checks winter season 2018/2019 results</a:t>
            </a:r>
            <a:endParaRPr lang="en-US" dirty="0"/>
          </a:p>
        </p:txBody>
      </p:sp>
      <p:sp>
        <p:nvSpPr>
          <p:cNvPr id="3" name="Content Placeholder 2"/>
          <p:cNvSpPr>
            <a:spLocks noGrp="1"/>
          </p:cNvSpPr>
          <p:nvPr>
            <p:ph idx="1"/>
          </p:nvPr>
        </p:nvSpPr>
        <p:spPr>
          <a:xfrm>
            <a:off x="533400" y="1127125"/>
            <a:ext cx="10947400" cy="4968875"/>
          </a:xfrm>
        </p:spPr>
        <p:txBody>
          <a:bodyPr/>
          <a:lstStyle/>
          <a:p>
            <a:pPr lvl="1" fontAlgn="base">
              <a:spcAft>
                <a:spcPct val="0"/>
              </a:spcAft>
              <a:buFont typeface="Wingdings" pitchFamily="2" charset="2"/>
              <a:buChar char="§"/>
            </a:pPr>
            <a:r>
              <a:rPr lang="en-US" sz="2600" kern="0" dirty="0">
                <a:solidFill>
                  <a:srgbClr val="000000"/>
                </a:solidFill>
              </a:rPr>
              <a:t>97 units spot </a:t>
            </a:r>
            <a:r>
              <a:rPr lang="en-US" sz="2600" kern="0" dirty="0" smtClean="0">
                <a:solidFill>
                  <a:srgbClr val="000000"/>
                </a:solidFill>
              </a:rPr>
              <a:t>checked</a:t>
            </a:r>
          </a:p>
          <a:p>
            <a:pPr lvl="2" fontAlgn="base">
              <a:spcAft>
                <a:spcPct val="0"/>
              </a:spcAft>
              <a:buFont typeface="Wingdings" panose="05000000000000000000" pitchFamily="2" charset="2"/>
              <a:buChar char="ü"/>
            </a:pPr>
            <a:r>
              <a:rPr lang="en-US" sz="2200" kern="0" dirty="0" smtClean="0">
                <a:solidFill>
                  <a:srgbClr val="000000"/>
                </a:solidFill>
              </a:rPr>
              <a:t>The purpose of spot checks is to verify plant personnel are following their weatherization plan.</a:t>
            </a:r>
          </a:p>
          <a:p>
            <a:pPr lvl="2" fontAlgn="base">
              <a:spcAft>
                <a:spcPct val="0"/>
              </a:spcAft>
              <a:buFont typeface="Wingdings" panose="05000000000000000000" pitchFamily="2" charset="2"/>
              <a:buChar char="ü"/>
            </a:pPr>
            <a:r>
              <a:rPr lang="en-US" sz="2200" kern="0" dirty="0" smtClean="0">
                <a:solidFill>
                  <a:srgbClr val="000000"/>
                </a:solidFill>
              </a:rPr>
              <a:t>As necessary, plant personnel are left with a recommendation(s) based on lessons learned or best practices observed.</a:t>
            </a:r>
          </a:p>
          <a:p>
            <a:pPr lvl="2" fontAlgn="base">
              <a:spcAft>
                <a:spcPct val="0"/>
              </a:spcAft>
              <a:buFont typeface="Wingdings" panose="05000000000000000000" pitchFamily="2" charset="2"/>
              <a:buChar char="ü"/>
            </a:pPr>
            <a:r>
              <a:rPr lang="en-US" sz="2200" kern="0" dirty="0" smtClean="0">
                <a:solidFill>
                  <a:srgbClr val="000000"/>
                </a:solidFill>
              </a:rPr>
              <a:t>Company senior management is emailed results.  </a:t>
            </a:r>
            <a:endParaRPr lang="en-US" sz="2200" kern="0" dirty="0">
              <a:solidFill>
                <a:srgbClr val="000000"/>
              </a:solidFill>
            </a:endParaRPr>
          </a:p>
          <a:p>
            <a:pPr lvl="1" fontAlgn="base">
              <a:spcAft>
                <a:spcPct val="0"/>
              </a:spcAft>
              <a:buFont typeface="Wingdings" panose="05000000000000000000" pitchFamily="2" charset="2"/>
              <a:buChar char="§"/>
            </a:pPr>
            <a:r>
              <a:rPr lang="en-US" sz="2600" kern="0" dirty="0">
                <a:solidFill>
                  <a:srgbClr val="000000"/>
                </a:solidFill>
              </a:rPr>
              <a:t>Fuel types</a:t>
            </a:r>
          </a:p>
          <a:p>
            <a:pPr lvl="3" fontAlgn="base">
              <a:spcAft>
                <a:spcPct val="0"/>
              </a:spcAft>
              <a:buFont typeface="Wingdings" panose="05000000000000000000" pitchFamily="2" charset="2"/>
              <a:buChar char="§"/>
            </a:pPr>
            <a:r>
              <a:rPr lang="en-US" sz="2200" kern="0" dirty="0">
                <a:solidFill>
                  <a:srgbClr val="000000"/>
                </a:solidFill>
              </a:rPr>
              <a:t>4 coal units</a:t>
            </a:r>
          </a:p>
          <a:p>
            <a:pPr lvl="3" fontAlgn="base">
              <a:spcAft>
                <a:spcPct val="0"/>
              </a:spcAft>
              <a:buFont typeface="Wingdings" panose="05000000000000000000" pitchFamily="2" charset="2"/>
              <a:buChar char="§"/>
            </a:pPr>
            <a:r>
              <a:rPr lang="en-US" sz="2200" kern="0" dirty="0">
                <a:solidFill>
                  <a:srgbClr val="000000"/>
                </a:solidFill>
              </a:rPr>
              <a:t>93 gas fired units (conventional and combined cycle)</a:t>
            </a:r>
          </a:p>
          <a:p>
            <a:pPr lvl="2" fontAlgn="base">
              <a:spcAft>
                <a:spcPct val="0"/>
              </a:spcAft>
              <a:buFont typeface="Wingdings" panose="05000000000000000000" pitchFamily="2" charset="2"/>
              <a:buChar char="Ø"/>
            </a:pPr>
            <a:r>
              <a:rPr lang="en-US" sz="2200" kern="0" dirty="0" smtClean="0">
                <a:solidFill>
                  <a:srgbClr val="000000"/>
                </a:solidFill>
              </a:rPr>
              <a:t>33 </a:t>
            </a:r>
            <a:r>
              <a:rPr lang="en-US" sz="2200" kern="0" dirty="0">
                <a:solidFill>
                  <a:srgbClr val="000000"/>
                </a:solidFill>
              </a:rPr>
              <a:t>units </a:t>
            </a:r>
            <a:r>
              <a:rPr lang="en-US" sz="2200" kern="0" dirty="0" smtClean="0">
                <a:solidFill>
                  <a:srgbClr val="000000"/>
                </a:solidFill>
              </a:rPr>
              <a:t>agreed to improve preparations and/or records management </a:t>
            </a:r>
            <a:r>
              <a:rPr lang="en-US" sz="2200" kern="0" dirty="0">
                <a:solidFill>
                  <a:srgbClr val="000000"/>
                </a:solidFill>
              </a:rPr>
              <a:t>and will be scheduled early </a:t>
            </a:r>
            <a:r>
              <a:rPr lang="en-US" sz="2200" kern="0" dirty="0" smtClean="0">
                <a:solidFill>
                  <a:srgbClr val="000000"/>
                </a:solidFill>
              </a:rPr>
              <a:t>in 2019 to verify improvements.</a:t>
            </a:r>
            <a:endParaRPr lang="en-US" sz="2200" kern="0" dirty="0">
              <a:solidFill>
                <a:srgbClr val="000000"/>
              </a:solidFill>
            </a:endParaRPr>
          </a:p>
          <a:p>
            <a:pPr lvl="2" fontAlgn="base">
              <a:spcAft>
                <a:spcPct val="0"/>
              </a:spcAft>
              <a:buFont typeface="Wingdings" panose="05000000000000000000" pitchFamily="2" charset="2"/>
              <a:buChar char="Ø"/>
            </a:pPr>
            <a:r>
              <a:rPr lang="en-US" sz="2200" kern="0" dirty="0" smtClean="0">
                <a:solidFill>
                  <a:srgbClr val="000000"/>
                </a:solidFill>
              </a:rPr>
              <a:t>64 </a:t>
            </a:r>
            <a:r>
              <a:rPr lang="en-US" sz="2200" kern="0" dirty="0">
                <a:solidFill>
                  <a:srgbClr val="000000"/>
                </a:solidFill>
              </a:rPr>
              <a:t>units had no </a:t>
            </a:r>
            <a:r>
              <a:rPr lang="en-US" sz="2200" kern="0" dirty="0" smtClean="0">
                <a:solidFill>
                  <a:srgbClr val="000000"/>
                </a:solidFill>
              </a:rPr>
              <a:t>observed deficiencies</a:t>
            </a:r>
            <a:r>
              <a:rPr lang="en-US" sz="2200" kern="0" dirty="0">
                <a:solidFill>
                  <a:srgbClr val="000000"/>
                </a:solidFill>
              </a:rPr>
              <a:t> </a:t>
            </a:r>
            <a:r>
              <a:rPr lang="en-US" sz="2200" kern="0" dirty="0" smtClean="0">
                <a:solidFill>
                  <a:srgbClr val="000000"/>
                </a:solidFill>
              </a:rPr>
              <a:t>in their plan or records management.</a:t>
            </a:r>
            <a:endParaRPr lang="en-US" sz="2200" kern="0" dirty="0">
              <a:solidFill>
                <a:srgbClr val="000000"/>
              </a:solidFill>
            </a:endParaRPr>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dirty="0"/>
          </a:p>
        </p:txBody>
      </p:sp>
    </p:spTree>
    <p:extLst>
      <p:ext uri="{BB962C8B-B14F-4D97-AF65-F5344CB8AC3E}">
        <p14:creationId xmlns:p14="http://schemas.microsoft.com/office/powerpoint/2010/main" val="3958622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04092" y="304800"/>
            <a:ext cx="10976707" cy="533400"/>
          </a:xfrm>
        </p:spPr>
        <p:txBody>
          <a:bodyPr/>
          <a:lstStyle/>
          <a:p>
            <a:r>
              <a:rPr lang="en-US" altLang="en-US" sz="2500" dirty="0" smtClean="0"/>
              <a:t>Common causes of transmitter manifolds and/or sensing lines freezing</a:t>
            </a:r>
            <a:r>
              <a:rPr lang="en-US" altLang="en-US" dirty="0"/>
              <a:t/>
            </a:r>
            <a:br>
              <a:rPr lang="en-US" altLang="en-US" dirty="0"/>
            </a:br>
            <a:endParaRPr lang="en-US" altLang="en-US" dirty="0" smtClean="0"/>
          </a:p>
        </p:txBody>
      </p:sp>
      <p:sp>
        <p:nvSpPr>
          <p:cNvPr id="18435" name="Content Placeholder 2"/>
          <p:cNvSpPr>
            <a:spLocks noGrp="1"/>
          </p:cNvSpPr>
          <p:nvPr>
            <p:ph idx="1"/>
          </p:nvPr>
        </p:nvSpPr>
        <p:spPr>
          <a:xfrm>
            <a:off x="380999" y="1032669"/>
            <a:ext cx="11099801" cy="5334000"/>
          </a:xfrm>
        </p:spPr>
        <p:txBody>
          <a:bodyPr/>
          <a:lstStyle/>
          <a:p>
            <a:pPr lvl="1">
              <a:buClr>
                <a:schemeClr val="tx1"/>
              </a:buClr>
              <a:buFont typeface="Arial" panose="020B0604020202020204" pitchFamily="34" charset="0"/>
              <a:buChar char="•"/>
              <a:defRPr/>
            </a:pPr>
            <a:r>
              <a:rPr lang="en-US" altLang="en-US" sz="2400" dirty="0" smtClean="0"/>
              <a:t>Tripped </a:t>
            </a:r>
            <a:r>
              <a:rPr lang="en-US" altLang="en-US" sz="2400" dirty="0"/>
              <a:t>heat trace circuit breaker.</a:t>
            </a:r>
          </a:p>
          <a:p>
            <a:pPr lvl="1">
              <a:buClr>
                <a:schemeClr val="tx1"/>
              </a:buClr>
              <a:buFont typeface="Arial" panose="020B0604020202020204" pitchFamily="34" charset="0"/>
              <a:buChar char="•"/>
              <a:defRPr/>
            </a:pPr>
            <a:r>
              <a:rPr lang="en-US" altLang="en-US" sz="2400" dirty="0"/>
              <a:t>Blown fuse in heat trace panel.</a:t>
            </a:r>
          </a:p>
          <a:p>
            <a:pPr lvl="1">
              <a:buClr>
                <a:schemeClr val="tx1"/>
              </a:buClr>
              <a:buFont typeface="Arial" panose="020B0604020202020204" pitchFamily="34" charset="0"/>
              <a:buChar char="•"/>
              <a:defRPr/>
            </a:pPr>
            <a:r>
              <a:rPr lang="en-US" altLang="en-US" sz="2400" dirty="0"/>
              <a:t>Contractor error when terminating heat trace after testing.</a:t>
            </a:r>
          </a:p>
          <a:p>
            <a:pPr lvl="1">
              <a:buClr>
                <a:schemeClr val="tx1"/>
              </a:buClr>
              <a:buFont typeface="Arial" panose="020B0604020202020204" pitchFamily="34" charset="0"/>
              <a:buChar char="•"/>
              <a:defRPr/>
            </a:pPr>
            <a:r>
              <a:rPr lang="en-US" altLang="en-US" sz="2400" dirty="0"/>
              <a:t>Insulating contractor damage to heat trace. </a:t>
            </a:r>
          </a:p>
          <a:p>
            <a:pPr lvl="1">
              <a:buClr>
                <a:schemeClr val="tx1"/>
              </a:buClr>
              <a:buFont typeface="Arial" panose="020B0604020202020204" pitchFamily="34" charset="0"/>
              <a:buChar char="•"/>
              <a:defRPr/>
            </a:pPr>
            <a:r>
              <a:rPr lang="en-US" altLang="en-US" sz="2400" dirty="0"/>
              <a:t>Section of heat trace not functioning.</a:t>
            </a:r>
          </a:p>
          <a:p>
            <a:pPr lvl="1">
              <a:buClr>
                <a:schemeClr val="tx1"/>
              </a:buClr>
              <a:buFont typeface="Arial" panose="020B0604020202020204" pitchFamily="34" charset="0"/>
              <a:buChar char="•"/>
              <a:defRPr/>
            </a:pPr>
            <a:r>
              <a:rPr lang="en-US" altLang="en-US" sz="2400" dirty="0"/>
              <a:t>Incorrect heat trace for application. </a:t>
            </a:r>
            <a:endParaRPr lang="en-US" altLang="en-US" sz="2400" dirty="0" smtClean="0"/>
          </a:p>
          <a:p>
            <a:pPr lvl="1">
              <a:buClr>
                <a:schemeClr val="tx1"/>
              </a:buClr>
              <a:buFont typeface="Arial" panose="020B0604020202020204" pitchFamily="34" charset="0"/>
              <a:buChar char="•"/>
              <a:defRPr/>
            </a:pPr>
            <a:r>
              <a:rPr lang="en-US" altLang="en-US" sz="2400" dirty="0" smtClean="0"/>
              <a:t>Heat </a:t>
            </a:r>
            <a:r>
              <a:rPr lang="en-US" altLang="en-US" sz="2400" dirty="0"/>
              <a:t>trace open ended and not grounded</a:t>
            </a:r>
            <a:r>
              <a:rPr lang="en-US" altLang="en-US" sz="2400" dirty="0" smtClean="0"/>
              <a:t>.</a:t>
            </a:r>
            <a:endParaRPr lang="en-US" altLang="en-US" sz="2400" dirty="0"/>
          </a:p>
          <a:p>
            <a:pPr lvl="1">
              <a:buClr>
                <a:schemeClr val="tx1"/>
              </a:buClr>
              <a:buFont typeface="Arial" panose="020B0604020202020204" pitchFamily="34" charset="0"/>
              <a:buChar char="•"/>
              <a:defRPr/>
            </a:pPr>
            <a:r>
              <a:rPr lang="en-US" altLang="en-US" sz="2400" dirty="0" smtClean="0"/>
              <a:t>Transmitter </a:t>
            </a:r>
            <a:r>
              <a:rPr lang="en-US" altLang="en-US" sz="2400" dirty="0"/>
              <a:t>cabinet heater not functioning.</a:t>
            </a:r>
          </a:p>
          <a:p>
            <a:pPr lvl="1">
              <a:buClr>
                <a:schemeClr val="tx1"/>
              </a:buClr>
              <a:buFont typeface="Arial" panose="020B0604020202020204" pitchFamily="34" charset="0"/>
              <a:buChar char="•"/>
              <a:defRPr/>
            </a:pPr>
            <a:r>
              <a:rPr lang="en-US" altLang="en-US" sz="2400" dirty="0"/>
              <a:t>Poor </a:t>
            </a:r>
            <a:r>
              <a:rPr lang="en-US" altLang="en-US" sz="2400" dirty="0" smtClean="0"/>
              <a:t>or lack of wind </a:t>
            </a:r>
            <a:r>
              <a:rPr lang="en-US" altLang="en-US" sz="2400" dirty="0"/>
              <a:t>break measures.</a:t>
            </a:r>
          </a:p>
          <a:p>
            <a:pPr lvl="1">
              <a:buClr>
                <a:schemeClr val="tx1"/>
              </a:buClr>
              <a:buFont typeface="Arial" panose="020B0604020202020204" pitchFamily="34" charset="0"/>
              <a:buChar char="•"/>
              <a:defRPr/>
            </a:pPr>
            <a:r>
              <a:rPr lang="en-US" altLang="en-US" sz="2400" dirty="0"/>
              <a:t>Transmitter(s) exposed to the elements</a:t>
            </a:r>
            <a:r>
              <a:rPr lang="en-US" altLang="en-US" sz="2400" dirty="0" smtClean="0"/>
              <a:t>.</a:t>
            </a:r>
          </a:p>
          <a:p>
            <a:pPr lvl="1">
              <a:buClr>
                <a:schemeClr val="tx1"/>
              </a:buClr>
              <a:buFont typeface="Arial" panose="020B0604020202020204" pitchFamily="34" charset="0"/>
              <a:buChar char="•"/>
              <a:defRPr/>
            </a:pPr>
            <a:r>
              <a:rPr lang="en-US" altLang="en-US" sz="2400" dirty="0" smtClean="0"/>
              <a:t>Gaps in insulation.</a:t>
            </a:r>
          </a:p>
          <a:p>
            <a:pPr lvl="1">
              <a:buClr>
                <a:schemeClr val="tx1"/>
              </a:buClr>
              <a:buFont typeface="Wingdings" panose="05000000000000000000" pitchFamily="2" charset="2"/>
              <a:buChar char="Ø"/>
              <a:defRPr/>
            </a:pPr>
            <a:endParaRPr lang="en-US" altLang="en-US" sz="2000" dirty="0"/>
          </a:p>
          <a:p>
            <a:pPr marL="0" indent="0">
              <a:buClr>
                <a:schemeClr val="tx1"/>
              </a:buClr>
              <a:buNone/>
              <a:defRPr/>
            </a:pPr>
            <a:endParaRPr lang="en-US" altLang="en-US" sz="2400" i="1" dirty="0"/>
          </a:p>
          <a:p>
            <a:pPr marL="0" indent="0">
              <a:buClr>
                <a:schemeClr val="tx1"/>
              </a:buClr>
              <a:buNone/>
              <a:defRPr/>
            </a:pPr>
            <a:endParaRPr lang="en-US" altLang="en-US" sz="2400" i="1" dirty="0"/>
          </a:p>
          <a:p>
            <a:pPr>
              <a:buClr>
                <a:schemeClr val="tx1"/>
              </a:buClr>
              <a:defRPr/>
            </a:pPr>
            <a:endParaRPr lang="en-US" altLang="en-US" sz="2400" dirty="0"/>
          </a:p>
        </p:txBody>
      </p:sp>
      <p:sp>
        <p:nvSpPr>
          <p:cNvPr id="2" name="Slide Number Placeholder 1"/>
          <p:cNvSpPr>
            <a:spLocks noGrp="1"/>
          </p:cNvSpPr>
          <p:nvPr>
            <p:ph type="sldNum" sz="quarter" idx="4"/>
          </p:nvPr>
        </p:nvSpPr>
        <p:spPr/>
        <p:txBody>
          <a:bodyPr/>
          <a:lstStyle/>
          <a:p>
            <a:fld id="{1D93BD3E-1E9A-4970-A6F7-E7AC52762E0C}"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3964584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p:spPr>
        <p:txBody>
          <a:bodyPr/>
          <a:lstStyle/>
          <a:p>
            <a:r>
              <a:rPr lang="en-US" dirty="0">
                <a:solidFill>
                  <a:srgbClr val="00ACC8"/>
                </a:solidFill>
              </a:rPr>
              <a:t>What have we learned since February 2011?</a:t>
            </a:r>
            <a:endParaRPr lang="en-US" dirty="0"/>
          </a:p>
        </p:txBody>
      </p:sp>
      <p:sp>
        <p:nvSpPr>
          <p:cNvPr id="3" name="Content Placeholder 2"/>
          <p:cNvSpPr>
            <a:spLocks noGrp="1"/>
          </p:cNvSpPr>
          <p:nvPr>
            <p:ph idx="1"/>
          </p:nvPr>
        </p:nvSpPr>
        <p:spPr>
          <a:xfrm>
            <a:off x="423985" y="990600"/>
            <a:ext cx="11361615" cy="5105400"/>
          </a:xfrm>
        </p:spPr>
        <p:txBody>
          <a:bodyPr/>
          <a:lstStyle/>
          <a:p>
            <a:pPr lvl="0">
              <a:buFont typeface="Wingdings" panose="05000000000000000000" pitchFamily="2" charset="2"/>
              <a:buChar char="ü"/>
            </a:pPr>
            <a:r>
              <a:rPr lang="en-US" sz="2000" dirty="0">
                <a:solidFill>
                  <a:prstClr val="black"/>
                </a:solidFill>
              </a:rPr>
              <a:t>Identify critical </a:t>
            </a:r>
            <a:r>
              <a:rPr lang="en-US" sz="2000" dirty="0" smtClean="0">
                <a:solidFill>
                  <a:prstClr val="black"/>
                </a:solidFill>
              </a:rPr>
              <a:t>components if frozen, will </a:t>
            </a:r>
            <a:r>
              <a:rPr lang="en-US" sz="2000" dirty="0">
                <a:solidFill>
                  <a:prstClr val="black"/>
                </a:solidFill>
              </a:rPr>
              <a:t>derate, trip or fail to start the unit </a:t>
            </a:r>
            <a:r>
              <a:rPr lang="en-US" sz="2000" dirty="0" smtClean="0">
                <a:solidFill>
                  <a:prstClr val="black"/>
                </a:solidFill>
              </a:rPr>
              <a:t>and </a:t>
            </a:r>
            <a:r>
              <a:rPr lang="en-US" sz="2000" dirty="0">
                <a:solidFill>
                  <a:prstClr val="black"/>
                </a:solidFill>
              </a:rPr>
              <a:t>incorporate the </a:t>
            </a:r>
            <a:r>
              <a:rPr lang="en-US" sz="2000" dirty="0" smtClean="0">
                <a:solidFill>
                  <a:prstClr val="black"/>
                </a:solidFill>
              </a:rPr>
              <a:t>measures to prevent from freezing into weatherization </a:t>
            </a:r>
            <a:r>
              <a:rPr lang="en-US" sz="2000" dirty="0">
                <a:solidFill>
                  <a:prstClr val="black"/>
                </a:solidFill>
              </a:rPr>
              <a:t>plan. </a:t>
            </a:r>
            <a:endParaRPr lang="en-US" sz="2000" dirty="0" smtClean="0">
              <a:solidFill>
                <a:prstClr val="black"/>
              </a:solidFill>
            </a:endParaRPr>
          </a:p>
          <a:p>
            <a:pPr marL="0" lvl="0" indent="0">
              <a:buNone/>
            </a:pPr>
            <a:endParaRPr lang="en-US" sz="2000" dirty="0">
              <a:solidFill>
                <a:prstClr val="black"/>
              </a:solidFill>
            </a:endParaRPr>
          </a:p>
          <a:p>
            <a:pPr lvl="0">
              <a:buFont typeface="Wingdings" panose="05000000000000000000" pitchFamily="2" charset="2"/>
              <a:buChar char="ü"/>
            </a:pPr>
            <a:r>
              <a:rPr lang="en-US" sz="2000" dirty="0">
                <a:solidFill>
                  <a:prstClr val="black"/>
                </a:solidFill>
              </a:rPr>
              <a:t>Heat trace failure rates in Texas on average are 10-15% from previous season</a:t>
            </a:r>
            <a:r>
              <a:rPr lang="en-US" sz="2000" dirty="0" smtClean="0">
                <a:solidFill>
                  <a:prstClr val="black"/>
                </a:solidFill>
              </a:rPr>
              <a:t>.</a:t>
            </a:r>
          </a:p>
          <a:p>
            <a:pPr marL="0" lvl="0" indent="0">
              <a:buNone/>
            </a:pPr>
            <a:r>
              <a:rPr lang="en-US" sz="2000" dirty="0" smtClean="0">
                <a:solidFill>
                  <a:prstClr val="black"/>
                </a:solidFill>
              </a:rPr>
              <a:t> </a:t>
            </a:r>
            <a:endParaRPr lang="en-US" sz="2000" dirty="0">
              <a:solidFill>
                <a:prstClr val="black"/>
              </a:solidFill>
            </a:endParaRPr>
          </a:p>
          <a:p>
            <a:pPr lvl="0">
              <a:buFont typeface="Wingdings" panose="05000000000000000000" pitchFamily="2" charset="2"/>
              <a:buChar char="ü"/>
            </a:pPr>
            <a:r>
              <a:rPr lang="en-US" sz="2000" dirty="0">
                <a:solidFill>
                  <a:prstClr val="black"/>
                </a:solidFill>
              </a:rPr>
              <a:t>Detailed testing of heat trace is necessary, identifying critical circuits. Repair at minimum, critical circuits</a:t>
            </a:r>
            <a:r>
              <a:rPr lang="en-US" sz="2000" dirty="0" smtClean="0">
                <a:solidFill>
                  <a:prstClr val="black"/>
                </a:solidFill>
              </a:rPr>
              <a:t>.</a:t>
            </a:r>
          </a:p>
          <a:p>
            <a:pPr marL="0" lvl="0" indent="0">
              <a:buNone/>
            </a:pPr>
            <a:endParaRPr lang="en-US" sz="2000" dirty="0">
              <a:solidFill>
                <a:prstClr val="black"/>
              </a:solidFill>
            </a:endParaRPr>
          </a:p>
          <a:p>
            <a:pPr lvl="0">
              <a:buFont typeface="Wingdings" panose="05000000000000000000" pitchFamily="2" charset="2"/>
              <a:buChar char="ü"/>
            </a:pPr>
            <a:r>
              <a:rPr lang="en-US" sz="2000" dirty="0">
                <a:solidFill>
                  <a:prstClr val="black"/>
                </a:solidFill>
              </a:rPr>
              <a:t>Verify critical heat trace circuits are </a:t>
            </a:r>
            <a:r>
              <a:rPr lang="en-US" sz="2000" dirty="0" smtClean="0">
                <a:solidFill>
                  <a:prstClr val="black"/>
                </a:solidFill>
              </a:rPr>
              <a:t>functioning </a:t>
            </a:r>
            <a:r>
              <a:rPr lang="en-US" sz="2000" dirty="0">
                <a:solidFill>
                  <a:prstClr val="black"/>
                </a:solidFill>
              </a:rPr>
              <a:t>prior to every extreme cold weather event</a:t>
            </a:r>
            <a:r>
              <a:rPr lang="en-US" sz="2000" dirty="0" smtClean="0">
                <a:solidFill>
                  <a:prstClr val="black"/>
                </a:solidFill>
              </a:rPr>
              <a:t>.</a:t>
            </a:r>
          </a:p>
          <a:p>
            <a:pPr marL="0" lvl="0" indent="0">
              <a:buNone/>
            </a:pPr>
            <a:endParaRPr lang="en-US" sz="2000" dirty="0">
              <a:solidFill>
                <a:prstClr val="black"/>
              </a:solidFill>
            </a:endParaRPr>
          </a:p>
          <a:p>
            <a:pPr lvl="0">
              <a:buFont typeface="Wingdings" panose="05000000000000000000" pitchFamily="2" charset="2"/>
              <a:buChar char="ü"/>
            </a:pPr>
            <a:r>
              <a:rPr lang="en-US" sz="2000" dirty="0">
                <a:solidFill>
                  <a:prstClr val="black"/>
                </a:solidFill>
              </a:rPr>
              <a:t>Insulation inspections, focusing on critical components</a:t>
            </a:r>
            <a:r>
              <a:rPr lang="en-US" sz="2000" dirty="0" smtClean="0">
                <a:solidFill>
                  <a:prstClr val="black"/>
                </a:solidFill>
              </a:rPr>
              <a:t>.</a:t>
            </a:r>
          </a:p>
          <a:p>
            <a:pPr>
              <a:buFont typeface="Wingdings" panose="05000000000000000000" pitchFamily="2" charset="2"/>
              <a:buChar char="ü"/>
            </a:pPr>
            <a:endParaRPr lang="en-US" sz="2000" dirty="0" smtClean="0">
              <a:solidFill>
                <a:prstClr val="black"/>
              </a:solidFill>
            </a:endParaRPr>
          </a:p>
          <a:p>
            <a:pPr>
              <a:buFont typeface="Wingdings" panose="05000000000000000000" pitchFamily="2" charset="2"/>
              <a:buChar char="ü"/>
            </a:pPr>
            <a:r>
              <a:rPr lang="en-US" sz="2000" dirty="0" smtClean="0">
                <a:solidFill>
                  <a:prstClr val="black"/>
                </a:solidFill>
              </a:rPr>
              <a:t>As </a:t>
            </a:r>
            <a:r>
              <a:rPr lang="en-US" sz="2000" dirty="0">
                <a:solidFill>
                  <a:prstClr val="black"/>
                </a:solidFill>
              </a:rPr>
              <a:t>an additional measure, install wind breaks and/or space heaters protecting critical components, focusing on the N and NE sides of unit. Avoid off the shelf tarps.</a:t>
            </a:r>
          </a:p>
          <a:p>
            <a:pPr lvl="0">
              <a:buFont typeface="Wingdings" panose="05000000000000000000" pitchFamily="2" charset="2"/>
              <a:buChar char="ü"/>
            </a:pPr>
            <a:endParaRPr lang="en-US" sz="2100" dirty="0">
              <a:solidFill>
                <a:prstClr val="black"/>
              </a:solidFill>
            </a:endParaRPr>
          </a:p>
          <a:p>
            <a:pPr lvl="0">
              <a:buFont typeface="Wingdings" panose="05000000000000000000" pitchFamily="2" charset="2"/>
              <a:buChar char="ü"/>
            </a:pPr>
            <a:endParaRPr lang="en-US" sz="2100" dirty="0" smtClean="0">
              <a:solidFill>
                <a:prstClr val="black"/>
              </a:solidFill>
            </a:endParaRPr>
          </a:p>
          <a:p>
            <a:pPr marL="0" lvl="0" indent="0">
              <a:buNone/>
            </a:pPr>
            <a:endParaRPr lang="en-US" sz="2100" dirty="0">
              <a:solidFill>
                <a:prstClr val="black"/>
              </a:solidFill>
            </a:endParaRPr>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spTree>
    <p:extLst>
      <p:ext uri="{BB962C8B-B14F-4D97-AF65-F5344CB8AC3E}">
        <p14:creationId xmlns:p14="http://schemas.microsoft.com/office/powerpoint/2010/main" val="4051649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p:spPr>
        <p:txBody>
          <a:bodyPr/>
          <a:lstStyle/>
          <a:p>
            <a:r>
              <a:rPr lang="en-US" dirty="0">
                <a:solidFill>
                  <a:srgbClr val="00ACC8"/>
                </a:solidFill>
              </a:rPr>
              <a:t>What have we learned since February 2011</a:t>
            </a:r>
            <a:r>
              <a:rPr lang="en-US" dirty="0" smtClean="0">
                <a:solidFill>
                  <a:srgbClr val="00ACC8"/>
                </a:solidFill>
              </a:rPr>
              <a:t>? (continued)</a:t>
            </a:r>
            <a:endParaRPr lang="en-US" dirty="0"/>
          </a:p>
        </p:txBody>
      </p:sp>
      <p:sp>
        <p:nvSpPr>
          <p:cNvPr id="3" name="Content Placeholder 2"/>
          <p:cNvSpPr>
            <a:spLocks noGrp="1"/>
          </p:cNvSpPr>
          <p:nvPr>
            <p:ph idx="1"/>
          </p:nvPr>
        </p:nvSpPr>
        <p:spPr>
          <a:xfrm>
            <a:off x="508000" y="1066800"/>
            <a:ext cx="11277600" cy="5019431"/>
          </a:xfrm>
        </p:spPr>
        <p:txBody>
          <a:bodyPr/>
          <a:lstStyle/>
          <a:p>
            <a:pPr lvl="0">
              <a:buFont typeface="Wingdings" panose="05000000000000000000" pitchFamily="2" charset="2"/>
              <a:buChar char="ü"/>
            </a:pPr>
            <a:r>
              <a:rPr lang="en-US" sz="2000" dirty="0" smtClean="0">
                <a:solidFill>
                  <a:prstClr val="black"/>
                </a:solidFill>
              </a:rPr>
              <a:t>Review </a:t>
            </a:r>
            <a:r>
              <a:rPr lang="en-US" sz="2000" dirty="0">
                <a:solidFill>
                  <a:prstClr val="black"/>
                </a:solidFill>
              </a:rPr>
              <a:t>scope of contractor work and verify acceptable completion</a:t>
            </a:r>
            <a:r>
              <a:rPr lang="en-US" sz="2000" dirty="0" smtClean="0">
                <a:solidFill>
                  <a:prstClr val="black"/>
                </a:solidFill>
              </a:rPr>
              <a:t>.</a:t>
            </a:r>
          </a:p>
          <a:p>
            <a:pPr lvl="0">
              <a:buFont typeface="Wingdings" panose="05000000000000000000" pitchFamily="2" charset="2"/>
              <a:buChar char="ü"/>
            </a:pPr>
            <a:endParaRPr lang="en-US" sz="2000" dirty="0">
              <a:solidFill>
                <a:prstClr val="black"/>
              </a:solidFill>
            </a:endParaRPr>
          </a:p>
          <a:p>
            <a:pPr lvl="0">
              <a:buFont typeface="Wingdings" panose="05000000000000000000" pitchFamily="2" charset="2"/>
              <a:buChar char="ü"/>
            </a:pPr>
            <a:r>
              <a:rPr lang="en-US" sz="2000" dirty="0">
                <a:solidFill>
                  <a:prstClr val="black"/>
                </a:solidFill>
              </a:rPr>
              <a:t>Verify instrument air dryers, dew point monitoring, blow downs are all operating correctly</a:t>
            </a:r>
            <a:r>
              <a:rPr lang="en-US" sz="2000" dirty="0" smtClean="0">
                <a:solidFill>
                  <a:prstClr val="black"/>
                </a:solidFill>
              </a:rPr>
              <a:t>.</a:t>
            </a:r>
          </a:p>
          <a:p>
            <a:pPr lvl="0">
              <a:buFont typeface="Wingdings" panose="05000000000000000000" pitchFamily="2" charset="2"/>
              <a:buChar char="ü"/>
            </a:pPr>
            <a:endParaRPr lang="en-US" sz="2000" dirty="0">
              <a:solidFill>
                <a:prstClr val="black"/>
              </a:solidFill>
            </a:endParaRPr>
          </a:p>
          <a:p>
            <a:pPr lvl="0">
              <a:buFont typeface="Wingdings" panose="05000000000000000000" pitchFamily="2" charset="2"/>
              <a:buChar char="ü"/>
            </a:pPr>
            <a:r>
              <a:rPr lang="en-US" sz="2000" dirty="0">
                <a:solidFill>
                  <a:prstClr val="black"/>
                </a:solidFill>
              </a:rPr>
              <a:t>Conduct a </a:t>
            </a:r>
            <a:r>
              <a:rPr lang="en-US" sz="2000" dirty="0" smtClean="0">
                <a:solidFill>
                  <a:prstClr val="black"/>
                </a:solidFill>
              </a:rPr>
              <a:t>refresher training </a:t>
            </a:r>
            <a:r>
              <a:rPr lang="en-US" sz="2000" dirty="0">
                <a:solidFill>
                  <a:prstClr val="black"/>
                </a:solidFill>
              </a:rPr>
              <a:t>drill in the fall with operators on extreme cold weather procedures</a:t>
            </a:r>
            <a:r>
              <a:rPr lang="en-US" sz="2000" dirty="0" smtClean="0">
                <a:solidFill>
                  <a:prstClr val="black"/>
                </a:solidFill>
              </a:rPr>
              <a:t>.</a:t>
            </a:r>
          </a:p>
          <a:p>
            <a:pPr marL="0" lvl="0" indent="0">
              <a:buNone/>
            </a:pPr>
            <a:endParaRPr lang="en-US" sz="2000" dirty="0">
              <a:solidFill>
                <a:prstClr val="black"/>
              </a:solidFill>
            </a:endParaRPr>
          </a:p>
          <a:p>
            <a:pPr>
              <a:buFont typeface="Wingdings" panose="05000000000000000000" pitchFamily="2" charset="2"/>
              <a:buChar char="ü"/>
            </a:pPr>
            <a:r>
              <a:rPr lang="en-US" sz="2000" dirty="0" smtClean="0">
                <a:solidFill>
                  <a:prstClr val="black"/>
                </a:solidFill>
              </a:rPr>
              <a:t>Ensure critical transmitters are in a heated enclosure and inspect </a:t>
            </a:r>
            <a:r>
              <a:rPr lang="en-US" sz="2000" dirty="0">
                <a:solidFill>
                  <a:prstClr val="black"/>
                </a:solidFill>
              </a:rPr>
              <a:t>integrity </a:t>
            </a:r>
            <a:r>
              <a:rPr lang="en-US" sz="2000" dirty="0" smtClean="0">
                <a:solidFill>
                  <a:prstClr val="black"/>
                </a:solidFill>
              </a:rPr>
              <a:t>of transmitter enclosures in the fall as part of weatherization </a:t>
            </a:r>
            <a:r>
              <a:rPr lang="en-US" sz="2000" dirty="0">
                <a:solidFill>
                  <a:prstClr val="black"/>
                </a:solidFill>
              </a:rPr>
              <a:t>plans. </a:t>
            </a:r>
            <a:endParaRPr lang="en-US" sz="2000" dirty="0" smtClean="0">
              <a:solidFill>
                <a:prstClr val="black"/>
              </a:solidFill>
            </a:endParaRPr>
          </a:p>
          <a:p>
            <a:pPr marL="0" indent="0">
              <a:buNone/>
            </a:pPr>
            <a:endParaRPr lang="en-US" sz="2000" dirty="0">
              <a:solidFill>
                <a:prstClr val="black"/>
              </a:solidFill>
            </a:endParaRPr>
          </a:p>
          <a:p>
            <a:pPr>
              <a:buFont typeface="Wingdings" panose="05000000000000000000" pitchFamily="2" charset="2"/>
              <a:buChar char="ü"/>
            </a:pPr>
            <a:r>
              <a:rPr lang="en-US" sz="2000" dirty="0" smtClean="0">
                <a:solidFill>
                  <a:prstClr val="black"/>
                </a:solidFill>
              </a:rPr>
              <a:t>Test </a:t>
            </a:r>
            <a:r>
              <a:rPr lang="en-US" sz="2000" dirty="0">
                <a:solidFill>
                  <a:prstClr val="black"/>
                </a:solidFill>
              </a:rPr>
              <a:t>critical components transmitter cabinet </a:t>
            </a:r>
            <a:r>
              <a:rPr lang="en-US" sz="2000" dirty="0" smtClean="0">
                <a:solidFill>
                  <a:prstClr val="black"/>
                </a:solidFill>
              </a:rPr>
              <a:t>thermostat and heater as part of heat trace testing.</a:t>
            </a:r>
          </a:p>
          <a:p>
            <a:pPr>
              <a:buFont typeface="Wingdings" panose="05000000000000000000" pitchFamily="2" charset="2"/>
              <a:buChar char="ü"/>
            </a:pPr>
            <a:endParaRPr lang="en-US" sz="2000" dirty="0" smtClean="0">
              <a:solidFill>
                <a:prstClr val="black"/>
              </a:solidFill>
            </a:endParaRPr>
          </a:p>
          <a:p>
            <a:pPr>
              <a:buFont typeface="Wingdings" panose="05000000000000000000" pitchFamily="2" charset="2"/>
              <a:buChar char="ü"/>
            </a:pPr>
            <a:r>
              <a:rPr lang="en-US" sz="2000" dirty="0" smtClean="0">
                <a:solidFill>
                  <a:prstClr val="black"/>
                </a:solidFill>
              </a:rPr>
              <a:t>Weatherization plan portion of EOP should </a:t>
            </a:r>
            <a:r>
              <a:rPr lang="en-US" sz="2000" dirty="0">
                <a:solidFill>
                  <a:prstClr val="black"/>
                </a:solidFill>
              </a:rPr>
              <a:t>be updated </a:t>
            </a:r>
            <a:r>
              <a:rPr lang="en-US" sz="2000" dirty="0" smtClean="0">
                <a:solidFill>
                  <a:prstClr val="black"/>
                </a:solidFill>
              </a:rPr>
              <a:t>annually as </a:t>
            </a:r>
            <a:r>
              <a:rPr lang="en-US" sz="2000" dirty="0">
                <a:solidFill>
                  <a:prstClr val="black"/>
                </a:solidFill>
              </a:rPr>
              <a:t>lessons are learned and </a:t>
            </a:r>
            <a:r>
              <a:rPr lang="en-US" sz="2000" dirty="0" smtClean="0">
                <a:solidFill>
                  <a:prstClr val="black"/>
                </a:solidFill>
              </a:rPr>
              <a:t>sent to ERCOT </a:t>
            </a:r>
            <a:r>
              <a:rPr lang="en-US" sz="2000" dirty="0">
                <a:solidFill>
                  <a:prstClr val="black"/>
                </a:solidFill>
              </a:rPr>
              <a:t>at </a:t>
            </a:r>
            <a:r>
              <a:rPr lang="en-US" sz="2000" dirty="0">
                <a:solidFill>
                  <a:prstClr val="black"/>
                </a:solidFill>
                <a:hlinkClick r:id="rId3"/>
              </a:rPr>
              <a:t>EOP@ercot.com</a:t>
            </a:r>
            <a:r>
              <a:rPr lang="en-US" sz="2000" dirty="0">
                <a:solidFill>
                  <a:prstClr val="black"/>
                </a:solidFill>
              </a:rPr>
              <a:t>.</a:t>
            </a:r>
          </a:p>
          <a:p>
            <a:pPr>
              <a:buFont typeface="Wingdings" panose="05000000000000000000" pitchFamily="2" charset="2"/>
              <a:buChar char="ü"/>
            </a:pPr>
            <a:endParaRPr lang="en-US" sz="2100" dirty="0">
              <a:solidFill>
                <a:prstClr val="black"/>
              </a:solidFill>
            </a:endParaRPr>
          </a:p>
          <a:p>
            <a:pPr lvl="0">
              <a:buFont typeface="Wingdings" panose="05000000000000000000" pitchFamily="2" charset="2"/>
              <a:buChar char="ü"/>
            </a:pPr>
            <a:endParaRPr lang="en-US" sz="2100" dirty="0">
              <a:solidFill>
                <a:prstClr val="black"/>
              </a:solidFill>
            </a:endParaRPr>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spTree>
    <p:extLst>
      <p:ext uri="{BB962C8B-B14F-4D97-AF65-F5344CB8AC3E}">
        <p14:creationId xmlns:p14="http://schemas.microsoft.com/office/powerpoint/2010/main" val="2416520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66267544BEEF4CA79360598C52B23F" ma:contentTypeVersion="0" ma:contentTypeDescription="Create a new document." ma:contentTypeScope="" ma:versionID="2aeb741da81b9bc143d9cc9a07592d18">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5C5283BC-B04D-470D-82EE-5EDAF0E60B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3.xml><?xml version="1.0" encoding="utf-8"?>
<ds:datastoreItem xmlns:ds="http://schemas.openxmlformats.org/officeDocument/2006/customXml" ds:itemID="{B248F63C-08AC-4CDD-B36F-0851B11853CB}">
  <ds:schemaRefs>
    <ds:schemaRef ds:uri="http://schemas.microsoft.com/office/2006/documentManagement/types"/>
    <ds:schemaRef ds:uri="http://purl.org/dc/terms/"/>
    <ds:schemaRef ds:uri="http://schemas.openxmlformats.org/package/2006/metadata/core-properties"/>
    <ds:schemaRef ds:uri="http://purl.org/dc/dcmitype/"/>
    <ds:schemaRef ds:uri="c34af464-7aa1-4edd-9be4-83dffc1cb926"/>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3277</TotalTime>
  <Words>1365</Words>
  <Application>Microsoft Office PowerPoint</Application>
  <PresentationFormat>Widescreen</PresentationFormat>
  <Paragraphs>146</Paragraphs>
  <Slides>10</Slides>
  <Notes>9</Notes>
  <HiddenSlides>0</HiddenSlides>
  <MMClips>1</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10</vt:i4>
      </vt:variant>
    </vt:vector>
  </HeadingPairs>
  <TitlesOfParts>
    <vt:vector size="22" baseType="lpstr">
      <vt:lpstr>Arial</vt:lpstr>
      <vt:lpstr>Calibri</vt:lpstr>
      <vt:lpstr>Calibri Light</vt:lpstr>
      <vt:lpstr>Times New Roman</vt:lpstr>
      <vt:lpstr>Wingdings</vt:lpstr>
      <vt:lpstr>1_Custom Design</vt:lpstr>
      <vt:lpstr>Office Theme</vt:lpstr>
      <vt:lpstr>Custom Design</vt:lpstr>
      <vt:lpstr>2_Custom Design</vt:lpstr>
      <vt:lpstr>3_Custom Design</vt:lpstr>
      <vt:lpstr>4_Custom Design</vt:lpstr>
      <vt:lpstr>2_Office Theme</vt:lpstr>
      <vt:lpstr>PowerPoint Presentation</vt:lpstr>
      <vt:lpstr>February 2011 Headlines….</vt:lpstr>
      <vt:lpstr>Remember…… </vt:lpstr>
      <vt:lpstr>PUCT Regulatory Requirements for Generator Preparedness </vt:lpstr>
      <vt:lpstr>PowerPoint Presentation</vt:lpstr>
      <vt:lpstr>Plant spot checks winter season 2018/2019 results</vt:lpstr>
      <vt:lpstr>Common causes of transmitter manifolds and/or sensing lines freezing </vt:lpstr>
      <vt:lpstr>What have we learned since February 2011?</vt:lpstr>
      <vt:lpstr>What have we learned since February 2011? (continued)</vt:lpstr>
      <vt:lpstr>Closing comments……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Allgower, Alan</cp:lastModifiedBy>
  <cp:revision>509</cp:revision>
  <cp:lastPrinted>2019-09-03T21:04:48Z</cp:lastPrinted>
  <dcterms:created xsi:type="dcterms:W3CDTF">2016-01-21T15:20:31Z</dcterms:created>
  <dcterms:modified xsi:type="dcterms:W3CDTF">2019-10-08T18:59:23Z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0x0101009466267544BEEF4CA79360598C52B23F</vt:lpwstr>
  </property>
</Properties>
</file>