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6" r:id="rId1"/>
    <p:sldMasterId id="2147483680" r:id="rId2"/>
    <p:sldMasterId id="2147483682" r:id="rId3"/>
  </p:sldMasterIdLst>
  <p:notesMasterIdLst>
    <p:notesMasterId r:id="rId16"/>
  </p:notesMasterIdLst>
  <p:sldIdLst>
    <p:sldId id="283" r:id="rId4"/>
    <p:sldId id="306" r:id="rId5"/>
    <p:sldId id="307" r:id="rId6"/>
    <p:sldId id="308" r:id="rId7"/>
    <p:sldId id="292" r:id="rId8"/>
    <p:sldId id="304" r:id="rId9"/>
    <p:sldId id="293" r:id="rId10"/>
    <p:sldId id="302" r:id="rId11"/>
    <p:sldId id="296" r:id="rId12"/>
    <p:sldId id="303" r:id="rId13"/>
    <p:sldId id="299"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evosjana, Julia" initials="MJ" lastIdx="16" clrIdx="0">
    <p:extLst>
      <p:ext uri="{19B8F6BF-5375-455C-9EA6-DF929625EA0E}">
        <p15:presenceInfo xmlns:p15="http://schemas.microsoft.com/office/powerpoint/2012/main" userId="S-1-5-21-639947351-343809578-3807592339-335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0140" autoAdjust="0"/>
  </p:normalViewPr>
  <p:slideViewPr>
    <p:cSldViewPr snapToGrid="0">
      <p:cViewPr varScale="1">
        <p:scale>
          <a:sx n="116" d="100"/>
          <a:sy n="116" d="100"/>
        </p:scale>
        <p:origin x="5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users\jmatevosjana\DER\Frequency%20tolearns%20for%20GR%20and%20DE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097575530296"/>
          <c:y val="7.9743349748238795E-2"/>
          <c:w val="0.81780894419063299"/>
          <c:h val="0.71252699056627"/>
        </c:manualLayout>
      </c:layout>
      <c:scatterChart>
        <c:scatterStyle val="lineMarker"/>
        <c:varyColors val="0"/>
        <c:ser>
          <c:idx val="0"/>
          <c:order val="0"/>
          <c:tx>
            <c:v>ERCOT, OG, for Transmission connected GR</c:v>
          </c:tx>
          <c:spPr>
            <a:ln w="28575" cap="rnd">
              <a:solidFill>
                <a:schemeClr val="accent1"/>
              </a:solidFill>
              <a:round/>
            </a:ln>
            <a:effectLst/>
          </c:spPr>
          <c:marker>
            <c:symbol val="circle"/>
            <c:size val="5"/>
            <c:spPr>
              <a:noFill/>
              <a:ln w="28575">
                <a:noFill/>
              </a:ln>
              <a:effectLst/>
            </c:spPr>
          </c:marker>
          <c:xVal>
            <c:numRef>
              <c:f>Sheet1!$D$24:$D$37</c:f>
              <c:numCache>
                <c:formatCode>General</c:formatCode>
                <c:ptCount val="14"/>
                <c:pt idx="0">
                  <c:v>0.1</c:v>
                </c:pt>
                <c:pt idx="1">
                  <c:v>2</c:v>
                </c:pt>
                <c:pt idx="2">
                  <c:v>2</c:v>
                </c:pt>
                <c:pt idx="3">
                  <c:v>30</c:v>
                </c:pt>
                <c:pt idx="4">
                  <c:v>30</c:v>
                </c:pt>
                <c:pt idx="5">
                  <c:v>540</c:v>
                </c:pt>
                <c:pt idx="6">
                  <c:v>540</c:v>
                </c:pt>
                <c:pt idx="7">
                  <c:v>10000</c:v>
                </c:pt>
                <c:pt idx="8">
                  <c:v>10000</c:v>
                </c:pt>
                <c:pt idx="9">
                  <c:v>540</c:v>
                </c:pt>
                <c:pt idx="10">
                  <c:v>540</c:v>
                </c:pt>
                <c:pt idx="11">
                  <c:v>30</c:v>
                </c:pt>
                <c:pt idx="12">
                  <c:v>30</c:v>
                </c:pt>
                <c:pt idx="13">
                  <c:v>0.1</c:v>
                </c:pt>
              </c:numCache>
            </c:numRef>
          </c:xVal>
          <c:yVal>
            <c:numRef>
              <c:f>Sheet1!$E$24:$E$37</c:f>
              <c:numCache>
                <c:formatCode>General</c:formatCode>
                <c:ptCount val="14"/>
                <c:pt idx="0">
                  <c:v>57.5</c:v>
                </c:pt>
                <c:pt idx="1">
                  <c:v>57.5</c:v>
                </c:pt>
                <c:pt idx="2">
                  <c:v>58</c:v>
                </c:pt>
                <c:pt idx="3">
                  <c:v>58</c:v>
                </c:pt>
                <c:pt idx="4">
                  <c:v>58.4</c:v>
                </c:pt>
                <c:pt idx="5">
                  <c:v>58.4</c:v>
                </c:pt>
                <c:pt idx="6">
                  <c:v>59.4</c:v>
                </c:pt>
                <c:pt idx="7">
                  <c:v>59.4</c:v>
                </c:pt>
                <c:pt idx="8">
                  <c:v>60.6</c:v>
                </c:pt>
                <c:pt idx="9">
                  <c:v>60.6</c:v>
                </c:pt>
                <c:pt idx="10">
                  <c:v>61.6</c:v>
                </c:pt>
                <c:pt idx="11">
                  <c:v>61.6</c:v>
                </c:pt>
                <c:pt idx="12">
                  <c:v>61.8</c:v>
                </c:pt>
                <c:pt idx="13">
                  <c:v>61.8</c:v>
                </c:pt>
              </c:numCache>
            </c:numRef>
          </c:yVal>
          <c:smooth val="0"/>
          <c:extLst xmlns:c16r2="http://schemas.microsoft.com/office/drawing/2015/06/chart">
            <c:ext xmlns:c16="http://schemas.microsoft.com/office/drawing/2014/chart" uri="{C3380CC4-5D6E-409C-BE32-E72D297353CC}">
              <c16:uniqueId val="{00000000-F1C0-4CEE-99BC-B0083A0BC9DF}"/>
            </c:ext>
          </c:extLst>
        </c:ser>
        <c:dLbls>
          <c:showLegendKey val="0"/>
          <c:showVal val="0"/>
          <c:showCatName val="0"/>
          <c:showSerName val="0"/>
          <c:showPercent val="0"/>
          <c:showBubbleSize val="0"/>
        </c:dLbls>
        <c:axId val="565814904"/>
        <c:axId val="565816472"/>
      </c:scatterChart>
      <c:valAx>
        <c:axId val="565814904"/>
        <c:scaling>
          <c:logBase val="10"/>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Time, seconds</a:t>
                </a:r>
              </a:p>
            </c:rich>
          </c:tx>
          <c:layout>
            <c:manualLayout>
              <c:xMode val="edge"/>
              <c:yMode val="edge"/>
              <c:x val="0.45090933279604001"/>
              <c:y val="0.84083019173275497"/>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out"/>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65816472"/>
        <c:crosses val="autoZero"/>
        <c:crossBetween val="midCat"/>
      </c:valAx>
      <c:valAx>
        <c:axId val="5658164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Frequency, Hz</a:t>
                </a:r>
              </a:p>
            </c:rich>
          </c:tx>
          <c:layout>
            <c:manualLayout>
              <c:xMode val="edge"/>
              <c:yMode val="edge"/>
              <c:x val="1.7626033774080101E-2"/>
              <c:y val="0.31147466182111899"/>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65814904"/>
        <c:crossesAt val="0.1"/>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BCC8A7-B586-4F0B-96FD-ED06B56B379A}" type="datetimeFigureOut">
              <a:rPr lang="en-US" smtClean="0"/>
              <a:t>10/10/2019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950DF7-4CAF-4EED-9560-0E0879934757}" type="slidenum">
              <a:rPr lang="en-US" smtClean="0"/>
              <a:t>‹#›</a:t>
            </a:fld>
            <a:endParaRPr lang="en-US"/>
          </a:p>
        </p:txBody>
      </p:sp>
    </p:spTree>
    <p:extLst>
      <p:ext uri="{BB962C8B-B14F-4D97-AF65-F5344CB8AC3E}">
        <p14:creationId xmlns:p14="http://schemas.microsoft.com/office/powerpoint/2010/main" val="870563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333719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950DF7-4CAF-4EED-9560-0E0879934757}" type="slidenum">
              <a:rPr lang="en-US" smtClean="0"/>
              <a:t>5</a:t>
            </a:fld>
            <a:endParaRPr lang="en-US"/>
          </a:p>
        </p:txBody>
      </p:sp>
    </p:spTree>
    <p:extLst>
      <p:ext uri="{BB962C8B-B14F-4D97-AF65-F5344CB8AC3E}">
        <p14:creationId xmlns:p14="http://schemas.microsoft.com/office/powerpoint/2010/main" val="585901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950DF7-4CAF-4EED-9560-0E0879934757}" type="slidenum">
              <a:rPr lang="en-US" smtClean="0"/>
              <a:t>9</a:t>
            </a:fld>
            <a:endParaRPr lang="en-US"/>
          </a:p>
        </p:txBody>
      </p:sp>
    </p:spTree>
    <p:extLst>
      <p:ext uri="{BB962C8B-B14F-4D97-AF65-F5344CB8AC3E}">
        <p14:creationId xmlns:p14="http://schemas.microsoft.com/office/powerpoint/2010/main" val="2708289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950DF7-4CAF-4EED-9560-0E0879934757}" type="slidenum">
              <a:rPr lang="en-US" smtClean="0"/>
              <a:t>10</a:t>
            </a:fld>
            <a:endParaRPr lang="en-US"/>
          </a:p>
        </p:txBody>
      </p:sp>
    </p:spTree>
    <p:extLst>
      <p:ext uri="{BB962C8B-B14F-4D97-AF65-F5344CB8AC3E}">
        <p14:creationId xmlns:p14="http://schemas.microsoft.com/office/powerpoint/2010/main" val="2433452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12</a:t>
            </a:fld>
            <a:endParaRPr lang="en-US"/>
          </a:p>
        </p:txBody>
      </p:sp>
    </p:spTree>
    <p:extLst>
      <p:ext uri="{BB962C8B-B14F-4D97-AF65-F5344CB8AC3E}">
        <p14:creationId xmlns:p14="http://schemas.microsoft.com/office/powerpoint/2010/main" val="2221537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0764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8866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34128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6118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570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3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352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264512030"/>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375421147"/>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312556218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866900"/>
            <a:ext cx="5105400" cy="3247043"/>
          </a:xfrm>
          <a:prstGeom prst="rect">
            <a:avLst/>
          </a:prstGeom>
          <a:noFill/>
        </p:spPr>
        <p:txBody>
          <a:bodyPr wrap="square" rtlCol="0">
            <a:spAutoFit/>
          </a:bodyPr>
          <a:lstStyle/>
          <a:p>
            <a:r>
              <a:rPr lang="en-US" sz="2400" b="1" dirty="0" smtClean="0">
                <a:solidFill>
                  <a:srgbClr val="5B6770"/>
                </a:solidFill>
              </a:rPr>
              <a:t>Operational Requirements for Energy Storage Resources</a:t>
            </a:r>
            <a:endParaRPr lang="en-US" sz="2400" b="1" dirty="0" smtClean="0">
              <a:solidFill>
                <a:srgbClr val="FF0000"/>
              </a:solidFill>
            </a:endParaRPr>
          </a:p>
          <a:p>
            <a:endParaRPr lang="en-US" sz="2400" b="1" dirty="0" smtClean="0">
              <a:solidFill>
                <a:srgbClr val="5B6770"/>
              </a:solidFill>
            </a:endParaRPr>
          </a:p>
          <a:p>
            <a:endParaRPr lang="en-US" sz="2000" b="1" dirty="0" smtClean="0">
              <a:solidFill>
                <a:srgbClr val="5B6770"/>
              </a:solidFill>
            </a:endParaRPr>
          </a:p>
          <a:p>
            <a:endParaRPr lang="en-US" sz="1000" b="1" dirty="0" smtClean="0">
              <a:solidFill>
                <a:srgbClr val="5B6770"/>
              </a:solidFill>
            </a:endParaRPr>
          </a:p>
          <a:p>
            <a:endParaRPr lang="en-US" sz="2400" b="1" dirty="0" smtClean="0">
              <a:solidFill>
                <a:srgbClr val="5B6770"/>
              </a:solidFill>
            </a:endParaRPr>
          </a:p>
          <a:p>
            <a:endParaRPr lang="en-US" sz="2400" b="1" dirty="0">
              <a:solidFill>
                <a:srgbClr val="5B6770"/>
              </a:solidFill>
            </a:endParaRPr>
          </a:p>
          <a:p>
            <a:r>
              <a:rPr lang="en-US" sz="2400" b="1" dirty="0" smtClean="0">
                <a:solidFill>
                  <a:srgbClr val="5B6770"/>
                </a:solidFill>
              </a:rPr>
              <a:t>ERCOT Staff</a:t>
            </a:r>
          </a:p>
          <a:p>
            <a:endParaRPr lang="en-US" sz="1000" b="1" dirty="0" smtClean="0">
              <a:solidFill>
                <a:srgbClr val="5B6770"/>
              </a:solidFill>
            </a:endParaRPr>
          </a:p>
          <a:p>
            <a:r>
              <a:rPr lang="en-US" sz="1600" b="1" dirty="0" smtClean="0">
                <a:solidFill>
                  <a:srgbClr val="5B6770"/>
                </a:solidFill>
              </a:rPr>
              <a:t>10/18/2019</a:t>
            </a:r>
            <a:endParaRPr lang="en-US" sz="2400" b="1" dirty="0" smtClean="0">
              <a:solidFill>
                <a:srgbClr val="5B6770"/>
              </a:solidFill>
            </a:endParaRPr>
          </a:p>
          <a:p>
            <a:endParaRPr lang="en-US" sz="500" dirty="0">
              <a:solidFill>
                <a:srgbClr val="5B6770"/>
              </a:solidFill>
            </a:endParaRPr>
          </a:p>
        </p:txBody>
      </p:sp>
    </p:spTree>
    <p:extLst>
      <p:ext uri="{BB962C8B-B14F-4D97-AF65-F5344CB8AC3E}">
        <p14:creationId xmlns:p14="http://schemas.microsoft.com/office/powerpoint/2010/main" val="3539877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Governor / Primary Frequency Response and Testing</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25872626"/>
              </p:ext>
            </p:extLst>
          </p:nvPr>
        </p:nvGraphicFramePr>
        <p:xfrm>
          <a:off x="381000" y="961381"/>
          <a:ext cx="8458200" cy="5105009"/>
        </p:xfrm>
        <a:graphic>
          <a:graphicData uri="http://schemas.openxmlformats.org/drawingml/2006/table">
            <a:tbl>
              <a:tblPr firstRow="1" bandRow="1">
                <a:tableStyleId>{5C22544A-7EE6-4342-B048-85BDC9FD1C3A}</a:tableStyleId>
              </a:tblPr>
              <a:tblGrid>
                <a:gridCol w="4229100"/>
                <a:gridCol w="4229100"/>
              </a:tblGrid>
              <a:tr h="362291">
                <a:tc>
                  <a:txBody>
                    <a:bodyPr/>
                    <a:lstStyle/>
                    <a:p>
                      <a:pPr algn="ctr"/>
                      <a:r>
                        <a:rPr lang="en-US" sz="1600" dirty="0" smtClean="0"/>
                        <a:t>GR</a:t>
                      </a:r>
                      <a:r>
                        <a:rPr lang="en-US" sz="1600" baseline="0" dirty="0" smtClean="0"/>
                        <a:t> </a:t>
                      </a:r>
                      <a:endParaRPr lang="en-US" sz="1600" dirty="0"/>
                    </a:p>
                  </a:txBody>
                  <a:tcPr/>
                </a:tc>
                <a:tc>
                  <a:txBody>
                    <a:bodyPr/>
                    <a:lstStyle/>
                    <a:p>
                      <a:pPr algn="ctr"/>
                      <a:r>
                        <a:rPr lang="en-US" sz="1600" dirty="0" smtClean="0"/>
                        <a:t>ESR</a:t>
                      </a:r>
                      <a:endParaRPr lang="en-US" sz="1600" dirty="0"/>
                    </a:p>
                  </a:txBody>
                  <a:tcPr/>
                </a:tc>
              </a:tr>
              <a:tr h="2470166">
                <a:tc>
                  <a:txBody>
                    <a:bodyPr/>
                    <a:lstStyle/>
                    <a:p>
                      <a:r>
                        <a:rPr lang="en-US" sz="1800" dirty="0" smtClean="0">
                          <a:solidFill>
                            <a:srgbClr val="5B6770"/>
                          </a:solidFill>
                        </a:rPr>
                        <a:t>All On-Line GRs should have Governors in service with 17-34</a:t>
                      </a:r>
                      <a:r>
                        <a:rPr lang="en-US" sz="1800" baseline="0" dirty="0" smtClean="0">
                          <a:solidFill>
                            <a:srgbClr val="5B6770"/>
                          </a:solidFill>
                        </a:rPr>
                        <a:t> </a:t>
                      </a:r>
                      <a:r>
                        <a:rPr lang="en-US" sz="1800" dirty="0" err="1" smtClean="0">
                          <a:solidFill>
                            <a:srgbClr val="5B6770"/>
                          </a:solidFill>
                        </a:rPr>
                        <a:t>mHz</a:t>
                      </a:r>
                      <a:r>
                        <a:rPr lang="en-US" sz="1800" dirty="0" smtClean="0">
                          <a:solidFill>
                            <a:srgbClr val="5B6770"/>
                          </a:solidFill>
                        </a:rPr>
                        <a:t> </a:t>
                      </a:r>
                      <a:r>
                        <a:rPr lang="en-US" sz="1800" dirty="0" err="1" smtClean="0">
                          <a:solidFill>
                            <a:srgbClr val="5B6770"/>
                          </a:solidFill>
                        </a:rPr>
                        <a:t>deadband</a:t>
                      </a:r>
                      <a:r>
                        <a:rPr lang="en-US" sz="1800" dirty="0" smtClean="0">
                          <a:solidFill>
                            <a:srgbClr val="5B6770"/>
                          </a:solidFill>
                        </a:rPr>
                        <a:t>, max</a:t>
                      </a:r>
                      <a:r>
                        <a:rPr lang="en-US" sz="1800" baseline="0" dirty="0" smtClean="0">
                          <a:solidFill>
                            <a:srgbClr val="5B6770"/>
                          </a:solidFill>
                        </a:rPr>
                        <a:t> </a:t>
                      </a:r>
                      <a:r>
                        <a:rPr lang="en-US" sz="1800" dirty="0" smtClean="0">
                          <a:solidFill>
                            <a:srgbClr val="5B6770"/>
                          </a:solidFill>
                        </a:rPr>
                        <a:t>5% droop and provide PFR, if they have capacity available to increase or decrease their output.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5B6770"/>
                          </a:solidFill>
                        </a:rPr>
                        <a:t>All On-Line ESRs should have Governors in service with </a:t>
                      </a:r>
                      <a:r>
                        <a:rPr lang="en-US" sz="1800" dirty="0" err="1" smtClean="0">
                          <a:solidFill>
                            <a:srgbClr val="5B6770"/>
                          </a:solidFill>
                        </a:rPr>
                        <a:t>deadband</a:t>
                      </a:r>
                      <a:r>
                        <a:rPr lang="en-US" sz="1800" dirty="0" smtClean="0">
                          <a:solidFill>
                            <a:srgbClr val="5B6770"/>
                          </a:solidFill>
                        </a:rPr>
                        <a:t> </a:t>
                      </a:r>
                      <a:r>
                        <a:rPr lang="en-US" sz="1800" dirty="0" smtClean="0">
                          <a:solidFill>
                            <a:srgbClr val="5B6770"/>
                          </a:solidFill>
                        </a:rPr>
                        <a:t>not to exceed 17 </a:t>
                      </a:r>
                      <a:r>
                        <a:rPr lang="en-US" sz="1800" dirty="0" err="1" smtClean="0">
                          <a:solidFill>
                            <a:srgbClr val="5B6770"/>
                          </a:solidFill>
                        </a:rPr>
                        <a:t>mHz</a:t>
                      </a:r>
                      <a:r>
                        <a:rPr lang="en-US" sz="1800" dirty="0" smtClean="0">
                          <a:solidFill>
                            <a:srgbClr val="5B6770"/>
                          </a:solidFill>
                        </a:rPr>
                        <a:t>, and</a:t>
                      </a:r>
                      <a:r>
                        <a:rPr lang="en-US" sz="1800" baseline="0" dirty="0" smtClean="0">
                          <a:solidFill>
                            <a:srgbClr val="5B6770"/>
                          </a:solidFill>
                        </a:rPr>
                        <a:t> droop </a:t>
                      </a:r>
                      <a:r>
                        <a:rPr lang="en-US" sz="1800" kern="1200" baseline="0" dirty="0" smtClean="0">
                          <a:solidFill>
                            <a:srgbClr val="5B6770"/>
                          </a:solidFill>
                          <a:latin typeface="+mn-lt"/>
                          <a:ea typeface="+mn-ea"/>
                          <a:cs typeface="+mn-cs"/>
                        </a:rPr>
                        <a:t>setting not to exceed 5%</a:t>
                      </a:r>
                      <a:r>
                        <a:rPr lang="en-US" sz="1800" kern="1200" dirty="0" smtClean="0">
                          <a:solidFill>
                            <a:srgbClr val="5B6770"/>
                          </a:solidFill>
                          <a:latin typeface="+mn-lt"/>
                          <a:ea typeface="+mn-ea"/>
                          <a:cs typeface="+mn-cs"/>
                        </a:rPr>
                        <a:t>, </a:t>
                      </a:r>
                      <a:r>
                        <a:rPr lang="en-US" sz="1800" b="1" u="sng" kern="1200" dirty="0" smtClean="0">
                          <a:solidFill>
                            <a:srgbClr val="5B6770"/>
                          </a:solidFill>
                          <a:latin typeface="+mn-lt"/>
                          <a:ea typeface="+mn-ea"/>
                          <a:cs typeface="+mn-cs"/>
                        </a:rPr>
                        <a:t>both while charging or discharging</a:t>
                      </a:r>
                      <a:r>
                        <a:rPr lang="en-US" sz="1800" kern="1200" dirty="0" smtClean="0">
                          <a:solidFill>
                            <a:srgbClr val="5B6770"/>
                          </a:solidFill>
                          <a:latin typeface="+mn-lt"/>
                          <a:ea typeface="+mn-ea"/>
                          <a:cs typeface="+mn-cs"/>
                        </a:rPr>
                        <a:t>, </a:t>
                      </a:r>
                      <a:r>
                        <a:rPr lang="en-US" sz="1800" dirty="0" smtClean="0">
                          <a:solidFill>
                            <a:srgbClr val="5B6770"/>
                          </a:solidFill>
                        </a:rPr>
                        <a:t>and provide PFR, if they </a:t>
                      </a:r>
                      <a:r>
                        <a:rPr lang="en-US" sz="1800" kern="1200" dirty="0" smtClean="0">
                          <a:solidFill>
                            <a:srgbClr val="5B6770"/>
                          </a:solidFill>
                          <a:latin typeface="+mn-lt"/>
                          <a:ea typeface="+mn-ea"/>
                          <a:cs typeface="+mn-cs"/>
                        </a:rPr>
                        <a:t>have headroom </a:t>
                      </a:r>
                      <a:r>
                        <a:rPr lang="en-US" sz="1800" dirty="0" smtClean="0">
                          <a:solidFill>
                            <a:srgbClr val="5B6770"/>
                          </a:solidFill>
                        </a:rPr>
                        <a:t>available to increase or decrease their </a:t>
                      </a:r>
                      <a:r>
                        <a:rPr lang="en-US" sz="1800" b="1" u="sng" kern="1200" dirty="0" smtClean="0">
                          <a:solidFill>
                            <a:srgbClr val="5B6770"/>
                          </a:solidFill>
                          <a:latin typeface="+mn-lt"/>
                          <a:ea typeface="+mn-ea"/>
                          <a:cs typeface="+mn-cs"/>
                        </a:rPr>
                        <a:t>production or consumption</a:t>
                      </a:r>
                    </a:p>
                  </a:txBody>
                  <a:tcPr/>
                </a:tc>
              </a:tr>
              <a:tr h="988066">
                <a:tc gridSpan="2">
                  <a:txBody>
                    <a:bodyPr/>
                    <a:lstStyle/>
                    <a:p>
                      <a:r>
                        <a:rPr lang="en-US" sz="1800" dirty="0" smtClean="0">
                          <a:solidFill>
                            <a:srgbClr val="5B6770"/>
                          </a:solidFill>
                        </a:rPr>
                        <a:t>Each Resource Entity shall conduct applicable Governor tests on each of its Energy Storage Resources to demonstrate</a:t>
                      </a:r>
                      <a:r>
                        <a:rPr lang="en-US" sz="1800" baseline="0" dirty="0" smtClean="0">
                          <a:solidFill>
                            <a:srgbClr val="5B6770"/>
                          </a:solidFill>
                        </a:rPr>
                        <a:t> their capability while both charging and discharging.</a:t>
                      </a:r>
                      <a:endParaRPr lang="en-US" sz="1800" dirty="0" smtClean="0">
                        <a:solidFill>
                          <a:srgbClr val="5B6770"/>
                        </a:solidFill>
                      </a:endParaRPr>
                    </a:p>
                  </a:txBody>
                  <a:tcPr/>
                </a:tc>
                <a:tc hMerge="1">
                  <a:txBody>
                    <a:bodyPr/>
                    <a:lstStyle/>
                    <a:p>
                      <a:endParaRPr lang="en-US"/>
                    </a:p>
                  </a:txBody>
                  <a:tcPr/>
                </a:tc>
              </a:tr>
              <a:tr h="128448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5B6770"/>
                          </a:solidFill>
                        </a:rPr>
                        <a:t>ERCOT shall analyze the performance of a Resource after every Frequency Measurable Event in accordance with Operating Guides. Resource’s PFR performance will not be evaluated for FME’s when a Resource has less than 5 MW or 2% capacity margin to provide such response</a:t>
                      </a:r>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451261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3" name="Content Placeholder 2"/>
          <p:cNvSpPr>
            <a:spLocks noGrp="1"/>
          </p:cNvSpPr>
          <p:nvPr>
            <p:ph idx="1"/>
          </p:nvPr>
        </p:nvSpPr>
        <p:spPr>
          <a:xfrm>
            <a:off x="304800" y="1386682"/>
            <a:ext cx="8534400" cy="4319832"/>
          </a:xfrm>
        </p:spPr>
        <p:txBody>
          <a:bodyPr/>
          <a:lstStyle/>
          <a:p>
            <a:pPr marL="0" indent="0">
              <a:buNone/>
            </a:pPr>
            <a:r>
              <a:rPr lang="en-US" sz="2400" dirty="0" smtClean="0">
                <a:solidFill>
                  <a:srgbClr val="5B6770"/>
                </a:solidFill>
              </a:rPr>
              <a:t>As a part of Inverter-Based Resource (IBR) effort:</a:t>
            </a:r>
          </a:p>
          <a:p>
            <a:pPr marL="0" indent="0">
              <a:buNone/>
            </a:pPr>
            <a:endParaRPr lang="en-US" sz="2400" dirty="0" smtClean="0">
              <a:solidFill>
                <a:srgbClr val="5B6770"/>
              </a:solidFill>
            </a:endParaRPr>
          </a:p>
          <a:p>
            <a:r>
              <a:rPr lang="en-US" sz="2400" dirty="0" smtClean="0">
                <a:solidFill>
                  <a:srgbClr val="5B6770"/>
                </a:solidFill>
              </a:rPr>
              <a:t>will work on clarifying of how frequency should be measured (to avoid erroneous response) by Inverter-Based Resources.</a:t>
            </a:r>
          </a:p>
          <a:p>
            <a:endParaRPr lang="en-US" sz="2400" dirty="0" smtClean="0">
              <a:solidFill>
                <a:srgbClr val="5B6770"/>
              </a:solidFill>
            </a:endParaRPr>
          </a:p>
          <a:p>
            <a:r>
              <a:rPr lang="en-US" sz="2400" dirty="0" smtClean="0">
                <a:solidFill>
                  <a:srgbClr val="5B6770"/>
                </a:solidFill>
              </a:rPr>
              <a:t>will </a:t>
            </a:r>
            <a:r>
              <a:rPr lang="en-US" sz="2400" dirty="0">
                <a:solidFill>
                  <a:srgbClr val="5B6770"/>
                </a:solidFill>
              </a:rPr>
              <a:t>clarify the </a:t>
            </a:r>
            <a:r>
              <a:rPr lang="en-US" sz="2400" dirty="0" smtClean="0">
                <a:solidFill>
                  <a:srgbClr val="5B6770"/>
                </a:solidFill>
              </a:rPr>
              <a:t>VRT and FRT are </a:t>
            </a:r>
            <a:r>
              <a:rPr lang="en-US" sz="2400" u="sng" dirty="0">
                <a:solidFill>
                  <a:srgbClr val="5B6770"/>
                </a:solidFill>
              </a:rPr>
              <a:t>the minimum performance </a:t>
            </a:r>
            <a:r>
              <a:rPr lang="en-US" sz="2400" u="sng" dirty="0" smtClean="0">
                <a:solidFill>
                  <a:srgbClr val="5B6770"/>
                </a:solidFill>
              </a:rPr>
              <a:t>requirements</a:t>
            </a:r>
            <a:r>
              <a:rPr lang="en-US" sz="2400" dirty="0" smtClean="0">
                <a:solidFill>
                  <a:srgbClr val="5B6770"/>
                </a:solidFill>
              </a:rPr>
              <a:t>, </a:t>
            </a:r>
            <a:r>
              <a:rPr lang="en-US" sz="2400" dirty="0">
                <a:solidFill>
                  <a:srgbClr val="5B6770"/>
                </a:solidFill>
              </a:rPr>
              <a:t>protection settings should be based physical </a:t>
            </a:r>
            <a:r>
              <a:rPr lang="en-US" sz="2400" dirty="0" smtClean="0">
                <a:solidFill>
                  <a:srgbClr val="5B6770"/>
                </a:solidFill>
              </a:rPr>
              <a:t>limit of the IBR, </a:t>
            </a:r>
            <a:r>
              <a:rPr lang="en-US" sz="2400" dirty="0">
                <a:solidFill>
                  <a:srgbClr val="5B6770"/>
                </a:solidFill>
              </a:rPr>
              <a:t>not </a:t>
            </a:r>
            <a:r>
              <a:rPr lang="en-US" sz="2400" dirty="0" smtClean="0">
                <a:solidFill>
                  <a:srgbClr val="5B6770"/>
                </a:solidFill>
              </a:rPr>
              <a:t>VRT and FRT </a:t>
            </a:r>
            <a:r>
              <a:rPr lang="en-US" sz="2400" dirty="0">
                <a:solidFill>
                  <a:srgbClr val="5B6770"/>
                </a:solidFill>
              </a:rPr>
              <a:t>profile. </a:t>
            </a:r>
          </a:p>
          <a:p>
            <a:endParaRPr lang="en-US" sz="2400" dirty="0" smtClean="0">
              <a:solidFill>
                <a:srgbClr val="5B6770"/>
              </a:solidFill>
            </a:endParaRPr>
          </a:p>
          <a:p>
            <a:endParaRPr lang="en-US" sz="2400" dirty="0" smtClean="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1448131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Thank you! Questions?</a:t>
            </a:r>
            <a:endParaRPr lang="en-US" sz="4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dirty="0">
              <a:solidFill>
                <a:prstClr val="black">
                  <a:tint val="75000"/>
                </a:prstClr>
              </a:solidFill>
            </a:endParaRPr>
          </a:p>
        </p:txBody>
      </p:sp>
      <p:pic>
        <p:nvPicPr>
          <p:cNvPr id="10242" name="Picture 2" descr="Question Mark - W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401" y="1396999"/>
            <a:ext cx="2384425" cy="29805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013250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Requirements for Inverter-Based Energy Storage</a:t>
            </a:r>
            <a:endParaRPr lang="en-US" dirty="0"/>
          </a:p>
        </p:txBody>
      </p:sp>
      <p:sp>
        <p:nvSpPr>
          <p:cNvPr id="3" name="Content Placeholder 2"/>
          <p:cNvSpPr>
            <a:spLocks noGrp="1"/>
          </p:cNvSpPr>
          <p:nvPr>
            <p:ph idx="1"/>
          </p:nvPr>
        </p:nvSpPr>
        <p:spPr/>
        <p:txBody>
          <a:bodyPr/>
          <a:lstStyle/>
          <a:p>
            <a:r>
              <a:rPr lang="en-US" sz="2400" dirty="0" smtClean="0">
                <a:solidFill>
                  <a:schemeClr val="tx2"/>
                </a:solidFill>
              </a:rPr>
              <a:t>In this session, we will discuss </a:t>
            </a:r>
          </a:p>
          <a:p>
            <a:pPr lvl="1"/>
            <a:r>
              <a:rPr lang="en-US" sz="2000" dirty="0" smtClean="0">
                <a:solidFill>
                  <a:schemeClr val="tx2"/>
                </a:solidFill>
              </a:rPr>
              <a:t>Adding one resource attribute: “Inverter-Based Resource” </a:t>
            </a:r>
          </a:p>
          <a:p>
            <a:pPr lvl="1"/>
            <a:r>
              <a:rPr lang="en-US" sz="2000" dirty="0" smtClean="0">
                <a:solidFill>
                  <a:schemeClr val="tx2"/>
                </a:solidFill>
              </a:rPr>
              <a:t>Voltage Support Service (VSS)</a:t>
            </a:r>
          </a:p>
          <a:p>
            <a:pPr lvl="1"/>
            <a:r>
              <a:rPr lang="en-US" sz="2000" dirty="0" smtClean="0">
                <a:solidFill>
                  <a:schemeClr val="tx2"/>
                </a:solidFill>
              </a:rPr>
              <a:t>Reactive Power Testing</a:t>
            </a:r>
          </a:p>
          <a:p>
            <a:pPr lvl="1"/>
            <a:r>
              <a:rPr lang="en-US" sz="2000" dirty="0" smtClean="0">
                <a:solidFill>
                  <a:schemeClr val="tx2"/>
                </a:solidFill>
              </a:rPr>
              <a:t>Voltage Ride Through</a:t>
            </a:r>
          </a:p>
          <a:p>
            <a:pPr lvl="1"/>
            <a:r>
              <a:rPr lang="en-US" sz="2000" dirty="0" smtClean="0">
                <a:solidFill>
                  <a:schemeClr val="tx2"/>
                </a:solidFill>
              </a:rPr>
              <a:t>Frequency Ride Through</a:t>
            </a:r>
          </a:p>
          <a:p>
            <a:pPr lvl="1"/>
            <a:r>
              <a:rPr lang="en-US" sz="2000" dirty="0" smtClean="0">
                <a:solidFill>
                  <a:schemeClr val="tx2"/>
                </a:solidFill>
              </a:rPr>
              <a:t>Primary Frequency Response and Testing</a:t>
            </a:r>
          </a:p>
          <a:p>
            <a:pPr lvl="1"/>
            <a:r>
              <a:rPr lang="en-US" sz="2000" dirty="0" smtClean="0">
                <a:solidFill>
                  <a:schemeClr val="tx2"/>
                </a:solidFill>
              </a:rPr>
              <a:t>Several clarifications</a:t>
            </a: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25815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Inverter-Based as Resource Attribute</a:t>
            </a:r>
            <a:endParaRPr lang="en-US" dirty="0"/>
          </a:p>
        </p:txBody>
      </p:sp>
      <p:sp>
        <p:nvSpPr>
          <p:cNvPr id="3" name="Content Placeholder 2"/>
          <p:cNvSpPr>
            <a:spLocks noGrp="1"/>
          </p:cNvSpPr>
          <p:nvPr>
            <p:ph idx="1"/>
          </p:nvPr>
        </p:nvSpPr>
        <p:spPr>
          <a:xfrm>
            <a:off x="304800" y="1493107"/>
            <a:ext cx="8534400" cy="4319832"/>
          </a:xfrm>
        </p:spPr>
        <p:txBody>
          <a:bodyPr/>
          <a:lstStyle/>
          <a:p>
            <a:r>
              <a:rPr lang="en-US" sz="2400" dirty="0" smtClean="0">
                <a:solidFill>
                  <a:srgbClr val="5B6770"/>
                </a:solidFill>
              </a:rPr>
              <a:t>Introduce Inverter-Based Resource (IBR) as Resource Attribute:</a:t>
            </a:r>
          </a:p>
          <a:p>
            <a:pPr lvl="1"/>
            <a:r>
              <a:rPr lang="en-US" sz="2000" dirty="0">
                <a:solidFill>
                  <a:srgbClr val="5B6770"/>
                </a:solidFill>
              </a:rPr>
              <a:t>To distinguish between IBR and non-IBR Energy Storage Resources</a:t>
            </a:r>
          </a:p>
          <a:p>
            <a:pPr lvl="1"/>
            <a:r>
              <a:rPr lang="en-US" sz="2000" dirty="0">
                <a:solidFill>
                  <a:srgbClr val="5B6770"/>
                </a:solidFill>
              </a:rPr>
              <a:t>Will also be applicable for the requirements that apply to all IBRs, e.g. VRT, FRT and some of VSS requirements </a:t>
            </a:r>
          </a:p>
          <a:p>
            <a:r>
              <a:rPr lang="en-US" sz="2400" dirty="0" smtClean="0">
                <a:solidFill>
                  <a:srgbClr val="5B6770"/>
                </a:solidFill>
              </a:rPr>
              <a:t>Resource Attribute: specific qualities associated with various Resources</a:t>
            </a:r>
          </a:p>
          <a:p>
            <a:pPr lvl="1"/>
            <a:r>
              <a:rPr lang="en-US" sz="2000" dirty="0" smtClean="0">
                <a:solidFill>
                  <a:srgbClr val="C00000"/>
                </a:solidFill>
              </a:rPr>
              <a:t>Inverter-Based Resource (IBR): a </a:t>
            </a:r>
            <a:r>
              <a:rPr lang="en-US" sz="2000" smtClean="0">
                <a:solidFill>
                  <a:srgbClr val="C00000"/>
                </a:solidFill>
              </a:rPr>
              <a:t>Resource that </a:t>
            </a:r>
            <a:r>
              <a:rPr lang="en-US" sz="2000" dirty="0" smtClean="0">
                <a:solidFill>
                  <a:srgbClr val="C00000"/>
                </a:solidFill>
              </a:rPr>
              <a:t>is connected to </a:t>
            </a:r>
            <a:r>
              <a:rPr lang="en-US" sz="2000" dirty="0" smtClean="0">
                <a:solidFill>
                  <a:srgbClr val="C00000"/>
                </a:solidFill>
              </a:rPr>
              <a:t>the ERCOT </a:t>
            </a:r>
            <a:r>
              <a:rPr lang="en-US" sz="2000" dirty="0" smtClean="0">
                <a:solidFill>
                  <a:srgbClr val="C00000"/>
                </a:solidFill>
              </a:rPr>
              <a:t>System either completely or partially through power electronic converter interface.</a:t>
            </a:r>
            <a:endParaRPr lang="en-US" sz="2000" dirty="0">
              <a:solidFill>
                <a:srgbClr val="C00000"/>
              </a:solidFill>
            </a:endParaRPr>
          </a:p>
          <a:p>
            <a:r>
              <a:rPr lang="en-US" sz="2400" dirty="0" smtClean="0">
                <a:solidFill>
                  <a:srgbClr val="5B6770"/>
                </a:solidFill>
              </a:rPr>
              <a:t>IBR Attribute definition will be included as a part of DGR/DESR-related Protocol Revision Request </a:t>
            </a:r>
            <a:endParaRPr lang="en-US" sz="2400" dirty="0" smtClean="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1041502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Reactive Capability Requirements, Voltage Support Service</a:t>
            </a:r>
          </a:p>
        </p:txBody>
      </p:sp>
      <p:sp>
        <p:nvSpPr>
          <p:cNvPr id="3" name="Content Placeholder 2"/>
          <p:cNvSpPr>
            <a:spLocks noGrp="1"/>
          </p:cNvSpPr>
          <p:nvPr>
            <p:ph idx="1"/>
          </p:nvPr>
        </p:nvSpPr>
        <p:spPr/>
        <p:txBody>
          <a:bodyPr/>
          <a:lstStyle/>
          <a:p>
            <a:pPr marL="0" indent="0">
              <a:buNone/>
            </a:pPr>
            <a:endParaRPr lang="en-US" sz="2000" dirty="0" smtClean="0">
              <a:solidFill>
                <a:srgbClr val="5B6770"/>
              </a:solidFill>
            </a:endParaRPr>
          </a:p>
          <a:p>
            <a:pPr marL="0" indent="0">
              <a:buNone/>
            </a:pPr>
            <a:endParaRPr lang="en-US" sz="2000" dirty="0">
              <a:solidFill>
                <a:srgbClr val="5B6770"/>
              </a:solidFill>
            </a:endParaRPr>
          </a:p>
          <a:p>
            <a:pPr marL="0" indent="0">
              <a:buNone/>
            </a:pPr>
            <a:r>
              <a:rPr lang="en-US" sz="2000" dirty="0" smtClean="0">
                <a:solidFill>
                  <a:srgbClr val="5B6770"/>
                </a:solidFill>
              </a:rPr>
              <a:t>All </a:t>
            </a:r>
            <a:r>
              <a:rPr lang="en-US" sz="2000" dirty="0">
                <a:solidFill>
                  <a:srgbClr val="5B6770"/>
                </a:solidFill>
              </a:rPr>
              <a:t>Generation Resources </a:t>
            </a:r>
            <a:r>
              <a:rPr lang="en-US" sz="2000" dirty="0" smtClean="0">
                <a:solidFill>
                  <a:srgbClr val="5B6770"/>
                </a:solidFill>
              </a:rPr>
              <a:t>and </a:t>
            </a:r>
            <a:r>
              <a:rPr lang="en-US" sz="1800" b="1" u="sng" dirty="0">
                <a:solidFill>
                  <a:srgbClr val="5B6770"/>
                </a:solidFill>
              </a:rPr>
              <a:t>Energy Storage Resources </a:t>
            </a:r>
            <a:r>
              <a:rPr lang="en-US" sz="2000" dirty="0" smtClean="0">
                <a:solidFill>
                  <a:srgbClr val="5B6770"/>
                </a:solidFill>
              </a:rPr>
              <a:t>(including </a:t>
            </a:r>
            <a:r>
              <a:rPr lang="en-US" sz="2000" dirty="0">
                <a:solidFill>
                  <a:srgbClr val="5B6770"/>
                </a:solidFill>
              </a:rPr>
              <a:t>self-serve generating units) that have a gross generating unit rating greater than 20 MVA or those units connected at the same Point of Interconnection (POI) that have gross generating unit ratings aggregating to greater than 20 MVA, that supply power to the ERCOT Transmission Grid, shall provide Voltage Support Service (VSS). </a:t>
            </a: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6140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5" name="Title 4"/>
          <p:cNvSpPr>
            <a:spLocks noGrp="1"/>
          </p:cNvSpPr>
          <p:nvPr>
            <p:ph type="title"/>
          </p:nvPr>
        </p:nvSpPr>
        <p:spPr/>
        <p:txBody>
          <a:bodyPr/>
          <a:lstStyle/>
          <a:p>
            <a:r>
              <a:rPr lang="en-US" sz="2000" dirty="0"/>
              <a:t>Reactive Capability </a:t>
            </a:r>
            <a:r>
              <a:rPr lang="en-US" sz="2000" dirty="0" smtClean="0"/>
              <a:t>Requirements, Voltage Support </a:t>
            </a:r>
            <a:r>
              <a:rPr lang="en-US" sz="2000" dirty="0" smtClean="0"/>
              <a:t>Service (cont.) </a:t>
            </a:r>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2826572529"/>
              </p:ext>
            </p:extLst>
          </p:nvPr>
        </p:nvGraphicFramePr>
        <p:xfrm>
          <a:off x="381000" y="917490"/>
          <a:ext cx="8458200" cy="5623560"/>
        </p:xfrm>
        <a:graphic>
          <a:graphicData uri="http://schemas.openxmlformats.org/drawingml/2006/table">
            <a:tbl>
              <a:tblPr firstRow="1" bandRow="1">
                <a:tableStyleId>{5C22544A-7EE6-4342-B048-85BDC9FD1C3A}</a:tableStyleId>
              </a:tblPr>
              <a:tblGrid>
                <a:gridCol w="4229100"/>
                <a:gridCol w="4229100"/>
              </a:tblGrid>
              <a:tr h="486416">
                <a:tc>
                  <a:txBody>
                    <a:bodyPr/>
                    <a:lstStyle/>
                    <a:p>
                      <a:pPr algn="ctr"/>
                      <a:r>
                        <a:rPr lang="en-US" dirty="0" smtClean="0"/>
                        <a:t>GR/IRR ≥ 20 MVA</a:t>
                      </a:r>
                      <a:endParaRPr lang="en-US" dirty="0"/>
                    </a:p>
                  </a:txBody>
                  <a:tcPr anchor="ctr"/>
                </a:tc>
                <a:tc>
                  <a:txBody>
                    <a:bodyPr/>
                    <a:lstStyle/>
                    <a:p>
                      <a:pPr algn="ctr"/>
                      <a:r>
                        <a:rPr lang="en-US" dirty="0" smtClean="0"/>
                        <a:t>IBR </a:t>
                      </a:r>
                      <a:r>
                        <a:rPr lang="en-US" dirty="0" smtClean="0"/>
                        <a:t>ESR ≥ 20 MVA</a:t>
                      </a:r>
                      <a:endParaRPr lang="en-US" dirty="0"/>
                    </a:p>
                  </a:txBody>
                  <a:tcPr anchor="ctr"/>
                </a:tc>
              </a:tr>
              <a:tr h="6718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2"/>
                          </a:solidFill>
                          <a:latin typeface="+mn-lt"/>
                          <a:ea typeface="+mn-ea"/>
                          <a:cs typeface="+mn-cs"/>
                        </a:rPr>
                        <a:t>Must have sufficient reactive capability to provide 0.95 power factor leading and lagging relative to the maximum net real power deliverable to the POI</a:t>
                      </a:r>
                    </a:p>
                  </a:txBody>
                  <a:tcPr/>
                </a:tc>
                <a:tc hMerge="1">
                  <a:txBody>
                    <a:bodyPr/>
                    <a:lstStyle/>
                    <a:p>
                      <a:endParaRPr lang="en-US" dirty="0"/>
                    </a:p>
                  </a:txBody>
                  <a:tcPr/>
                </a:tc>
              </a:tr>
              <a:tr h="4864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2"/>
                          </a:solidFill>
                          <a:latin typeface="+mn-lt"/>
                          <a:ea typeface="+mn-ea"/>
                          <a:cs typeface="+mn-cs"/>
                        </a:rPr>
                        <a:t>Must be provided at all real power outputs from 10% of </a:t>
                      </a:r>
                      <a:r>
                        <a:rPr lang="en-US" sz="1800" kern="1200" dirty="0" err="1" smtClean="0">
                          <a:solidFill>
                            <a:schemeClr val="tx2"/>
                          </a:solidFill>
                          <a:latin typeface="+mn-lt"/>
                          <a:ea typeface="+mn-ea"/>
                          <a:cs typeface="+mn-cs"/>
                        </a:rPr>
                        <a:t>Pmax</a:t>
                      </a:r>
                      <a:r>
                        <a:rPr lang="en-US" sz="1800" kern="1200" dirty="0" smtClean="0">
                          <a:solidFill>
                            <a:schemeClr val="tx2"/>
                          </a:solidFill>
                          <a:latin typeface="+mn-lt"/>
                          <a:ea typeface="+mn-ea"/>
                          <a:cs typeface="+mn-cs"/>
                        </a:rPr>
                        <a:t> to </a:t>
                      </a:r>
                      <a:r>
                        <a:rPr lang="en-US" sz="1800" kern="1200" dirty="0" err="1" smtClean="0">
                          <a:solidFill>
                            <a:schemeClr val="tx2"/>
                          </a:solidFill>
                          <a:latin typeface="+mn-lt"/>
                          <a:ea typeface="+mn-ea"/>
                          <a:cs typeface="+mn-cs"/>
                        </a:rPr>
                        <a:t>Pmax</a:t>
                      </a:r>
                      <a:endParaRPr lang="en-US" sz="1800" kern="1200" dirty="0" smtClean="0">
                        <a:solidFill>
                          <a:schemeClr val="tx2"/>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2"/>
                          </a:solidFill>
                          <a:latin typeface="+mn-lt"/>
                          <a:ea typeface="+mn-ea"/>
                          <a:cs typeface="+mn-cs"/>
                        </a:rPr>
                        <a:t>Must be provided </a:t>
                      </a:r>
                      <a:r>
                        <a:rPr lang="en-US" sz="1800" b="1" u="sng" kern="1200" dirty="0" smtClean="0">
                          <a:solidFill>
                            <a:schemeClr val="tx2"/>
                          </a:solidFill>
                          <a:latin typeface="+mn-lt"/>
                          <a:ea typeface="+mn-ea"/>
                          <a:cs typeface="+mn-cs"/>
                        </a:rPr>
                        <a:t>at all MW levels from </a:t>
                      </a:r>
                      <a:r>
                        <a:rPr lang="en-US" sz="1800" b="1" u="sng" kern="1200" dirty="0" err="1" smtClean="0">
                          <a:solidFill>
                            <a:schemeClr val="tx2"/>
                          </a:solidFill>
                          <a:latin typeface="+mn-lt"/>
                          <a:ea typeface="+mn-ea"/>
                          <a:cs typeface="+mn-cs"/>
                        </a:rPr>
                        <a:t>Pmax</a:t>
                      </a:r>
                      <a:r>
                        <a:rPr lang="en-US" sz="1800" b="1" u="sng" kern="1200" dirty="0" smtClean="0">
                          <a:solidFill>
                            <a:schemeClr val="tx2"/>
                          </a:solidFill>
                          <a:latin typeface="+mn-lt"/>
                          <a:ea typeface="+mn-ea"/>
                          <a:cs typeface="+mn-cs"/>
                        </a:rPr>
                        <a:t> (discharging) to -</a:t>
                      </a:r>
                      <a:r>
                        <a:rPr lang="en-US" sz="1800" b="1" u="sng" kern="1200" dirty="0" err="1" smtClean="0">
                          <a:solidFill>
                            <a:schemeClr val="tx2"/>
                          </a:solidFill>
                          <a:latin typeface="+mn-lt"/>
                          <a:ea typeface="+mn-ea"/>
                          <a:cs typeface="+mn-cs"/>
                        </a:rPr>
                        <a:t>Pmax</a:t>
                      </a:r>
                      <a:r>
                        <a:rPr lang="en-US" sz="1800" b="1" u="sng" kern="1200" dirty="0" smtClean="0">
                          <a:solidFill>
                            <a:schemeClr val="tx2"/>
                          </a:solidFill>
                          <a:latin typeface="+mn-lt"/>
                          <a:ea typeface="+mn-ea"/>
                          <a:cs typeface="+mn-cs"/>
                        </a:rPr>
                        <a:t> (charging)</a:t>
                      </a:r>
                    </a:p>
                  </a:txBody>
                  <a:tcPr/>
                </a:tc>
              </a:tr>
              <a:tr h="4864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r>
              <a:tr h="48641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2"/>
                          </a:solidFill>
                          <a:latin typeface="+mn-lt"/>
                          <a:ea typeface="+mn-ea"/>
                          <a:cs typeface="+mn-cs"/>
                        </a:rPr>
                        <a:t>May be met through a combination of the</a:t>
                      </a:r>
                      <a:r>
                        <a:rPr lang="en-US" sz="1800" kern="1200" baseline="0" dirty="0" smtClean="0">
                          <a:solidFill>
                            <a:schemeClr val="tx2"/>
                          </a:solidFill>
                          <a:latin typeface="+mn-lt"/>
                          <a:ea typeface="+mn-ea"/>
                          <a:cs typeface="+mn-cs"/>
                        </a:rPr>
                        <a:t> </a:t>
                      </a:r>
                      <a:r>
                        <a:rPr lang="en-US" sz="1800" kern="1200" dirty="0" smtClean="0">
                          <a:solidFill>
                            <a:schemeClr val="tx2"/>
                          </a:solidFill>
                          <a:latin typeface="+mn-lt"/>
                          <a:ea typeface="+mn-ea"/>
                          <a:cs typeface="+mn-cs"/>
                        </a:rPr>
                        <a:t>Resource’s CURL, and/or dynamic </a:t>
                      </a:r>
                      <a:r>
                        <a:rPr lang="en-US" sz="1800" kern="1200" dirty="0" err="1" smtClean="0">
                          <a:solidFill>
                            <a:schemeClr val="tx2"/>
                          </a:solidFill>
                          <a:latin typeface="+mn-lt"/>
                          <a:ea typeface="+mn-ea"/>
                          <a:cs typeface="+mn-cs"/>
                        </a:rPr>
                        <a:t>VAr</a:t>
                      </a:r>
                      <a:r>
                        <a:rPr lang="en-US" sz="1800" kern="1200" dirty="0" smtClean="0">
                          <a:solidFill>
                            <a:schemeClr val="tx2"/>
                          </a:solidFill>
                          <a:latin typeface="+mn-lt"/>
                          <a:ea typeface="+mn-ea"/>
                          <a:cs typeface="+mn-cs"/>
                        </a:rPr>
                        <a:t> capable devices. </a:t>
                      </a:r>
                      <a:r>
                        <a:rPr lang="en-US" sz="1800" dirty="0" smtClean="0">
                          <a:solidFill>
                            <a:schemeClr val="tx2"/>
                          </a:solidFill>
                        </a:rPr>
                        <a:t>Reactive capability is evaluated via the Reactive Study and later verified through reactive and AVR testing</a:t>
                      </a:r>
                    </a:p>
                  </a:txBody>
                  <a:tcPr/>
                </a:tc>
                <a:tc hMerge="1">
                  <a:txBody>
                    <a:bodyPr/>
                    <a:lstStyle/>
                    <a:p>
                      <a:endParaRPr lang="en-US" dirty="0"/>
                    </a:p>
                  </a:txBody>
                  <a:tcPr/>
                </a:tc>
              </a:tr>
            </a:tbl>
          </a:graphicData>
        </a:graphic>
      </p:graphicFrame>
      <p:pic>
        <p:nvPicPr>
          <p:cNvPr id="9" name="Content Placeholder 4"/>
          <p:cNvPicPr>
            <a:picLocks noGrp="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506730" y="2975762"/>
            <a:ext cx="3886200" cy="2587077"/>
          </a:xfrm>
          <a:prstGeom prst="rect">
            <a:avLst/>
          </a:prstGeom>
          <a:noFill/>
        </p:spPr>
      </p:pic>
      <p:pic>
        <p:nvPicPr>
          <p:cNvPr id="13" name="Picture 12"/>
          <p:cNvPicPr>
            <a:picLocks noChangeAspect="1"/>
          </p:cNvPicPr>
          <p:nvPr/>
        </p:nvPicPr>
        <p:blipFill>
          <a:blip r:embed="rId4"/>
          <a:stretch>
            <a:fillRect/>
          </a:stretch>
        </p:blipFill>
        <p:spPr>
          <a:xfrm>
            <a:off x="4808221" y="2975762"/>
            <a:ext cx="3886199" cy="2568633"/>
          </a:xfrm>
          <a:prstGeom prst="rect">
            <a:avLst/>
          </a:prstGeom>
        </p:spPr>
      </p:pic>
    </p:spTree>
    <p:extLst>
      <p:ext uri="{BB962C8B-B14F-4D97-AF65-F5344CB8AC3E}">
        <p14:creationId xmlns:p14="http://schemas.microsoft.com/office/powerpoint/2010/main" val="2519967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Power Testing </a:t>
            </a:r>
            <a:endParaRPr lang="en-US" dirty="0"/>
          </a:p>
        </p:txBody>
      </p:sp>
      <mc:AlternateContent xmlns:mc="http://schemas.openxmlformats.org/markup-compatibility/2006">
        <mc:Choice xmlns:a14="http://schemas.microsoft.com/office/drawing/2010/main" Requires="a14">
          <p:graphicFrame>
            <p:nvGraphicFramePr>
              <p:cNvPr id="5" name="Content Placeholder 4"/>
              <p:cNvGraphicFramePr>
                <a:graphicFrameLocks noGrp="1"/>
              </p:cNvGraphicFramePr>
              <p:nvPr>
                <p:ph idx="1"/>
                <p:extLst>
                  <p:ext uri="{D42A27DB-BD31-4B8C-83A1-F6EECF244321}">
                    <p14:modId xmlns:p14="http://schemas.microsoft.com/office/powerpoint/2010/main" val="369655536"/>
                  </p:ext>
                </p:extLst>
              </p:nvPr>
            </p:nvGraphicFramePr>
            <p:xfrm>
              <a:off x="304800" y="883574"/>
              <a:ext cx="8534400" cy="4851400"/>
            </p:xfrm>
            <a:graphic>
              <a:graphicData uri="http://schemas.openxmlformats.org/drawingml/2006/table">
                <a:tbl>
                  <a:tblPr firstRow="1" bandRow="1">
                    <a:tableStyleId>{5C22544A-7EE6-4342-B048-85BDC9FD1C3A}</a:tableStyleId>
                  </a:tblPr>
                  <a:tblGrid>
                    <a:gridCol w="4267200"/>
                    <a:gridCol w="4267200"/>
                  </a:tblGrid>
                  <a:tr h="370840">
                    <a:tc>
                      <a:txBody>
                        <a:bodyPr/>
                        <a:lstStyle/>
                        <a:p>
                          <a:pPr algn="ctr"/>
                          <a:r>
                            <a:rPr lang="en-US" sz="1600" dirty="0" smtClean="0"/>
                            <a:t>GR/IRR</a:t>
                          </a:r>
                          <a:endParaRPr lang="en-US" sz="1600" dirty="0"/>
                        </a:p>
                      </a:txBody>
                      <a:tcPr/>
                    </a:tc>
                    <a:tc>
                      <a:txBody>
                        <a:bodyPr/>
                        <a:lstStyle/>
                        <a:p>
                          <a:pPr algn="ctr"/>
                          <a:r>
                            <a:rPr lang="en-US" sz="1600" dirty="0" smtClean="0"/>
                            <a:t>IBR ESR</a:t>
                          </a:r>
                          <a:endParaRPr lang="en-US"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rgbClr val="5B6770"/>
                              </a:solidFill>
                              <a:latin typeface="+mn-lt"/>
                              <a:ea typeface="+mn-ea"/>
                              <a:cs typeface="+mn-cs"/>
                            </a:rPr>
                            <a:t>Lagging Test 1:  Test at or above 95% of the unit’s High Sustained Limit (HSL) for at least 15 minutes.  </a:t>
                          </a:r>
                          <a:endParaRPr lang="en-US" sz="1600" kern="1200" dirty="0">
                            <a:solidFill>
                              <a:srgbClr val="5B6770"/>
                            </a:solidFill>
                            <a:latin typeface="+mn-lt"/>
                            <a:ea typeface="+mn-ea"/>
                            <a:cs typeface="+mn-cs"/>
                          </a:endParaRPr>
                        </a:p>
                      </a:txBody>
                      <a:tcPr anchor="ctr"/>
                    </a:tc>
                    <a:tc>
                      <a:txBody>
                        <a:bodyPr/>
                        <a:lstStyle/>
                        <a:p>
                          <a:r>
                            <a:rPr lang="en-US" sz="1600" kern="1200" dirty="0" smtClean="0">
                              <a:solidFill>
                                <a:srgbClr val="5B6770"/>
                              </a:solidFill>
                              <a:latin typeface="+mn-lt"/>
                              <a:ea typeface="+mn-ea"/>
                              <a:cs typeface="+mn-cs"/>
                            </a:rPr>
                            <a:t>Lagging Test 1a: at ≥ 95% of the unit’s </a:t>
                          </a:r>
                          <a:r>
                            <a:rPr lang="en-US" sz="1600" b="1" u="sng" kern="1200" dirty="0" smtClean="0">
                              <a:solidFill>
                                <a:srgbClr val="5B6770"/>
                              </a:solidFill>
                              <a:latin typeface="+mn-lt"/>
                              <a:ea typeface="+mn-ea"/>
                              <a:cs typeface="+mn-cs"/>
                            </a:rPr>
                            <a:t>maximum discharging capability</a:t>
                          </a:r>
                          <a:r>
                            <a:rPr lang="en-US" sz="1600" kern="1200" dirty="0" smtClean="0">
                              <a:solidFill>
                                <a:srgbClr val="5B6770"/>
                              </a:solidFill>
                              <a:latin typeface="+mn-lt"/>
                              <a:ea typeface="+mn-ea"/>
                              <a:cs typeface="+mn-cs"/>
                            </a:rPr>
                            <a:t> </a:t>
                          </a:r>
                          <a:r>
                            <a:rPr lang="en-US" sz="1600" dirty="0" smtClean="0">
                              <a:solidFill>
                                <a:srgbClr val="5B6770"/>
                              </a:solidFill>
                            </a:rPr>
                            <a:t>for at least 15 minutes.</a:t>
                          </a:r>
                        </a:p>
                        <a:p>
                          <a:endParaRPr lang="en-US" sz="700" dirty="0" smtClean="0">
                            <a:solidFill>
                              <a:srgbClr val="5B6770"/>
                            </a:solidFill>
                          </a:endParaRPr>
                        </a:p>
                        <a:p>
                          <a:r>
                            <a:rPr lang="en-US" sz="1600" kern="1200" dirty="0" smtClean="0">
                              <a:solidFill>
                                <a:srgbClr val="5B6770"/>
                              </a:solidFill>
                              <a:latin typeface="+mn-lt"/>
                              <a:ea typeface="+mn-ea"/>
                              <a:cs typeface="+mn-cs"/>
                            </a:rPr>
                            <a:t>Lagging Test 1b:  at ≥ 95% of the unit’s </a:t>
                          </a:r>
                          <a:r>
                            <a:rPr lang="en-US" sz="1600" b="1" u="sng" kern="1200" dirty="0" smtClean="0">
                              <a:solidFill>
                                <a:srgbClr val="5B6770"/>
                              </a:solidFill>
                              <a:latin typeface="+mn-lt"/>
                              <a:ea typeface="+mn-ea"/>
                              <a:cs typeface="+mn-cs"/>
                            </a:rPr>
                            <a:t>maximum charging capability</a:t>
                          </a:r>
                          <a:r>
                            <a:rPr lang="en-US" sz="1600" b="1" kern="1200" dirty="0" smtClean="0">
                              <a:solidFill>
                                <a:srgbClr val="5B6770"/>
                              </a:solidFill>
                              <a:latin typeface="+mn-lt"/>
                              <a:ea typeface="+mn-ea"/>
                              <a:cs typeface="+mn-cs"/>
                            </a:rPr>
                            <a:t> </a:t>
                          </a:r>
                          <a:r>
                            <a:rPr lang="en-US" sz="1600" kern="1200" dirty="0" smtClean="0">
                              <a:solidFill>
                                <a:srgbClr val="5B6770"/>
                              </a:solidFill>
                              <a:latin typeface="+mn-lt"/>
                              <a:ea typeface="+mn-ea"/>
                              <a:cs typeface="+mn-cs"/>
                            </a:rPr>
                            <a:t>for at least 15  minutes.</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rgbClr val="5B6770"/>
                              </a:solidFill>
                              <a:latin typeface="+mn-lt"/>
                              <a:ea typeface="+mn-ea"/>
                              <a:cs typeface="+mn-cs"/>
                            </a:rPr>
                            <a:t>Leading Test at the unit’s normally expected maximum real power output during system light load conditions for at least 15 minutes.  </a:t>
                          </a:r>
                          <a:endParaRPr lang="en-US" sz="1600" kern="1200" dirty="0">
                            <a:solidFill>
                              <a:srgbClr val="5B6770"/>
                            </a:solidFill>
                            <a:latin typeface="+mn-lt"/>
                            <a:ea typeface="+mn-ea"/>
                            <a:cs typeface="+mn-cs"/>
                          </a:endParaRPr>
                        </a:p>
                      </a:txBody>
                      <a:tcPr anchor="ctr"/>
                    </a:tc>
                    <a:tc>
                      <a:txBody>
                        <a:bodyPr/>
                        <a:lstStyle/>
                        <a:p>
                          <a:r>
                            <a:rPr lang="en-US" sz="1600" dirty="0" smtClean="0">
                              <a:solidFill>
                                <a:srgbClr val="5B6770"/>
                              </a:solidFill>
                            </a:rPr>
                            <a:t>Leading Test </a:t>
                          </a:r>
                          <a:r>
                            <a:rPr lang="en-US" sz="1600" kern="1200" dirty="0" smtClean="0">
                              <a:solidFill>
                                <a:srgbClr val="5B6770"/>
                              </a:solidFill>
                              <a:latin typeface="+mn-lt"/>
                              <a:ea typeface="+mn-ea"/>
                              <a:cs typeface="+mn-cs"/>
                            </a:rPr>
                            <a:t>1a: at </a:t>
                          </a:r>
                          <a:r>
                            <a:rPr lang="en-US" sz="1600" kern="1200" dirty="0">
                              <a:solidFill>
                                <a:srgbClr val="5B6770"/>
                              </a:solidFill>
                              <a:latin typeface="+mn-lt"/>
                              <a:ea typeface="+mn-ea"/>
                              <a:cs typeface="+mn-cs"/>
                            </a:rPr>
                            <a:t>≥ </a:t>
                          </a:r>
                          <a:r>
                            <a:rPr lang="en-US" sz="1600" dirty="0" smtClean="0">
                              <a:solidFill>
                                <a:srgbClr val="5B6770"/>
                              </a:solidFill>
                            </a:rPr>
                            <a:t>95</a:t>
                          </a:r>
                          <a:r>
                            <a:rPr lang="en-US" sz="1600" dirty="0">
                              <a:solidFill>
                                <a:srgbClr val="5B6770"/>
                              </a:solidFill>
                            </a:rPr>
                            <a:t>% of </a:t>
                          </a:r>
                          <a:r>
                            <a:rPr lang="en-US" sz="1600" dirty="0" smtClean="0">
                              <a:solidFill>
                                <a:srgbClr val="5B6770"/>
                              </a:solidFill>
                            </a:rPr>
                            <a:t>the unit’s </a:t>
                          </a:r>
                          <a:r>
                            <a:rPr lang="en-US" sz="1600" b="1" u="sng" dirty="0" smtClean="0">
                              <a:solidFill>
                                <a:srgbClr val="5B6770"/>
                              </a:solidFill>
                            </a:rPr>
                            <a:t>maximum discharging capability</a:t>
                          </a:r>
                          <a:r>
                            <a:rPr lang="en-US" sz="1600" dirty="0" smtClean="0">
                              <a:solidFill>
                                <a:srgbClr val="5B6770"/>
                              </a:solidFill>
                            </a:rPr>
                            <a:t> for at least 15 minutes.</a:t>
                          </a:r>
                        </a:p>
                        <a:p>
                          <a:endParaRPr lang="en-US" sz="700" dirty="0" smtClean="0">
                            <a:solidFill>
                              <a:srgbClr val="5B6770"/>
                            </a:solidFill>
                          </a:endParaRPr>
                        </a:p>
                        <a:p>
                          <a:r>
                            <a:rPr lang="en-US" sz="1600" dirty="0" smtClean="0">
                              <a:solidFill>
                                <a:srgbClr val="5B6770"/>
                              </a:solidFill>
                            </a:rPr>
                            <a:t>Leading </a:t>
                          </a:r>
                          <a:r>
                            <a:rPr lang="en-US" sz="1600" dirty="0">
                              <a:solidFill>
                                <a:srgbClr val="5B6770"/>
                              </a:solidFill>
                            </a:rPr>
                            <a:t>Test </a:t>
                          </a:r>
                          <a:r>
                            <a:rPr lang="en-US" sz="1600" kern="1200" dirty="0">
                              <a:solidFill>
                                <a:srgbClr val="5B6770"/>
                              </a:solidFill>
                              <a:latin typeface="+mn-lt"/>
                              <a:ea typeface="+mn-ea"/>
                              <a:cs typeface="+mn-cs"/>
                            </a:rPr>
                            <a:t>1b: </a:t>
                          </a:r>
                          <a:r>
                            <a:rPr lang="en-US" sz="1600" kern="1200" dirty="0" smtClean="0">
                              <a:solidFill>
                                <a:srgbClr val="5B6770"/>
                              </a:solidFill>
                              <a:latin typeface="+mn-lt"/>
                              <a:ea typeface="+mn-ea"/>
                              <a:cs typeface="+mn-cs"/>
                            </a:rPr>
                            <a:t>at </a:t>
                          </a:r>
                          <a14:m>
                            <m:oMath xmlns:m="http://schemas.openxmlformats.org/officeDocument/2006/math">
                              <m:r>
                                <a:rPr lang="en-US" sz="1600" i="1" smtClean="0">
                                  <a:solidFill>
                                    <a:srgbClr val="5B6770"/>
                                  </a:solidFill>
                                  <a:latin typeface="Cambria Math" panose="02040503050406030204" pitchFamily="18" charset="0"/>
                                </a:rPr>
                                <m:t>≥</m:t>
                              </m:r>
                            </m:oMath>
                          </a14:m>
                          <a:r>
                            <a:rPr lang="en-US" sz="1600" dirty="0" smtClean="0">
                              <a:solidFill>
                                <a:srgbClr val="5B6770"/>
                              </a:solidFill>
                            </a:rPr>
                            <a:t>95</a:t>
                          </a:r>
                          <a:r>
                            <a:rPr lang="en-US" sz="1600" dirty="0">
                              <a:solidFill>
                                <a:srgbClr val="5B6770"/>
                              </a:solidFill>
                            </a:rPr>
                            <a:t>% of the unit’s </a:t>
                          </a:r>
                          <a:r>
                            <a:rPr lang="en-US" sz="1600" b="1" u="sng" kern="1200" dirty="0">
                              <a:solidFill>
                                <a:srgbClr val="5B6770"/>
                              </a:solidFill>
                              <a:latin typeface="+mn-lt"/>
                              <a:ea typeface="+mn-ea"/>
                              <a:cs typeface="+mn-cs"/>
                            </a:rPr>
                            <a:t>maximum </a:t>
                          </a:r>
                          <a:r>
                            <a:rPr lang="en-US" sz="1600" b="1" u="sng" kern="1200" dirty="0" smtClean="0">
                              <a:solidFill>
                                <a:srgbClr val="5B6770"/>
                              </a:solidFill>
                              <a:latin typeface="+mn-lt"/>
                              <a:ea typeface="+mn-ea"/>
                              <a:cs typeface="+mn-cs"/>
                            </a:rPr>
                            <a:t>charging </a:t>
                          </a:r>
                          <a:r>
                            <a:rPr lang="en-US" sz="1600" b="1" u="sng" kern="1200" dirty="0">
                              <a:solidFill>
                                <a:srgbClr val="5B6770"/>
                              </a:solidFill>
                              <a:latin typeface="+mn-lt"/>
                              <a:ea typeface="+mn-ea"/>
                              <a:cs typeface="+mn-cs"/>
                            </a:rPr>
                            <a:t>capability</a:t>
                          </a:r>
                          <a:r>
                            <a:rPr lang="en-US" sz="1600" kern="1200" dirty="0">
                              <a:solidFill>
                                <a:srgbClr val="5B6770"/>
                              </a:solidFill>
                              <a:latin typeface="+mn-lt"/>
                              <a:ea typeface="+mn-ea"/>
                              <a:cs typeface="+mn-cs"/>
                            </a:rPr>
                            <a:t> </a:t>
                          </a:r>
                          <a:r>
                            <a:rPr lang="en-US" sz="1600" dirty="0">
                              <a:solidFill>
                                <a:srgbClr val="5B6770"/>
                              </a:solidFill>
                            </a:rPr>
                            <a:t>for at least 15 </a:t>
                          </a:r>
                          <a:r>
                            <a:rPr lang="en-US" sz="1600" dirty="0" smtClean="0">
                              <a:solidFill>
                                <a:srgbClr val="5B6770"/>
                              </a:solidFill>
                            </a:rPr>
                            <a:t>minutes.</a:t>
                          </a:r>
                          <a:endParaRPr lang="en-US" sz="1600" dirty="0">
                            <a:solidFill>
                              <a:srgbClr val="5B6770"/>
                            </a:solidFill>
                          </a:endParaRPr>
                        </a:p>
                      </a:txBody>
                      <a:tcPr/>
                    </a:tc>
                  </a:tr>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5B6770"/>
                              </a:solidFill>
                            </a:rPr>
                            <a:t>Lagging Test 2: Test with all inverters on-line for at least one hour. Testing acceptance criteria is met if the unit achieved at least 50% of its CURL for 1 hour. </a:t>
                          </a:r>
                          <a:endParaRPr lang="en-US" sz="1600" dirty="0" smtClean="0">
                            <a:solidFill>
                              <a:srgbClr val="C00000"/>
                            </a:solidFill>
                          </a:endParaRPr>
                        </a:p>
                      </a:txBody>
                      <a:tcPr/>
                    </a:tc>
                    <a:tc hMerge="1">
                      <a:txBody>
                        <a:bodyPr/>
                        <a:lstStyle/>
                        <a:p>
                          <a:endParaRPr lang="en-US" dirty="0"/>
                        </a:p>
                      </a:txBody>
                      <a:tcPr/>
                    </a:tc>
                  </a:tr>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5B6770"/>
                              </a:solidFill>
                            </a:rPr>
                            <a:t>Testing acceptance criteria is met if the unit achieved no less than 90% of the unit’s most recent CURL.   </a:t>
                          </a:r>
                        </a:p>
                      </a:txBody>
                      <a:tcPr/>
                    </a:tc>
                    <a:tc hMerge="1">
                      <a:txBody>
                        <a:bodyPr/>
                        <a:lstStyle/>
                        <a:p>
                          <a:endParaRPr lang="en-US" dirty="0"/>
                        </a:p>
                      </a:txBody>
                      <a:tcPr/>
                    </a:tc>
                  </a:tr>
                </a:tbl>
              </a:graphicData>
            </a:graphic>
          </p:graphicFrame>
        </mc:Choice>
        <mc:Fallback>
          <p:graphicFrame>
            <p:nvGraphicFramePr>
              <p:cNvPr id="5" name="Content Placeholder 4"/>
              <p:cNvGraphicFramePr>
                <a:graphicFrameLocks noGrp="1"/>
              </p:cNvGraphicFramePr>
              <p:nvPr>
                <p:ph idx="1"/>
                <p:extLst>
                  <p:ext uri="{D42A27DB-BD31-4B8C-83A1-F6EECF244321}">
                    <p14:modId xmlns:p14="http://schemas.microsoft.com/office/powerpoint/2010/main" val="369655536"/>
                  </p:ext>
                </p:extLst>
              </p:nvPr>
            </p:nvGraphicFramePr>
            <p:xfrm>
              <a:off x="304800" y="883574"/>
              <a:ext cx="8534400" cy="4851400"/>
            </p:xfrm>
            <a:graphic>
              <a:graphicData uri="http://schemas.openxmlformats.org/drawingml/2006/table">
                <a:tbl>
                  <a:tblPr firstRow="1" bandRow="1">
                    <a:tableStyleId>{5C22544A-7EE6-4342-B048-85BDC9FD1C3A}</a:tableStyleId>
                  </a:tblPr>
                  <a:tblGrid>
                    <a:gridCol w="4267200"/>
                    <a:gridCol w="4267200"/>
                  </a:tblGrid>
                  <a:tr h="370840">
                    <a:tc>
                      <a:txBody>
                        <a:bodyPr/>
                        <a:lstStyle/>
                        <a:p>
                          <a:pPr algn="ctr"/>
                          <a:r>
                            <a:rPr lang="en-US" sz="1600" dirty="0" smtClean="0"/>
                            <a:t>GR/IRR</a:t>
                          </a:r>
                          <a:endParaRPr lang="en-US" sz="1600" dirty="0"/>
                        </a:p>
                      </a:txBody>
                      <a:tcPr/>
                    </a:tc>
                    <a:tc>
                      <a:txBody>
                        <a:bodyPr/>
                        <a:lstStyle/>
                        <a:p>
                          <a:pPr algn="ctr"/>
                          <a:r>
                            <a:rPr lang="en-US" sz="1600" dirty="0" smtClean="0"/>
                            <a:t>IBR ESR</a:t>
                          </a:r>
                          <a:endParaRPr lang="en-US" sz="1600" dirty="0"/>
                        </a:p>
                      </a:txBody>
                      <a:tcPr/>
                    </a:tc>
                  </a:tr>
                  <a:tr h="1661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rgbClr val="5B6770"/>
                              </a:solidFill>
                              <a:latin typeface="+mn-lt"/>
                              <a:ea typeface="+mn-ea"/>
                              <a:cs typeface="+mn-cs"/>
                            </a:rPr>
                            <a:t>Lagging Test 1:  Test at or above 95% of the unit’s High Sustained Limit (HSL) for at least 15 minutes.  </a:t>
                          </a:r>
                          <a:endParaRPr lang="en-US" sz="1600" kern="1200" dirty="0">
                            <a:solidFill>
                              <a:srgbClr val="5B6770"/>
                            </a:solidFill>
                            <a:latin typeface="+mn-lt"/>
                            <a:ea typeface="+mn-ea"/>
                            <a:cs typeface="+mn-cs"/>
                          </a:endParaRPr>
                        </a:p>
                      </a:txBody>
                      <a:tcPr anchor="ctr"/>
                    </a:tc>
                    <a:tc>
                      <a:txBody>
                        <a:bodyPr/>
                        <a:lstStyle/>
                        <a:p>
                          <a:r>
                            <a:rPr lang="en-US" sz="1600" kern="1200" dirty="0" smtClean="0">
                              <a:solidFill>
                                <a:srgbClr val="5B6770"/>
                              </a:solidFill>
                              <a:latin typeface="+mn-lt"/>
                              <a:ea typeface="+mn-ea"/>
                              <a:cs typeface="+mn-cs"/>
                            </a:rPr>
                            <a:t>Lagging Test 1a: at ≥ 95% of the unit’s </a:t>
                          </a:r>
                          <a:r>
                            <a:rPr lang="en-US" sz="1600" b="1" u="sng" kern="1200" dirty="0" smtClean="0">
                              <a:solidFill>
                                <a:srgbClr val="5B6770"/>
                              </a:solidFill>
                              <a:latin typeface="+mn-lt"/>
                              <a:ea typeface="+mn-ea"/>
                              <a:cs typeface="+mn-cs"/>
                            </a:rPr>
                            <a:t>maximum discharging capability</a:t>
                          </a:r>
                          <a:r>
                            <a:rPr lang="en-US" sz="1600" kern="1200" dirty="0" smtClean="0">
                              <a:solidFill>
                                <a:srgbClr val="5B6770"/>
                              </a:solidFill>
                              <a:latin typeface="+mn-lt"/>
                              <a:ea typeface="+mn-ea"/>
                              <a:cs typeface="+mn-cs"/>
                            </a:rPr>
                            <a:t> </a:t>
                          </a:r>
                          <a:r>
                            <a:rPr lang="en-US" sz="1600" dirty="0" smtClean="0">
                              <a:solidFill>
                                <a:srgbClr val="5B6770"/>
                              </a:solidFill>
                            </a:rPr>
                            <a:t>for at least 15 minutes.</a:t>
                          </a:r>
                        </a:p>
                        <a:p>
                          <a:endParaRPr lang="en-US" sz="700" dirty="0" smtClean="0">
                            <a:solidFill>
                              <a:srgbClr val="5B6770"/>
                            </a:solidFill>
                          </a:endParaRPr>
                        </a:p>
                        <a:p>
                          <a:r>
                            <a:rPr lang="en-US" sz="1600" kern="1200" dirty="0" smtClean="0">
                              <a:solidFill>
                                <a:srgbClr val="5B6770"/>
                              </a:solidFill>
                              <a:latin typeface="+mn-lt"/>
                              <a:ea typeface="+mn-ea"/>
                              <a:cs typeface="+mn-cs"/>
                            </a:rPr>
                            <a:t>Lagging Test 1b:  at ≥ 95% of the unit’s </a:t>
                          </a:r>
                          <a:r>
                            <a:rPr lang="en-US" sz="1600" b="1" u="sng" kern="1200" dirty="0" smtClean="0">
                              <a:solidFill>
                                <a:srgbClr val="5B6770"/>
                              </a:solidFill>
                              <a:latin typeface="+mn-lt"/>
                              <a:ea typeface="+mn-ea"/>
                              <a:cs typeface="+mn-cs"/>
                            </a:rPr>
                            <a:t>maximum charging capability</a:t>
                          </a:r>
                          <a:r>
                            <a:rPr lang="en-US" sz="1600" b="1" kern="1200" dirty="0" smtClean="0">
                              <a:solidFill>
                                <a:srgbClr val="5B6770"/>
                              </a:solidFill>
                              <a:latin typeface="+mn-lt"/>
                              <a:ea typeface="+mn-ea"/>
                              <a:cs typeface="+mn-cs"/>
                            </a:rPr>
                            <a:t> </a:t>
                          </a:r>
                          <a:r>
                            <a:rPr lang="en-US" sz="1600" kern="1200" dirty="0" smtClean="0">
                              <a:solidFill>
                                <a:srgbClr val="5B6770"/>
                              </a:solidFill>
                              <a:latin typeface="+mn-lt"/>
                              <a:ea typeface="+mn-ea"/>
                              <a:cs typeface="+mn-cs"/>
                            </a:rPr>
                            <a:t>for at least 15  minutes.</a:t>
                          </a:r>
                        </a:p>
                      </a:txBody>
                      <a:tcPr/>
                    </a:tc>
                  </a:tr>
                  <a:tr h="1661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rgbClr val="5B6770"/>
                              </a:solidFill>
                              <a:latin typeface="+mn-lt"/>
                              <a:ea typeface="+mn-ea"/>
                              <a:cs typeface="+mn-cs"/>
                            </a:rPr>
                            <a:t>Leading Test at the unit’s normally expected maximum real power output during system light load conditions for at least 15 minutes.  </a:t>
                          </a:r>
                          <a:endParaRPr lang="en-US" sz="1600" kern="1200" dirty="0">
                            <a:solidFill>
                              <a:srgbClr val="5B6770"/>
                            </a:solidFill>
                            <a:latin typeface="+mn-lt"/>
                            <a:ea typeface="+mn-ea"/>
                            <a:cs typeface="+mn-cs"/>
                          </a:endParaRPr>
                        </a:p>
                      </a:txBody>
                      <a:tcPr anchor="ctr"/>
                    </a:tc>
                    <a:tc>
                      <a:txBody>
                        <a:bodyPr/>
                        <a:lstStyle/>
                        <a:p>
                          <a:endParaRPr lang="en-US"/>
                        </a:p>
                      </a:txBody>
                      <a:tcPr>
                        <a:blipFill rotWithShape="0">
                          <a:blip r:embed="rId2"/>
                          <a:stretch>
                            <a:fillRect l="-100286" t="-123077" r="-714" b="-74359"/>
                          </a:stretch>
                        </a:blipFill>
                      </a:tcPr>
                    </a:tc>
                  </a:tr>
                  <a:tr h="5791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5B6770"/>
                              </a:solidFill>
                            </a:rPr>
                            <a:t>Lagging Test 2: Test with all inverters on-line for at least one hour. Testing acceptance criteria is met if the unit achieved at least 50% of its CURL for 1 hour. </a:t>
                          </a:r>
                          <a:endParaRPr lang="en-US" sz="1600" dirty="0" smtClean="0">
                            <a:solidFill>
                              <a:srgbClr val="C00000"/>
                            </a:solidFill>
                          </a:endParaRPr>
                        </a:p>
                      </a:txBody>
                      <a:tcPr/>
                    </a:tc>
                    <a:tc hMerge="1">
                      <a:txBody>
                        <a:bodyPr/>
                        <a:lstStyle/>
                        <a:p>
                          <a:endParaRPr lang="en-US" dirty="0"/>
                        </a:p>
                      </a:txBody>
                      <a:tcPr/>
                    </a:tc>
                  </a:tr>
                  <a:tr h="5791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5B6770"/>
                              </a:solidFill>
                            </a:rPr>
                            <a:t>Testing acceptance criteria is met if the unit achieved no less than 90% of the unit’s most recent CURL.   </a:t>
                          </a:r>
                        </a:p>
                      </a:txBody>
                      <a:tcPr/>
                    </a:tc>
                    <a:tc hMerge="1">
                      <a:txBody>
                        <a:bodyPr/>
                        <a:lstStyle/>
                        <a:p>
                          <a:endParaRPr lang="en-US" dirty="0"/>
                        </a:p>
                      </a:txBody>
                      <a:tcPr/>
                    </a:tc>
                  </a:tr>
                </a:tbl>
              </a:graphicData>
            </a:graphic>
          </p:graphicFrame>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1144910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 </a:t>
            </a:r>
            <a:r>
              <a:rPr lang="en-US" dirty="0"/>
              <a:t>Ride-Through </a:t>
            </a:r>
            <a:r>
              <a:rPr lang="en-US" dirty="0" smtClean="0"/>
              <a:t>for </a:t>
            </a:r>
            <a:r>
              <a:rPr lang="en-US" dirty="0"/>
              <a:t>IRRs and </a:t>
            </a:r>
            <a:r>
              <a:rPr lang="en-US" dirty="0" smtClean="0"/>
              <a:t>IBR ESR</a:t>
            </a:r>
            <a:r>
              <a:rPr lang="en-US" dirty="0"/>
              <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graphicFrame>
        <p:nvGraphicFramePr>
          <p:cNvPr id="6" name="Object 5"/>
          <p:cNvGraphicFramePr>
            <a:graphicFrameLocks noChangeAspect="1"/>
          </p:cNvGraphicFramePr>
          <p:nvPr>
            <p:extLst/>
          </p:nvPr>
        </p:nvGraphicFramePr>
        <p:xfrm>
          <a:off x="1047965" y="1386682"/>
          <a:ext cx="6575460" cy="4594392"/>
        </p:xfrm>
        <a:graphic>
          <a:graphicData uri="http://schemas.openxmlformats.org/presentationml/2006/ole">
            <mc:AlternateContent xmlns:mc="http://schemas.openxmlformats.org/markup-compatibility/2006">
              <mc:Choice xmlns:v="urn:schemas-microsoft-com:vml" Requires="v">
                <p:oleObj spid="_x0000_s1047" r:id="rId3" imgW="6207131" imgH="4332922" progId="Visio.Drawing.11">
                  <p:embed/>
                </p:oleObj>
              </mc:Choice>
              <mc:Fallback>
                <p:oleObj r:id="rId3" imgW="6207131" imgH="4332922"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965" y="1386682"/>
                        <a:ext cx="6575460" cy="4594392"/>
                      </a:xfrm>
                      <a:prstGeom prst="rect">
                        <a:avLst/>
                      </a:prstGeom>
                      <a:noFill/>
                    </p:spPr>
                  </p:pic>
                </p:oleObj>
              </mc:Fallback>
            </mc:AlternateContent>
          </a:graphicData>
        </a:graphic>
      </p:graphicFrame>
    </p:spTree>
    <p:extLst>
      <p:ext uri="{BB962C8B-B14F-4D97-AF65-F5344CB8AC3E}">
        <p14:creationId xmlns:p14="http://schemas.microsoft.com/office/powerpoint/2010/main" val="2284209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VRT Requirement (cont.)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871266740"/>
              </p:ext>
            </p:extLst>
          </p:nvPr>
        </p:nvGraphicFramePr>
        <p:xfrm>
          <a:off x="381000" y="1459195"/>
          <a:ext cx="8458200" cy="3743119"/>
        </p:xfrm>
        <a:graphic>
          <a:graphicData uri="http://schemas.openxmlformats.org/drawingml/2006/table">
            <a:tbl>
              <a:tblPr firstRow="1" bandRow="1">
                <a:tableStyleId>{5C22544A-7EE6-4342-B048-85BDC9FD1C3A}</a:tableStyleId>
              </a:tblPr>
              <a:tblGrid>
                <a:gridCol w="4229100"/>
                <a:gridCol w="4229100"/>
              </a:tblGrid>
              <a:tr h="266887">
                <a:tc>
                  <a:txBody>
                    <a:bodyPr/>
                    <a:lstStyle/>
                    <a:p>
                      <a:pPr algn="ctr"/>
                      <a:r>
                        <a:rPr lang="en-US" dirty="0" smtClean="0"/>
                        <a:t>GR</a:t>
                      </a:r>
                      <a:r>
                        <a:rPr lang="en-US" baseline="0" dirty="0" smtClean="0"/>
                        <a:t> </a:t>
                      </a:r>
                      <a:endParaRPr lang="en-US" dirty="0"/>
                    </a:p>
                  </a:txBody>
                  <a:tcPr/>
                </a:tc>
                <a:tc>
                  <a:txBody>
                    <a:bodyPr/>
                    <a:lstStyle/>
                    <a:p>
                      <a:pPr algn="ctr"/>
                      <a:r>
                        <a:rPr lang="en-US" dirty="0" smtClean="0"/>
                        <a:t>ESR</a:t>
                      </a:r>
                      <a:endParaRPr lang="en-US" dirty="0"/>
                    </a:p>
                  </a:txBody>
                  <a:tcPr/>
                </a:tc>
              </a:tr>
              <a:tr h="1157942">
                <a:tc gridSpan="2">
                  <a:txBody>
                    <a:bodyPr/>
                    <a:lstStyle/>
                    <a:p>
                      <a:r>
                        <a:rPr lang="en-US" sz="2000" dirty="0" smtClean="0">
                          <a:solidFill>
                            <a:srgbClr val="5B6770"/>
                          </a:solidFill>
                        </a:rPr>
                        <a:t>Each Resource shall not, during and following a transient voltage disturbance, cease providing real or reactive power except to the extent needed to provide frequency support or aid in voltage recovery</a:t>
                      </a:r>
                      <a:endParaRPr lang="en-US" sz="2000" dirty="0">
                        <a:solidFill>
                          <a:srgbClr val="5B6770"/>
                        </a:solidFill>
                      </a:endParaRPr>
                    </a:p>
                  </a:txBody>
                  <a:tcPr/>
                </a:tc>
                <a:tc hMerge="1">
                  <a:txBody>
                    <a:bodyPr/>
                    <a:lstStyle/>
                    <a:p>
                      <a:endParaRPr lang="en-US" sz="2000" dirty="0" smtClean="0">
                        <a:solidFill>
                          <a:srgbClr val="5B6770"/>
                        </a:solidFill>
                      </a:endParaRPr>
                    </a:p>
                  </a:txBody>
                  <a:tcPr/>
                </a:tc>
              </a:tr>
              <a:tr h="2219417">
                <a:tc>
                  <a:txBody>
                    <a:bodyPr/>
                    <a:lstStyle/>
                    <a:p>
                      <a:endParaRPr lang="en-US" sz="2000" dirty="0">
                        <a:solidFill>
                          <a:srgbClr val="5B677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u="sng" kern="1200" dirty="0" smtClean="0">
                          <a:solidFill>
                            <a:schemeClr val="tx2"/>
                          </a:solidFill>
                          <a:latin typeface="+mn-lt"/>
                          <a:ea typeface="+mn-ea"/>
                          <a:cs typeface="+mn-cs"/>
                        </a:rPr>
                        <a:t>Each ESR, if is consuming active power when operating at the charging mode, shall reduce or cease power consumption to aid in voltage recovery during and following a transient voltage disturbance.</a:t>
                      </a:r>
                    </a:p>
                  </a:txBody>
                  <a:tcPr/>
                </a:tc>
              </a:tr>
            </a:tbl>
          </a:graphicData>
        </a:graphic>
      </p:graphicFrame>
    </p:spTree>
    <p:extLst>
      <p:ext uri="{BB962C8B-B14F-4D97-AF65-F5344CB8AC3E}">
        <p14:creationId xmlns:p14="http://schemas.microsoft.com/office/powerpoint/2010/main" val="471300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a:t>
            </a:r>
            <a:r>
              <a:rPr lang="en-US" dirty="0" smtClean="0"/>
              <a:t>Ride-Through for GRs </a:t>
            </a:r>
            <a:r>
              <a:rPr lang="en-US" dirty="0"/>
              <a:t>and ESRs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graphicFrame>
        <p:nvGraphicFramePr>
          <p:cNvPr id="6" name="Chart 5"/>
          <p:cNvGraphicFramePr>
            <a:graphicFrameLocks/>
          </p:cNvGraphicFramePr>
          <p:nvPr>
            <p:extLst>
              <p:ext uri="{D42A27DB-BD31-4B8C-83A1-F6EECF244321}">
                <p14:modId xmlns:p14="http://schemas.microsoft.com/office/powerpoint/2010/main" val="75143147"/>
              </p:ext>
            </p:extLst>
          </p:nvPr>
        </p:nvGraphicFramePr>
        <p:xfrm>
          <a:off x="533400" y="1219200"/>
          <a:ext cx="807720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3635447"/>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2208</TotalTime>
  <Words>853</Words>
  <Application>Microsoft Office PowerPoint</Application>
  <PresentationFormat>On-screen Show (4:3)</PresentationFormat>
  <Paragraphs>96</Paragraphs>
  <Slides>12</Slides>
  <Notes>5</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Cambria Math</vt:lpstr>
      <vt:lpstr>1_Office Theme</vt:lpstr>
      <vt:lpstr>1_Custom Design</vt:lpstr>
      <vt:lpstr>Office Theme</vt:lpstr>
      <vt:lpstr>Visio.Drawing.11</vt:lpstr>
      <vt:lpstr>PowerPoint Presentation</vt:lpstr>
      <vt:lpstr>Operational Requirements for Inverter-Based Energy Storage</vt:lpstr>
      <vt:lpstr>Inverter-Based as Resource Attribute</vt:lpstr>
      <vt:lpstr>Reactive Capability Requirements, Voltage Support Service</vt:lpstr>
      <vt:lpstr>Reactive Capability Requirements, Voltage Support Service (cont.) </vt:lpstr>
      <vt:lpstr>Reactive Power Testing </vt:lpstr>
      <vt:lpstr>Voltage Ride-Through for IRRs and IBR ESR </vt:lpstr>
      <vt:lpstr>VRT Requirement (cont.)</vt:lpstr>
      <vt:lpstr>Frequency Ride-Through for GRs and ESRs</vt:lpstr>
      <vt:lpstr>Governor / Primary Frequency Response and Testing</vt:lpstr>
      <vt:lpstr>Additional Considerations</vt:lpstr>
      <vt:lpstr>Thank you!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Exiting Ancillary Services</dc:title>
  <dc:creator>Matevosjana, Julia</dc:creator>
  <cp:lastModifiedBy>Matevosjana, Julia</cp:lastModifiedBy>
  <cp:revision>109</cp:revision>
  <dcterms:created xsi:type="dcterms:W3CDTF">2019-08-21T20:33:20Z</dcterms:created>
  <dcterms:modified xsi:type="dcterms:W3CDTF">2019-10-10T21:41:50Z</dcterms:modified>
</cp:coreProperties>
</file>