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7"/>
  </p:notesMasterIdLst>
  <p:handoutMasterIdLst>
    <p:handoutMasterId r:id="rId18"/>
  </p:handoutMasterIdLst>
  <p:sldIdLst>
    <p:sldId id="355" r:id="rId7"/>
    <p:sldId id="533" r:id="rId8"/>
    <p:sldId id="542" r:id="rId9"/>
    <p:sldId id="541" r:id="rId10"/>
    <p:sldId id="535" r:id="rId11"/>
    <p:sldId id="536" r:id="rId12"/>
    <p:sldId id="543" r:id="rId13"/>
    <p:sldId id="544" r:id="rId14"/>
    <p:sldId id="545" r:id="rId15"/>
    <p:sldId id="539"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C6"/>
    <a:srgbClr val="FFFF00"/>
    <a:srgbClr val="5B6770"/>
    <a:srgbClr val="093C61"/>
    <a:srgbClr val="B03018"/>
    <a:srgbClr val="FF8200"/>
    <a:srgbClr val="685BC7"/>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54" autoAdjust="0"/>
    <p:restoredTop sz="96751" autoAdjust="0"/>
  </p:normalViewPr>
  <p:slideViewPr>
    <p:cSldViewPr showGuides="1">
      <p:cViewPr varScale="1">
        <p:scale>
          <a:sx n="124" d="100"/>
          <a:sy n="124" d="100"/>
        </p:scale>
        <p:origin x="1236" y="102"/>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10/10/2019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10/10/2019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3166354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1624670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cxnSp>
        <p:nvCxnSpPr>
          <p:cNvPr id="7" name="Straight Connector 6"/>
          <p:cNvCxnSpPr/>
          <p:nvPr/>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z="1200" smtClean="0">
                <a:solidFill>
                  <a:prstClr val="black"/>
                </a:solidFill>
              </a:rPr>
              <a:pPr/>
              <a:t>‹#›</a:t>
            </a:fld>
            <a:endParaRPr lang="en-US" sz="1200" dirty="0">
              <a:solidFill>
                <a:prstClr val="black"/>
              </a:solidFill>
            </a:endParaRPr>
          </a:p>
        </p:txBody>
      </p:sp>
      <p:sp>
        <p:nvSpPr>
          <p:cNvPr id="11" name="Title Placeholder 1"/>
          <p:cNvSpPr>
            <a:spLocks noGrp="1"/>
          </p:cNvSpPr>
          <p:nvPr>
            <p:ph type="title"/>
          </p:nvPr>
        </p:nvSpPr>
        <p:spPr>
          <a:xfrm>
            <a:off x="379663" y="179145"/>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Tree>
    <p:extLst>
      <p:ext uri="{BB962C8B-B14F-4D97-AF65-F5344CB8AC3E}">
        <p14:creationId xmlns:p14="http://schemas.microsoft.com/office/powerpoint/2010/main" val="292562658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9"/>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1" y="3"/>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1"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038600" y="1295400"/>
            <a:ext cx="4876800" cy="4909036"/>
          </a:xfrm>
          <a:prstGeom prst="rect">
            <a:avLst/>
          </a:prstGeom>
          <a:noFill/>
        </p:spPr>
        <p:txBody>
          <a:bodyPr wrap="square" rtlCol="0">
            <a:spAutoFit/>
          </a:bodyPr>
          <a:lstStyle/>
          <a:p>
            <a:r>
              <a:rPr lang="en-US" sz="2800" b="1" dirty="0" smtClean="0">
                <a:solidFill>
                  <a:schemeClr val="tx2"/>
                </a:solidFill>
              </a:rPr>
              <a:t>Energy Storage Resources</a:t>
            </a:r>
          </a:p>
          <a:p>
            <a:pPr marL="457200" indent="-457200">
              <a:buFont typeface="Arial" panose="020B0604020202020204" pitchFamily="34" charset="0"/>
              <a:buChar char="•"/>
            </a:pPr>
            <a:r>
              <a:rPr lang="en-US" sz="2800" dirty="0">
                <a:solidFill>
                  <a:schemeClr val="tx2"/>
                </a:solidFill>
              </a:rPr>
              <a:t>Nodal p</a:t>
            </a:r>
            <a:r>
              <a:rPr lang="en-US" sz="2800" dirty="0" smtClean="0">
                <a:solidFill>
                  <a:schemeClr val="tx2"/>
                </a:solidFill>
              </a:rPr>
              <a:t>ricing</a:t>
            </a:r>
          </a:p>
          <a:p>
            <a:pPr marL="457200" indent="-457200">
              <a:buFont typeface="Arial" panose="020B0604020202020204" pitchFamily="34" charset="0"/>
              <a:buChar char="•"/>
            </a:pPr>
            <a:r>
              <a:rPr lang="en-US" sz="2800" dirty="0" smtClean="0">
                <a:solidFill>
                  <a:schemeClr val="tx2"/>
                </a:solidFill>
              </a:rPr>
              <a:t>Nodal dispatch</a:t>
            </a:r>
          </a:p>
          <a:p>
            <a:pPr marL="457200" indent="-457200">
              <a:buFont typeface="Arial" panose="020B0604020202020204" pitchFamily="34" charset="0"/>
              <a:buChar char="•"/>
            </a:pPr>
            <a:r>
              <a:rPr lang="en-US" sz="2800" dirty="0" smtClean="0">
                <a:solidFill>
                  <a:schemeClr val="tx2"/>
                </a:solidFill>
              </a:rPr>
              <a:t>Bids to buy</a:t>
            </a:r>
          </a:p>
          <a:p>
            <a:endParaRPr lang="en-US" sz="2000" b="1" dirty="0">
              <a:solidFill>
                <a:schemeClr val="tx2"/>
              </a:solidFill>
            </a:endParaRPr>
          </a:p>
          <a:p>
            <a:endParaRPr lang="en-US" sz="2000" b="1" dirty="0" smtClean="0">
              <a:solidFill>
                <a:schemeClr val="tx2"/>
              </a:solidFill>
            </a:endParaRPr>
          </a:p>
          <a:p>
            <a:endParaRPr lang="en-US" sz="2000" b="1" dirty="0">
              <a:solidFill>
                <a:schemeClr val="tx2"/>
              </a:solidFill>
            </a:endParaRPr>
          </a:p>
          <a:p>
            <a:endParaRPr lang="en-US" sz="2000" b="1" dirty="0">
              <a:solidFill>
                <a:schemeClr val="tx2"/>
              </a:solidFill>
            </a:endParaRPr>
          </a:p>
          <a:p>
            <a:r>
              <a:rPr lang="en-US" sz="2000" dirty="0" smtClean="0">
                <a:solidFill>
                  <a:schemeClr val="tx2"/>
                </a:solidFill>
              </a:rPr>
              <a:t>Paul Wattles</a:t>
            </a:r>
          </a:p>
          <a:p>
            <a:r>
              <a:rPr lang="en-US" sz="2000" dirty="0" smtClean="0">
                <a:solidFill>
                  <a:schemeClr val="tx2"/>
                </a:solidFill>
              </a:rPr>
              <a:t>ERCOT Staff</a:t>
            </a:r>
          </a:p>
          <a:p>
            <a:endParaRPr lang="en-US" sz="2000" dirty="0">
              <a:solidFill>
                <a:schemeClr val="tx2"/>
              </a:solidFill>
            </a:endParaRPr>
          </a:p>
          <a:p>
            <a:r>
              <a:rPr lang="en-US" sz="2000" dirty="0" smtClean="0">
                <a:solidFill>
                  <a:schemeClr val="tx2"/>
                </a:solidFill>
              </a:rPr>
              <a:t>BESTFORCE	</a:t>
            </a:r>
            <a:endParaRPr lang="en-US" sz="2000" dirty="0">
              <a:solidFill>
                <a:schemeClr val="tx2"/>
              </a:solidFill>
            </a:endParaRPr>
          </a:p>
          <a:p>
            <a:r>
              <a:rPr lang="en-US" sz="2000" dirty="0" smtClean="0">
                <a:solidFill>
                  <a:schemeClr val="tx2"/>
                </a:solidFill>
              </a:rPr>
              <a:t>Oct. 18, </a:t>
            </a:r>
            <a:r>
              <a:rPr lang="en-US" sz="2000" dirty="0">
                <a:solidFill>
                  <a:schemeClr val="tx2"/>
                </a:solidFill>
              </a:rPr>
              <a:t>2019</a:t>
            </a:r>
          </a:p>
          <a:p>
            <a:endParaRPr lang="en-US" sz="1600" dirty="0">
              <a:solidFill>
                <a:schemeClr val="tx2"/>
              </a:solidFill>
            </a:endParaRPr>
          </a:p>
          <a:p>
            <a:endParaRPr lang="en-US" sz="500" dirty="0">
              <a:solidFill>
                <a:schemeClr val="accent2"/>
              </a:solidFill>
            </a:endParaRPr>
          </a:p>
        </p:txBody>
      </p:sp>
    </p:spTree>
    <p:extLst>
      <p:ext uri="{BB962C8B-B14F-4D97-AF65-F5344CB8AC3E}">
        <p14:creationId xmlns:p14="http://schemas.microsoft.com/office/powerpoint/2010/main" val="3489498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
        <p:nvSpPr>
          <p:cNvPr id="7" name="Content Placeholder 6"/>
          <p:cNvSpPr>
            <a:spLocks noGrp="1"/>
          </p:cNvSpPr>
          <p:nvPr>
            <p:ph idx="1"/>
          </p:nvPr>
        </p:nvSpPr>
        <p:spPr>
          <a:xfrm>
            <a:off x="304800" y="2362200"/>
            <a:ext cx="8534400" cy="3557833"/>
          </a:xfrm>
        </p:spPr>
        <p:txBody>
          <a:bodyPr/>
          <a:lstStyle/>
          <a:p>
            <a:pPr marL="0" indent="0" algn="ctr">
              <a:buNone/>
            </a:pPr>
            <a:r>
              <a:rPr lang="en-US" sz="4000" dirty="0" smtClean="0">
                <a:solidFill>
                  <a:schemeClr val="tx2"/>
                </a:solidFill>
              </a:rPr>
              <a:t>Questions?</a:t>
            </a:r>
            <a:endParaRPr lang="en-US" sz="4400" dirty="0">
              <a:solidFill>
                <a:schemeClr val="tx2"/>
              </a:solidFill>
            </a:endParaRPr>
          </a:p>
        </p:txBody>
      </p:sp>
    </p:spTree>
    <p:extLst>
      <p:ext uri="{BB962C8B-B14F-4D97-AF65-F5344CB8AC3E}">
        <p14:creationId xmlns:p14="http://schemas.microsoft.com/office/powerpoint/2010/main" val="380416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sz="2300" dirty="0" smtClean="0"/>
              <a:t>Principle Market Design Framework for Storage Resources</a:t>
            </a:r>
            <a:endParaRPr lang="en-US" sz="2300" dirty="0"/>
          </a:p>
        </p:txBody>
      </p:sp>
      <p:sp>
        <p:nvSpPr>
          <p:cNvPr id="3" name="Content Placeholder 2"/>
          <p:cNvSpPr>
            <a:spLocks noGrp="1"/>
          </p:cNvSpPr>
          <p:nvPr>
            <p:ph idx="1"/>
          </p:nvPr>
        </p:nvSpPr>
        <p:spPr>
          <a:xfrm>
            <a:off x="397624" y="1219200"/>
            <a:ext cx="8060575" cy="4191000"/>
          </a:xfrm>
        </p:spPr>
        <p:txBody>
          <a:bodyPr>
            <a:normAutofit/>
          </a:bodyPr>
          <a:lstStyle/>
          <a:p>
            <a:pPr marL="514350" indent="-514350">
              <a:buFont typeface="+mj-lt"/>
              <a:buAutoNum type="arabicPeriod"/>
            </a:pPr>
            <a:r>
              <a:rPr lang="en-US" sz="2800" dirty="0" smtClean="0">
                <a:solidFill>
                  <a:schemeClr val="tx2"/>
                </a:solidFill>
              </a:rPr>
              <a:t>An Energy Storage Resource (ESR*) should be settled at a nodal price when either charging (withdrawing) or discharging (injecting)</a:t>
            </a:r>
          </a:p>
          <a:p>
            <a:pPr marL="514350" indent="-514350">
              <a:buFont typeface="+mj-lt"/>
              <a:buAutoNum type="arabicPeriod"/>
            </a:pPr>
            <a:r>
              <a:rPr lang="en-US" sz="2800" dirty="0">
                <a:solidFill>
                  <a:schemeClr val="tx2"/>
                </a:solidFill>
              </a:rPr>
              <a:t>An ESR should </a:t>
            </a:r>
            <a:r>
              <a:rPr lang="en-US" sz="2800" dirty="0" smtClean="0">
                <a:solidFill>
                  <a:schemeClr val="tx2"/>
                </a:solidFill>
              </a:rPr>
              <a:t>be active in SCED for both charging and discharging </a:t>
            </a:r>
            <a:endParaRPr lang="en-US" sz="2800" dirty="0">
              <a:solidFill>
                <a:schemeClr val="tx2"/>
              </a:solidFill>
            </a:endParaRPr>
          </a:p>
          <a:p>
            <a:pPr marL="514350" indent="-514350">
              <a:buFont typeface="+mj-lt"/>
              <a:buAutoNum type="arabicPeriod"/>
            </a:pPr>
            <a:r>
              <a:rPr lang="en-US" sz="2800" dirty="0" smtClean="0">
                <a:solidFill>
                  <a:schemeClr val="tx2"/>
                </a:solidFill>
              </a:rPr>
              <a:t>SCED should dispatch an ESR on its nodal shift factor when either charging or discharging </a:t>
            </a:r>
            <a:endParaRPr lang="en-US" sz="28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5" name="TextBox 4"/>
          <p:cNvSpPr txBox="1"/>
          <p:nvPr/>
        </p:nvSpPr>
        <p:spPr>
          <a:xfrm>
            <a:off x="533400" y="5757226"/>
            <a:ext cx="8534400" cy="307777"/>
          </a:xfrm>
          <a:prstGeom prst="rect">
            <a:avLst/>
          </a:prstGeom>
          <a:noFill/>
        </p:spPr>
        <p:txBody>
          <a:bodyPr wrap="square" rtlCol="0">
            <a:spAutoFit/>
          </a:bodyPr>
          <a:lstStyle/>
          <a:p>
            <a:pPr marL="233363" indent="-233363"/>
            <a:r>
              <a:rPr lang="en-US" sz="1400" dirty="0" smtClean="0">
                <a:solidFill>
                  <a:schemeClr val="tx2"/>
                </a:solidFill>
              </a:rPr>
              <a:t>* 	ESR terminology </a:t>
            </a:r>
            <a:r>
              <a:rPr lang="en-US" sz="1400" dirty="0">
                <a:solidFill>
                  <a:schemeClr val="tx2"/>
                </a:solidFill>
              </a:rPr>
              <a:t>as set forth in NPRR </a:t>
            </a:r>
            <a:r>
              <a:rPr lang="en-US" sz="1400" dirty="0" smtClean="0">
                <a:solidFill>
                  <a:schemeClr val="tx2"/>
                </a:solidFill>
              </a:rPr>
              <a:t>957, endorsed by PRS 9/12/19, IA endorsed by PRS 10/10/19</a:t>
            </a:r>
            <a:endParaRPr lang="en-US" sz="1400" dirty="0">
              <a:solidFill>
                <a:schemeClr val="tx2"/>
              </a:solidFill>
            </a:endParaRPr>
          </a:p>
        </p:txBody>
      </p:sp>
    </p:spTree>
    <p:extLst>
      <p:ext uri="{BB962C8B-B14F-4D97-AF65-F5344CB8AC3E}">
        <p14:creationId xmlns:p14="http://schemas.microsoft.com/office/powerpoint/2010/main" val="16446306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dirty="0" smtClean="0"/>
              <a:t>Current and future scenarios</a:t>
            </a:r>
            <a:endParaRPr lang="en-US" dirty="0"/>
          </a:p>
        </p:txBody>
      </p:sp>
      <p:sp>
        <p:nvSpPr>
          <p:cNvPr id="3" name="Content Placeholder 2"/>
          <p:cNvSpPr>
            <a:spLocks noGrp="1"/>
          </p:cNvSpPr>
          <p:nvPr>
            <p:ph idx="1"/>
          </p:nvPr>
        </p:nvSpPr>
        <p:spPr>
          <a:xfrm>
            <a:off x="381000" y="990599"/>
            <a:ext cx="8382000" cy="5181601"/>
          </a:xfrm>
        </p:spPr>
        <p:txBody>
          <a:bodyPr>
            <a:normAutofit fontScale="92500" lnSpcReduction="20000"/>
          </a:bodyPr>
          <a:lstStyle/>
          <a:p>
            <a:r>
              <a:rPr lang="en-US" sz="2800" dirty="0" smtClean="0">
                <a:solidFill>
                  <a:schemeClr val="tx2"/>
                </a:solidFill>
              </a:rPr>
              <a:t>Until mid-2024, </a:t>
            </a:r>
            <a:r>
              <a:rPr lang="en-US" sz="2800" dirty="0">
                <a:solidFill>
                  <a:schemeClr val="tx2"/>
                </a:solidFill>
              </a:rPr>
              <a:t>an </a:t>
            </a:r>
            <a:r>
              <a:rPr lang="en-US" sz="2800" dirty="0" smtClean="0">
                <a:solidFill>
                  <a:schemeClr val="tx2"/>
                </a:solidFill>
              </a:rPr>
              <a:t>ESR will continue to be </a:t>
            </a:r>
            <a:r>
              <a:rPr lang="en-US" sz="2800" dirty="0" smtClean="0">
                <a:solidFill>
                  <a:schemeClr val="tx2"/>
                </a:solidFill>
              </a:rPr>
              <a:t>modelled </a:t>
            </a:r>
            <a:r>
              <a:rPr lang="en-US" sz="2800" dirty="0" smtClean="0">
                <a:solidFill>
                  <a:schemeClr val="tx2"/>
                </a:solidFill>
              </a:rPr>
              <a:t>as both a Generation Resource (GR) and a Controllable Load Resource (CLR)</a:t>
            </a:r>
          </a:p>
          <a:p>
            <a:pPr lvl="1"/>
            <a:r>
              <a:rPr lang="en-US" sz="2400" dirty="0" smtClean="0">
                <a:solidFill>
                  <a:schemeClr val="tx2"/>
                </a:solidFill>
              </a:rPr>
              <a:t>‘Combo model’ approach</a:t>
            </a:r>
          </a:p>
          <a:p>
            <a:r>
              <a:rPr lang="en-US" sz="2800" dirty="0" smtClean="0">
                <a:solidFill>
                  <a:schemeClr val="tx2"/>
                </a:solidFill>
              </a:rPr>
              <a:t>The principle framework (previous slide) will be a  reality when the single model approach is implemented in 2024.  An ESR:</a:t>
            </a:r>
          </a:p>
          <a:p>
            <a:pPr lvl="1"/>
            <a:r>
              <a:rPr lang="en-US" sz="2400" dirty="0" smtClean="0">
                <a:solidFill>
                  <a:schemeClr val="tx2"/>
                </a:solidFill>
              </a:rPr>
              <a:t>Will be settled at a nodal price whether it is charging or discharging</a:t>
            </a:r>
          </a:p>
          <a:p>
            <a:pPr lvl="1"/>
            <a:r>
              <a:rPr lang="en-US" sz="2400" dirty="0" smtClean="0">
                <a:solidFill>
                  <a:schemeClr val="tx2"/>
                </a:solidFill>
              </a:rPr>
              <a:t>Will charge based on the equivalent of a Real-Time Energy Bid in SCED</a:t>
            </a:r>
          </a:p>
          <a:p>
            <a:pPr lvl="1"/>
            <a:r>
              <a:rPr lang="en-US" sz="2400" dirty="0" smtClean="0">
                <a:solidFill>
                  <a:schemeClr val="tx2"/>
                </a:solidFill>
              </a:rPr>
              <a:t>Will be dispatched by SCED on a nodal shift factor in both charge and discharge mode</a:t>
            </a:r>
          </a:p>
          <a:p>
            <a:r>
              <a:rPr lang="en-US" sz="2800" dirty="0" smtClean="0">
                <a:solidFill>
                  <a:schemeClr val="tx2"/>
                </a:solidFill>
              </a:rPr>
              <a:t>ERCOT is proposing to implement these concepts for the rest of the combo model era</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4277350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dirty="0" smtClean="0"/>
              <a:t>Background:  Nodal vs. zonal pricing</a:t>
            </a:r>
            <a:endParaRPr lang="en-US" dirty="0"/>
          </a:p>
        </p:txBody>
      </p:sp>
      <p:sp>
        <p:nvSpPr>
          <p:cNvPr id="3" name="Content Placeholder 2"/>
          <p:cNvSpPr>
            <a:spLocks noGrp="1"/>
          </p:cNvSpPr>
          <p:nvPr>
            <p:ph idx="1"/>
          </p:nvPr>
        </p:nvSpPr>
        <p:spPr>
          <a:xfrm>
            <a:off x="304800" y="1219200"/>
            <a:ext cx="8534400" cy="4800600"/>
          </a:xfrm>
        </p:spPr>
        <p:txBody>
          <a:bodyPr>
            <a:normAutofit/>
          </a:bodyPr>
          <a:lstStyle/>
          <a:p>
            <a:r>
              <a:rPr lang="en-US" sz="2800" dirty="0" smtClean="0">
                <a:solidFill>
                  <a:schemeClr val="tx2"/>
                </a:solidFill>
              </a:rPr>
              <a:t>Under current Protocols, CLRs can participate </a:t>
            </a:r>
            <a:r>
              <a:rPr lang="en-US" sz="2800" dirty="0">
                <a:solidFill>
                  <a:schemeClr val="tx2"/>
                </a:solidFill>
              </a:rPr>
              <a:t>in SCED by submitting </a:t>
            </a:r>
            <a:r>
              <a:rPr lang="en-US" sz="2800" dirty="0" smtClean="0">
                <a:solidFill>
                  <a:schemeClr val="tx2"/>
                </a:solidFill>
              </a:rPr>
              <a:t>RTM Energy Bids to </a:t>
            </a:r>
            <a:r>
              <a:rPr lang="en-US" sz="2800" dirty="0">
                <a:solidFill>
                  <a:schemeClr val="tx2"/>
                </a:solidFill>
              </a:rPr>
              <a:t>buy </a:t>
            </a:r>
            <a:r>
              <a:rPr lang="en-US" sz="2800" dirty="0" smtClean="0">
                <a:solidFill>
                  <a:schemeClr val="tx2"/>
                </a:solidFill>
              </a:rPr>
              <a:t>power ‘up </a:t>
            </a:r>
            <a:r>
              <a:rPr lang="en-US" sz="2800" dirty="0">
                <a:solidFill>
                  <a:schemeClr val="tx2"/>
                </a:solidFill>
              </a:rPr>
              <a:t>to’ their specified </a:t>
            </a:r>
            <a:r>
              <a:rPr lang="en-US" sz="2800" dirty="0" smtClean="0">
                <a:solidFill>
                  <a:schemeClr val="tx2"/>
                </a:solidFill>
              </a:rPr>
              <a:t>price</a:t>
            </a:r>
          </a:p>
          <a:p>
            <a:pPr lvl="1"/>
            <a:r>
              <a:rPr lang="en-US" sz="2400" dirty="0" smtClean="0">
                <a:solidFill>
                  <a:schemeClr val="tx2"/>
                </a:solidFill>
              </a:rPr>
              <a:t>Enabled </a:t>
            </a:r>
            <a:r>
              <a:rPr lang="en-US" sz="2400" dirty="0">
                <a:solidFill>
                  <a:schemeClr val="tx2"/>
                </a:solidFill>
              </a:rPr>
              <a:t>by NPRR 555, </a:t>
            </a:r>
            <a:r>
              <a:rPr lang="en-US" sz="2400" dirty="0" smtClean="0">
                <a:solidFill>
                  <a:schemeClr val="tx2"/>
                </a:solidFill>
              </a:rPr>
              <a:t>Load Resource Participation in SCED, approved </a:t>
            </a:r>
            <a:r>
              <a:rPr lang="en-US" sz="2400" dirty="0">
                <a:solidFill>
                  <a:schemeClr val="tx2"/>
                </a:solidFill>
              </a:rPr>
              <a:t>by the ERCOT Board Sept. </a:t>
            </a:r>
            <a:r>
              <a:rPr lang="en-US" sz="2400" dirty="0" smtClean="0">
                <a:solidFill>
                  <a:schemeClr val="tx2"/>
                </a:solidFill>
              </a:rPr>
              <a:t>2013 and implemented in 2014</a:t>
            </a:r>
            <a:endParaRPr lang="en-US" sz="2400" dirty="0">
              <a:solidFill>
                <a:schemeClr val="tx2"/>
              </a:solidFill>
            </a:endParaRPr>
          </a:p>
          <a:p>
            <a:r>
              <a:rPr lang="en-US" sz="2800" dirty="0">
                <a:solidFill>
                  <a:schemeClr val="tx2"/>
                </a:solidFill>
              </a:rPr>
              <a:t>Nodal Protocols 3.6.1 (5):</a:t>
            </a:r>
          </a:p>
          <a:p>
            <a:pPr lvl="1"/>
            <a:r>
              <a:rPr lang="en-US" sz="2400" dirty="0">
                <a:solidFill>
                  <a:schemeClr val="tx2"/>
                </a:solidFill>
              </a:rPr>
              <a:t>‘The Settlement Point for a Controllable Load Resource with a Real-Time Market (RTM) Energy Bid is its </a:t>
            </a:r>
            <a:r>
              <a:rPr lang="en-US" sz="2400" dirty="0">
                <a:solidFill>
                  <a:srgbClr val="FF0000"/>
                </a:solidFill>
              </a:rPr>
              <a:t>Load Zone Settlement Point</a:t>
            </a:r>
            <a:r>
              <a:rPr lang="en-US" sz="2400" dirty="0" smtClean="0">
                <a:solidFill>
                  <a:schemeClr val="tx2"/>
                </a:solidFill>
              </a:rPr>
              <a:t>.’</a:t>
            </a:r>
            <a:endParaRPr lang="en-US" sz="24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2043379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dirty="0" smtClean="0"/>
              <a:t>Background:  SCED participation</a:t>
            </a:r>
            <a:endParaRPr lang="en-US" dirty="0"/>
          </a:p>
        </p:txBody>
      </p:sp>
      <p:sp>
        <p:nvSpPr>
          <p:cNvPr id="3" name="Content Placeholder 2"/>
          <p:cNvSpPr>
            <a:spLocks noGrp="1"/>
          </p:cNvSpPr>
          <p:nvPr>
            <p:ph idx="1"/>
          </p:nvPr>
        </p:nvSpPr>
        <p:spPr>
          <a:xfrm>
            <a:off x="228600" y="959094"/>
            <a:ext cx="8534400" cy="5136906"/>
          </a:xfrm>
        </p:spPr>
        <p:txBody>
          <a:bodyPr>
            <a:normAutofit lnSpcReduction="10000"/>
          </a:bodyPr>
          <a:lstStyle/>
          <a:p>
            <a:r>
              <a:rPr lang="en-US" sz="2800" dirty="0" smtClean="0">
                <a:solidFill>
                  <a:schemeClr val="tx2"/>
                </a:solidFill>
              </a:rPr>
              <a:t>Battery ESRs are well-suited to SCED dispatch on both the discharging (GR) and charging (CLR) sides</a:t>
            </a:r>
          </a:p>
          <a:p>
            <a:pPr lvl="1"/>
            <a:r>
              <a:rPr lang="en-US" sz="2400" dirty="0" smtClean="0">
                <a:solidFill>
                  <a:schemeClr val="tx2"/>
                </a:solidFill>
              </a:rPr>
              <a:t>ESR-GRs routinely participate in SCED with Energy Offer Curves</a:t>
            </a:r>
          </a:p>
          <a:p>
            <a:pPr lvl="1"/>
            <a:r>
              <a:rPr lang="en-US" sz="2400" dirty="0" smtClean="0">
                <a:solidFill>
                  <a:schemeClr val="tx2"/>
                </a:solidFill>
              </a:rPr>
              <a:t>SCED </a:t>
            </a:r>
            <a:r>
              <a:rPr lang="en-US" sz="2400" dirty="0">
                <a:solidFill>
                  <a:schemeClr val="tx2"/>
                </a:solidFill>
              </a:rPr>
              <a:t>qualification for the </a:t>
            </a:r>
            <a:r>
              <a:rPr lang="en-US" sz="2400" dirty="0" smtClean="0">
                <a:solidFill>
                  <a:schemeClr val="tx2"/>
                </a:solidFill>
              </a:rPr>
              <a:t>CLR </a:t>
            </a:r>
            <a:r>
              <a:rPr lang="en-US" sz="2400" dirty="0">
                <a:solidFill>
                  <a:schemeClr val="tx2"/>
                </a:solidFill>
              </a:rPr>
              <a:t>side of an ESR should not be a challenge</a:t>
            </a:r>
          </a:p>
          <a:p>
            <a:r>
              <a:rPr lang="en-US" sz="2800" dirty="0" smtClean="0">
                <a:solidFill>
                  <a:schemeClr val="tx2"/>
                </a:solidFill>
              </a:rPr>
              <a:t>To date, no ESRs have sought SCED qualification for the CLR </a:t>
            </a:r>
            <a:r>
              <a:rPr lang="en-US" sz="2800" dirty="0" smtClean="0">
                <a:solidFill>
                  <a:schemeClr val="tx2"/>
                </a:solidFill>
              </a:rPr>
              <a:t>side</a:t>
            </a:r>
          </a:p>
          <a:p>
            <a:pPr lvl="1"/>
            <a:r>
              <a:rPr lang="en-US" sz="2400" dirty="0" smtClean="0">
                <a:solidFill>
                  <a:schemeClr val="tx2"/>
                </a:solidFill>
              </a:rPr>
              <a:t>Instead </a:t>
            </a:r>
            <a:r>
              <a:rPr lang="en-US" sz="2400" dirty="0" smtClean="0">
                <a:solidFill>
                  <a:schemeClr val="tx2"/>
                </a:solidFill>
              </a:rPr>
              <a:t>of charging based on a Bid to buy, ESRs are changing status to OUTL and charging outside of SCED </a:t>
            </a:r>
            <a:endParaRPr lang="en-US" sz="2400" dirty="0" smtClean="0">
              <a:solidFill>
                <a:schemeClr val="tx2"/>
              </a:solidFill>
            </a:endParaRPr>
          </a:p>
          <a:p>
            <a:pPr lvl="1"/>
            <a:r>
              <a:rPr lang="en-US" sz="2400" dirty="0" smtClean="0">
                <a:solidFill>
                  <a:schemeClr val="tx2"/>
                </a:solidFill>
              </a:rPr>
              <a:t>This </a:t>
            </a:r>
            <a:r>
              <a:rPr lang="en-US" sz="2400" dirty="0">
                <a:solidFill>
                  <a:schemeClr val="tx2"/>
                </a:solidFill>
              </a:rPr>
              <a:t>will not be an option under </a:t>
            </a:r>
            <a:r>
              <a:rPr lang="en-US" sz="2400" dirty="0" smtClean="0">
                <a:solidFill>
                  <a:schemeClr val="tx2"/>
                </a:solidFill>
              </a:rPr>
              <a:t>the single </a:t>
            </a:r>
            <a:r>
              <a:rPr lang="en-US" sz="2400" dirty="0">
                <a:solidFill>
                  <a:schemeClr val="tx2"/>
                </a:solidFill>
              </a:rPr>
              <a:t>model </a:t>
            </a:r>
            <a:r>
              <a:rPr lang="en-US" sz="2400" dirty="0" smtClean="0">
                <a:solidFill>
                  <a:schemeClr val="tx2"/>
                </a:solidFill>
              </a:rPr>
              <a:t>approach</a:t>
            </a:r>
            <a:endParaRPr lang="en-US" sz="2400" dirty="0">
              <a:solidFill>
                <a:schemeClr val="tx2"/>
              </a:solidFill>
            </a:endParaRPr>
          </a:p>
          <a:p>
            <a:pPr lvl="1"/>
            <a:endParaRPr lang="en-US" sz="2000" dirty="0" smtClean="0">
              <a:solidFill>
                <a:schemeClr val="tx2"/>
              </a:solidFill>
            </a:endParaRPr>
          </a:p>
          <a:p>
            <a:pPr marL="0" indent="0">
              <a:buNone/>
            </a:pPr>
            <a:endParaRPr lang="en-US" sz="28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96341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Background:  SCED dispatch</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
        <p:nvSpPr>
          <p:cNvPr id="7" name="Content Placeholder 6"/>
          <p:cNvSpPr>
            <a:spLocks noGrp="1"/>
          </p:cNvSpPr>
          <p:nvPr>
            <p:ph idx="1"/>
          </p:nvPr>
        </p:nvSpPr>
        <p:spPr>
          <a:xfrm>
            <a:off x="304800" y="1001313"/>
            <a:ext cx="8534400" cy="5334000"/>
          </a:xfrm>
        </p:spPr>
        <p:txBody>
          <a:bodyPr>
            <a:normAutofit fontScale="70000" lnSpcReduction="20000"/>
          </a:bodyPr>
          <a:lstStyle/>
          <a:p>
            <a:r>
              <a:rPr lang="en-US" sz="3400" dirty="0" smtClean="0">
                <a:solidFill>
                  <a:schemeClr val="tx2"/>
                </a:solidFill>
              </a:rPr>
              <a:t>Nodal Protocols 6.5.7.3 (1):</a:t>
            </a:r>
          </a:p>
          <a:p>
            <a:pPr lvl="1"/>
            <a:r>
              <a:rPr lang="en-US" sz="2400" dirty="0" smtClean="0">
                <a:solidFill>
                  <a:schemeClr val="tx2"/>
                </a:solidFill>
              </a:rPr>
              <a:t>‘</a:t>
            </a:r>
            <a:r>
              <a:rPr lang="en-US" sz="2400" dirty="0">
                <a:solidFill>
                  <a:schemeClr val="tx2"/>
                </a:solidFill>
              </a:rPr>
              <a:t>The SCED process is designed to simultaneously manage energy, the system power balance and network congestion through Resource Base Points and calculation of LMPs every five minutes.  The SCED process uses a two-step methodology that applies mitigation prospectively to resolve Non-Competitive Constraints for the current Operating Hour.  The SCED process evaluates Energy Offer Curves, Output Schedules and Real-Time Market (RTM) Energy Bids to determine Resource Dispatch Instructions by maximizing bid-based revenues minus offer-based costs, subject to power balance and network constraints.  The SCED process uses the Resource Status provided by SCADA telemetry under Section 6.5.5.2, Operational Data Requirements, and validated by the Real-Time Sequence, instead of the Resource Status provided by the COP.  </a:t>
            </a:r>
            <a:r>
              <a:rPr lang="en-US" sz="2400" dirty="0">
                <a:solidFill>
                  <a:srgbClr val="FF0000"/>
                </a:solidFill>
              </a:rPr>
              <a:t>An RTM Energy Bid represents the bid for energy distributed across all nodes in the Load Zone in which the Controllable Load Resource is located</a:t>
            </a:r>
            <a:r>
              <a:rPr lang="en-US" sz="2400" dirty="0" smtClean="0">
                <a:solidFill>
                  <a:srgbClr val="FF0000"/>
                </a:solidFill>
              </a:rPr>
              <a:t>.’</a:t>
            </a:r>
          </a:p>
          <a:p>
            <a:pPr>
              <a:spcBef>
                <a:spcPts val="600"/>
              </a:spcBef>
            </a:pPr>
            <a:r>
              <a:rPr lang="en-US" sz="3400" dirty="0" smtClean="0">
                <a:solidFill>
                  <a:schemeClr val="tx2"/>
                </a:solidFill>
              </a:rPr>
              <a:t>Result:  The ERCOT system today is designed to dispatch all CLRs – including ESR CLRs </a:t>
            </a:r>
            <a:r>
              <a:rPr lang="en-US" sz="3400" dirty="0">
                <a:solidFill>
                  <a:schemeClr val="tx2"/>
                </a:solidFill>
              </a:rPr>
              <a:t>– </a:t>
            </a:r>
            <a:r>
              <a:rPr lang="en-US" sz="3400" dirty="0" smtClean="0">
                <a:solidFill>
                  <a:schemeClr val="tx2"/>
                </a:solidFill>
              </a:rPr>
              <a:t>based on the Load Zone shift factor</a:t>
            </a:r>
          </a:p>
          <a:p>
            <a:pPr lvl="1">
              <a:lnSpc>
                <a:spcPct val="120000"/>
              </a:lnSpc>
            </a:pPr>
            <a:r>
              <a:rPr lang="en-US" sz="3100" dirty="0" smtClean="0">
                <a:solidFill>
                  <a:schemeClr val="tx2"/>
                </a:solidFill>
              </a:rPr>
              <a:t>This is appropriate for an Aggregated Load Resource, but not for an ESR</a:t>
            </a:r>
          </a:p>
        </p:txBody>
      </p:sp>
    </p:spTree>
    <p:extLst>
      <p:ext uri="{BB962C8B-B14F-4D97-AF65-F5344CB8AC3E}">
        <p14:creationId xmlns:p14="http://schemas.microsoft.com/office/powerpoint/2010/main" val="4039305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dirty="0" smtClean="0"/>
              <a:t>ERCOT’s Proposal</a:t>
            </a:r>
            <a:endParaRPr lang="en-US" dirty="0"/>
          </a:p>
        </p:txBody>
      </p:sp>
      <p:sp>
        <p:nvSpPr>
          <p:cNvPr id="3" name="Content Placeholder 2"/>
          <p:cNvSpPr>
            <a:spLocks noGrp="1"/>
          </p:cNvSpPr>
          <p:nvPr>
            <p:ph idx="1"/>
          </p:nvPr>
        </p:nvSpPr>
        <p:spPr>
          <a:xfrm>
            <a:off x="381000" y="1066800"/>
            <a:ext cx="8458200" cy="5029200"/>
          </a:xfrm>
        </p:spPr>
        <p:txBody>
          <a:bodyPr>
            <a:normAutofit fontScale="92500"/>
          </a:bodyPr>
          <a:lstStyle/>
          <a:p>
            <a:pPr marL="514350" indent="-514350">
              <a:buFont typeface="+mj-lt"/>
              <a:buAutoNum type="arabicPeriod"/>
            </a:pPr>
            <a:r>
              <a:rPr lang="en-US" sz="2800" dirty="0" smtClean="0">
                <a:solidFill>
                  <a:schemeClr val="tx2"/>
                </a:solidFill>
              </a:rPr>
              <a:t>Require </a:t>
            </a:r>
            <a:r>
              <a:rPr lang="en-US" sz="2800" dirty="0" smtClean="0">
                <a:solidFill>
                  <a:schemeClr val="tx2"/>
                </a:solidFill>
              </a:rPr>
              <a:t>ESRs to be settled at a nodal price whether </a:t>
            </a:r>
            <a:r>
              <a:rPr lang="en-US" sz="2800" dirty="0">
                <a:solidFill>
                  <a:schemeClr val="tx2"/>
                </a:solidFill>
              </a:rPr>
              <a:t>discharging (injecting) </a:t>
            </a:r>
            <a:r>
              <a:rPr lang="en-US" sz="2800" dirty="0" smtClean="0">
                <a:solidFill>
                  <a:schemeClr val="tx2"/>
                </a:solidFill>
              </a:rPr>
              <a:t>or charging (withdrawing)</a:t>
            </a:r>
          </a:p>
          <a:p>
            <a:pPr marL="514350" indent="-514350">
              <a:buFont typeface="+mj-lt"/>
              <a:buAutoNum type="arabicPeriod"/>
            </a:pPr>
            <a:r>
              <a:rPr lang="en-US" sz="2800" dirty="0" smtClean="0">
                <a:solidFill>
                  <a:schemeClr val="tx2"/>
                </a:solidFill>
              </a:rPr>
              <a:t>Require </a:t>
            </a:r>
            <a:r>
              <a:rPr lang="en-US" sz="2800" dirty="0">
                <a:solidFill>
                  <a:schemeClr val="tx2"/>
                </a:solidFill>
              </a:rPr>
              <a:t>ESRs to </a:t>
            </a:r>
            <a:r>
              <a:rPr lang="en-US" sz="2800" dirty="0" smtClean="0">
                <a:solidFill>
                  <a:schemeClr val="tx2"/>
                </a:solidFill>
              </a:rPr>
              <a:t>charge based on SCED dispatch on an RTM </a:t>
            </a:r>
            <a:r>
              <a:rPr lang="en-US" sz="2800" dirty="0">
                <a:solidFill>
                  <a:schemeClr val="tx2"/>
                </a:solidFill>
              </a:rPr>
              <a:t>Energy </a:t>
            </a:r>
            <a:r>
              <a:rPr lang="en-US" sz="2800" dirty="0" smtClean="0">
                <a:solidFill>
                  <a:schemeClr val="tx2"/>
                </a:solidFill>
              </a:rPr>
              <a:t>Bid </a:t>
            </a:r>
            <a:r>
              <a:rPr lang="en-US" sz="2800" dirty="0">
                <a:solidFill>
                  <a:schemeClr val="tx2"/>
                </a:solidFill>
              </a:rPr>
              <a:t>to </a:t>
            </a:r>
            <a:r>
              <a:rPr lang="en-US" sz="2800" dirty="0" smtClean="0">
                <a:solidFill>
                  <a:schemeClr val="tx2"/>
                </a:solidFill>
              </a:rPr>
              <a:t>buy</a:t>
            </a:r>
          </a:p>
          <a:p>
            <a:pPr marL="739775" lvl="1" indent="-339725"/>
            <a:r>
              <a:rPr lang="en-US" sz="2400" dirty="0" smtClean="0">
                <a:solidFill>
                  <a:schemeClr val="tx2"/>
                </a:solidFill>
              </a:rPr>
              <a:t>This will align their behavior today with </a:t>
            </a:r>
            <a:r>
              <a:rPr lang="en-US" sz="2400" dirty="0" smtClean="0">
                <a:solidFill>
                  <a:schemeClr val="tx2"/>
                </a:solidFill>
              </a:rPr>
              <a:t>other SCED-dispatched </a:t>
            </a:r>
            <a:r>
              <a:rPr lang="en-US" sz="2400" dirty="0" smtClean="0">
                <a:solidFill>
                  <a:schemeClr val="tx2"/>
                </a:solidFill>
              </a:rPr>
              <a:t>Resources </a:t>
            </a:r>
            <a:endParaRPr lang="en-US" sz="2400" dirty="0" smtClean="0">
              <a:solidFill>
                <a:schemeClr val="tx2"/>
              </a:solidFill>
            </a:endParaRPr>
          </a:p>
          <a:p>
            <a:pPr marL="739775" lvl="1" indent="-339725"/>
            <a:r>
              <a:rPr lang="en-US" sz="2400" dirty="0" smtClean="0">
                <a:solidFill>
                  <a:schemeClr val="tx2"/>
                </a:solidFill>
              </a:rPr>
              <a:t>It will </a:t>
            </a:r>
            <a:r>
              <a:rPr lang="en-US" sz="2400" dirty="0" smtClean="0">
                <a:solidFill>
                  <a:schemeClr val="tx2"/>
                </a:solidFill>
              </a:rPr>
              <a:t>prepare them for the single model era, when SCED dispatch will be mandatory</a:t>
            </a:r>
            <a:endParaRPr lang="en-US" sz="2400" dirty="0" smtClean="0">
              <a:solidFill>
                <a:schemeClr val="tx2"/>
              </a:solidFill>
            </a:endParaRPr>
          </a:p>
          <a:p>
            <a:pPr marL="739775" lvl="1" indent="-339725"/>
            <a:r>
              <a:rPr lang="en-US" sz="2400" dirty="0" smtClean="0">
                <a:solidFill>
                  <a:schemeClr val="tx2"/>
                </a:solidFill>
              </a:rPr>
              <a:t>It </a:t>
            </a:r>
            <a:r>
              <a:rPr lang="en-US" sz="2400" dirty="0" smtClean="0">
                <a:solidFill>
                  <a:schemeClr val="tx2"/>
                </a:solidFill>
              </a:rPr>
              <a:t>will also provide ERCOT with operational visibility that it does not have today</a:t>
            </a:r>
          </a:p>
          <a:p>
            <a:pPr marL="514350" indent="-514350">
              <a:buFont typeface="+mj-lt"/>
              <a:buAutoNum type="arabicPeriod"/>
            </a:pPr>
            <a:r>
              <a:rPr lang="en-US" sz="2800" dirty="0" smtClean="0">
                <a:solidFill>
                  <a:schemeClr val="tx2"/>
                </a:solidFill>
              </a:rPr>
              <a:t>Clarify that an ESR will be dispatched by SCED on its nodal shift factor whether charging or discharging</a:t>
            </a:r>
          </a:p>
          <a:p>
            <a:pPr lvl="1"/>
            <a:endParaRPr lang="en-US" sz="24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3720447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dirty="0" smtClean="0"/>
              <a:t>Footnote:  Wholesale Storage Load</a:t>
            </a:r>
            <a:endParaRPr lang="en-US" dirty="0"/>
          </a:p>
        </p:txBody>
      </p:sp>
      <p:sp>
        <p:nvSpPr>
          <p:cNvPr id="3" name="Content Placeholder 2"/>
          <p:cNvSpPr>
            <a:spLocks noGrp="1"/>
          </p:cNvSpPr>
          <p:nvPr>
            <p:ph idx="1"/>
          </p:nvPr>
        </p:nvSpPr>
        <p:spPr>
          <a:xfrm>
            <a:off x="381000" y="1035295"/>
            <a:ext cx="8610600" cy="4298705"/>
          </a:xfrm>
        </p:spPr>
        <p:txBody>
          <a:bodyPr>
            <a:normAutofit/>
          </a:bodyPr>
          <a:lstStyle/>
          <a:p>
            <a:r>
              <a:rPr lang="en-US" sz="2800" dirty="0" smtClean="0">
                <a:solidFill>
                  <a:schemeClr val="tx2"/>
                </a:solidFill>
              </a:rPr>
              <a:t>Withdrawals would be settled at a nodal </a:t>
            </a:r>
            <a:r>
              <a:rPr lang="en-US" sz="2800" dirty="0">
                <a:solidFill>
                  <a:schemeClr val="tx2"/>
                </a:solidFill>
              </a:rPr>
              <a:t>price </a:t>
            </a:r>
            <a:r>
              <a:rPr lang="en-US" sz="2800" dirty="0" smtClean="0">
                <a:solidFill>
                  <a:schemeClr val="tx2"/>
                </a:solidFill>
              </a:rPr>
              <a:t>regardless </a:t>
            </a:r>
            <a:r>
              <a:rPr lang="en-US" sz="2800" dirty="0">
                <a:solidFill>
                  <a:schemeClr val="tx2"/>
                </a:solidFill>
              </a:rPr>
              <a:t>of whether </a:t>
            </a:r>
            <a:r>
              <a:rPr lang="en-US" sz="2800" dirty="0" smtClean="0">
                <a:solidFill>
                  <a:schemeClr val="tx2"/>
                </a:solidFill>
              </a:rPr>
              <a:t>the ESR is receiving Wholesale </a:t>
            </a:r>
            <a:r>
              <a:rPr lang="en-US" sz="2800" dirty="0">
                <a:solidFill>
                  <a:schemeClr val="tx2"/>
                </a:solidFill>
              </a:rPr>
              <a:t>Storage Load (WSL) </a:t>
            </a:r>
            <a:r>
              <a:rPr lang="en-US" sz="2800" dirty="0" smtClean="0">
                <a:solidFill>
                  <a:schemeClr val="tx2"/>
                </a:solidFill>
              </a:rPr>
              <a:t>treatment</a:t>
            </a:r>
            <a:endParaRPr lang="en-US" sz="2400" dirty="0" smtClean="0">
              <a:solidFill>
                <a:schemeClr val="tx2"/>
              </a:solidFill>
            </a:endParaRPr>
          </a:p>
          <a:p>
            <a:pPr lvl="1"/>
            <a:r>
              <a:rPr lang="en-US" sz="2400" dirty="0" smtClean="0">
                <a:solidFill>
                  <a:schemeClr val="tx2"/>
                </a:solidFill>
              </a:rPr>
              <a:t>Existing ESRs with WSL treatment* would continue to receive WSL, but they would also:</a:t>
            </a:r>
          </a:p>
          <a:p>
            <a:pPr lvl="2"/>
            <a:r>
              <a:rPr lang="en-US" sz="2000" dirty="0" smtClean="0">
                <a:solidFill>
                  <a:schemeClr val="tx2"/>
                </a:solidFill>
              </a:rPr>
              <a:t>be </a:t>
            </a:r>
            <a:r>
              <a:rPr lang="en-US" sz="2000" dirty="0">
                <a:solidFill>
                  <a:schemeClr val="tx2"/>
                </a:solidFill>
              </a:rPr>
              <a:t>required to submit RTM </a:t>
            </a:r>
            <a:r>
              <a:rPr lang="en-US" sz="2000" dirty="0" smtClean="0">
                <a:solidFill>
                  <a:schemeClr val="tx2"/>
                </a:solidFill>
              </a:rPr>
              <a:t>Bids,</a:t>
            </a:r>
          </a:p>
          <a:p>
            <a:pPr lvl="2"/>
            <a:r>
              <a:rPr lang="en-US" sz="2000" dirty="0" smtClean="0">
                <a:solidFill>
                  <a:schemeClr val="tx2"/>
                </a:solidFill>
              </a:rPr>
              <a:t>be dispatched on their nodal shift factor, and</a:t>
            </a:r>
          </a:p>
          <a:p>
            <a:pPr lvl="2"/>
            <a:r>
              <a:rPr lang="en-US" sz="2000" dirty="0" smtClean="0">
                <a:solidFill>
                  <a:schemeClr val="tx2"/>
                </a:solidFill>
              </a:rPr>
              <a:t>receive base point weighted pricing (when charging)</a:t>
            </a:r>
            <a:endParaRPr lang="en-US" sz="2000" dirty="0">
              <a:solidFill>
                <a:schemeClr val="tx2"/>
              </a:solidFill>
            </a:endParaRPr>
          </a:p>
          <a:p>
            <a:pPr lvl="1"/>
            <a:r>
              <a:rPr lang="en-US" sz="2400" dirty="0" smtClean="0">
                <a:solidFill>
                  <a:schemeClr val="tx2"/>
                </a:solidFill>
              </a:rPr>
              <a:t>WSL </a:t>
            </a:r>
            <a:r>
              <a:rPr lang="en-US" sz="2400" dirty="0">
                <a:solidFill>
                  <a:schemeClr val="tx2"/>
                </a:solidFill>
              </a:rPr>
              <a:t>would </a:t>
            </a:r>
            <a:r>
              <a:rPr lang="en-US" sz="2400" dirty="0" smtClean="0">
                <a:solidFill>
                  <a:schemeClr val="tx2"/>
                </a:solidFill>
              </a:rPr>
              <a:t>remain an </a:t>
            </a:r>
            <a:r>
              <a:rPr lang="en-US" sz="2400" dirty="0">
                <a:solidFill>
                  <a:schemeClr val="tx2"/>
                </a:solidFill>
              </a:rPr>
              <a:t>option for </a:t>
            </a:r>
            <a:r>
              <a:rPr lang="en-US" sz="2400" dirty="0" smtClean="0">
                <a:solidFill>
                  <a:schemeClr val="tx2"/>
                </a:solidFill>
              </a:rPr>
              <a:t>future ESRs </a:t>
            </a:r>
            <a:r>
              <a:rPr lang="en-US" sz="2400" dirty="0">
                <a:solidFill>
                  <a:schemeClr val="tx2"/>
                </a:solidFill>
              </a:rPr>
              <a:t>with ERCOT-approved metering configurations </a:t>
            </a:r>
            <a:endParaRPr lang="en-US" sz="2400" dirty="0" smtClean="0">
              <a:solidFill>
                <a:schemeClr val="tx2"/>
              </a:solidFill>
            </a:endParaRPr>
          </a:p>
          <a:p>
            <a:pPr lvl="1"/>
            <a:endParaRPr lang="en-US" sz="24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
        <p:nvSpPr>
          <p:cNvPr id="5" name="TextBox 4"/>
          <p:cNvSpPr txBox="1"/>
          <p:nvPr/>
        </p:nvSpPr>
        <p:spPr>
          <a:xfrm>
            <a:off x="762000" y="5638800"/>
            <a:ext cx="4191000" cy="307777"/>
          </a:xfrm>
          <a:prstGeom prst="rect">
            <a:avLst/>
          </a:prstGeom>
          <a:noFill/>
        </p:spPr>
        <p:txBody>
          <a:bodyPr wrap="square" rtlCol="0">
            <a:spAutoFit/>
          </a:bodyPr>
          <a:lstStyle/>
          <a:p>
            <a:pPr marL="233363" indent="-233363"/>
            <a:r>
              <a:rPr lang="en-US" sz="1400" dirty="0" smtClean="0">
                <a:solidFill>
                  <a:schemeClr val="tx2"/>
                </a:solidFill>
              </a:rPr>
              <a:t>* 	All ESRs today are receiving WSL treatment.</a:t>
            </a:r>
            <a:endParaRPr lang="en-US" sz="1400" dirty="0">
              <a:solidFill>
                <a:schemeClr val="tx2"/>
              </a:solidFill>
            </a:endParaRPr>
          </a:p>
        </p:txBody>
      </p:sp>
    </p:spTree>
    <p:extLst>
      <p:ext uri="{BB962C8B-B14F-4D97-AF65-F5344CB8AC3E}">
        <p14:creationId xmlns:p14="http://schemas.microsoft.com/office/powerpoint/2010/main" val="3186516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dirty="0" smtClean="0"/>
              <a:t>Footnote:  Settlement Only Storage</a:t>
            </a:r>
            <a:endParaRPr lang="en-US" dirty="0"/>
          </a:p>
        </p:txBody>
      </p:sp>
      <p:sp>
        <p:nvSpPr>
          <p:cNvPr id="3" name="Content Placeholder 2"/>
          <p:cNvSpPr>
            <a:spLocks noGrp="1"/>
          </p:cNvSpPr>
          <p:nvPr>
            <p:ph idx="1"/>
          </p:nvPr>
        </p:nvSpPr>
        <p:spPr>
          <a:xfrm>
            <a:off x="381000" y="1219200"/>
            <a:ext cx="8610600" cy="4876800"/>
          </a:xfrm>
        </p:spPr>
        <p:txBody>
          <a:bodyPr>
            <a:normAutofit/>
          </a:bodyPr>
          <a:lstStyle/>
          <a:p>
            <a:r>
              <a:rPr lang="en-US" sz="2800" dirty="0" smtClean="0">
                <a:solidFill>
                  <a:schemeClr val="tx2"/>
                </a:solidFill>
              </a:rPr>
              <a:t>This proposal would apply only to ES</a:t>
            </a:r>
            <a:r>
              <a:rPr lang="en-US" sz="2800" u="sng" dirty="0" smtClean="0">
                <a:solidFill>
                  <a:schemeClr val="tx2"/>
                </a:solidFill>
              </a:rPr>
              <a:t>R</a:t>
            </a:r>
            <a:r>
              <a:rPr lang="en-US" sz="2800" dirty="0" smtClean="0">
                <a:solidFill>
                  <a:schemeClr val="tx2"/>
                </a:solidFill>
              </a:rPr>
              <a:t>s, but the concept is also appropriate for Settlement Only storage</a:t>
            </a:r>
          </a:p>
          <a:p>
            <a:pPr marL="914400" lvl="1" indent="-514350"/>
            <a:r>
              <a:rPr lang="en-US" sz="2400" dirty="0" smtClean="0">
                <a:solidFill>
                  <a:schemeClr val="tx2"/>
                </a:solidFill>
              </a:rPr>
              <a:t>Settlement Only treatment will be addressed under different Key </a:t>
            </a:r>
            <a:r>
              <a:rPr lang="en-US" sz="2400" dirty="0" smtClean="0">
                <a:solidFill>
                  <a:schemeClr val="tx2"/>
                </a:solidFill>
              </a:rPr>
              <a:t>Concepts</a:t>
            </a:r>
            <a:endParaRPr lang="en-US" sz="2400" strike="sngStrike" dirty="0" smtClean="0">
              <a:solidFill>
                <a:schemeClr val="tx2"/>
              </a:solidFill>
            </a:endParaRPr>
          </a:p>
          <a:p>
            <a:pPr marL="914400" lvl="1" indent="-514350"/>
            <a:r>
              <a:rPr lang="en-US" sz="2400" dirty="0" smtClean="0">
                <a:solidFill>
                  <a:schemeClr val="tx2"/>
                </a:solidFill>
              </a:rPr>
              <a:t>Settlement Only storage terminology expected to be introduced in a future RTF NPRR</a:t>
            </a: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379167811"/>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526C54-2038-4DDB-9077-84C80FF069E0}">
  <ds:schemaRefs>
    <ds:schemaRef ds:uri="http://purl.org/dc/term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508731BF-D15C-4FCE-A269-B7C793DB6C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11339</TotalTime>
  <Words>803</Words>
  <Application>Microsoft Office PowerPoint</Application>
  <PresentationFormat>On-screen Show (4:3)</PresentationFormat>
  <Paragraphs>74</Paragraphs>
  <Slides>10</Slides>
  <Notes>2</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10</vt:i4>
      </vt:variant>
    </vt:vector>
  </HeadingPairs>
  <TitlesOfParts>
    <vt:vector size="15" baseType="lpstr">
      <vt:lpstr>Arial</vt:lpstr>
      <vt:lpstr>Calibri</vt:lpstr>
      <vt:lpstr>1_Custom Design</vt:lpstr>
      <vt:lpstr>Office Theme</vt:lpstr>
      <vt:lpstr>Custom Design</vt:lpstr>
      <vt:lpstr>PowerPoint Presentation</vt:lpstr>
      <vt:lpstr>Principle Market Design Framework for Storage Resources</vt:lpstr>
      <vt:lpstr>Current and future scenarios</vt:lpstr>
      <vt:lpstr>Background:  Nodal vs. zonal pricing</vt:lpstr>
      <vt:lpstr>Background:  SCED participation</vt:lpstr>
      <vt:lpstr>Background:  SCED dispatch</vt:lpstr>
      <vt:lpstr>ERCOT’s Proposal</vt:lpstr>
      <vt:lpstr>Footnote:  Wholesale Storage Load</vt:lpstr>
      <vt:lpstr>Footnote:  Settlement Only Storage</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Wattles, Paul</cp:lastModifiedBy>
  <cp:revision>422</cp:revision>
  <cp:lastPrinted>2017-10-10T21:31:05Z</cp:lastPrinted>
  <dcterms:created xsi:type="dcterms:W3CDTF">2016-01-21T15:20:31Z</dcterms:created>
  <dcterms:modified xsi:type="dcterms:W3CDTF">2019-10-10T15:31:28Z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