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79" r:id="rId7"/>
    <p:sldId id="287" r:id="rId8"/>
    <p:sldId id="288" r:id="rId9"/>
    <p:sldId id="289" r:id="rId10"/>
    <p:sldId id="291" r:id="rId11"/>
    <p:sldId id="292" r:id="rId12"/>
    <p:sldId id="293" r:id="rId13"/>
    <p:sldId id="276"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3" d="100"/>
          <a:sy n="83" d="100"/>
        </p:scale>
        <p:origin x="84" y="55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Sheet1!$B$1</c:f>
              <c:strCache>
                <c:ptCount val="1"/>
                <c:pt idx="0">
                  <c:v>HSL</c:v>
                </c:pt>
              </c:strCache>
            </c:strRef>
          </c:tx>
          <c:spPr>
            <a:solidFill>
              <a:schemeClr val="accent2"/>
            </a:solidFill>
            <a:ln>
              <a:solidFill>
                <a:schemeClr val="tx2">
                  <a:lumMod val="20000"/>
                  <a:lumOff val="80000"/>
                </a:schemeClr>
              </a:solidFill>
            </a:ln>
            <a:effectLst/>
          </c:spPr>
          <c:invertIfNegative val="0"/>
          <c:val>
            <c:numRef>
              <c:f>Sheet1!$B$2:$B$25</c:f>
              <c:numCache>
                <c:formatCode>General</c:formatCode>
                <c:ptCount val="24"/>
                <c:pt idx="0">
                  <c:v>0</c:v>
                </c:pt>
                <c:pt idx="1">
                  <c:v>0</c:v>
                </c:pt>
                <c:pt idx="2">
                  <c:v>0</c:v>
                </c:pt>
                <c:pt idx="3">
                  <c:v>0</c:v>
                </c:pt>
                <c:pt idx="4">
                  <c:v>0</c:v>
                </c:pt>
                <c:pt idx="5">
                  <c:v>25</c:v>
                </c:pt>
                <c:pt idx="6">
                  <c:v>25</c:v>
                </c:pt>
                <c:pt idx="7">
                  <c:v>25</c:v>
                </c:pt>
                <c:pt idx="8">
                  <c:v>25</c:v>
                </c:pt>
                <c:pt idx="9">
                  <c:v>0</c:v>
                </c:pt>
                <c:pt idx="10">
                  <c:v>0</c:v>
                </c:pt>
                <c:pt idx="11">
                  <c:v>0</c:v>
                </c:pt>
                <c:pt idx="12">
                  <c:v>0</c:v>
                </c:pt>
                <c:pt idx="13">
                  <c:v>0</c:v>
                </c:pt>
                <c:pt idx="14">
                  <c:v>25</c:v>
                </c:pt>
                <c:pt idx="15">
                  <c:v>25</c:v>
                </c:pt>
                <c:pt idx="16">
                  <c:v>25</c:v>
                </c:pt>
                <c:pt idx="17">
                  <c:v>25</c:v>
                </c:pt>
                <c:pt idx="18">
                  <c:v>0</c:v>
                </c:pt>
                <c:pt idx="19">
                  <c:v>0</c:v>
                </c:pt>
                <c:pt idx="20">
                  <c:v>0</c:v>
                </c:pt>
                <c:pt idx="21">
                  <c:v>0</c:v>
                </c:pt>
                <c:pt idx="22">
                  <c:v>0</c:v>
                </c:pt>
                <c:pt idx="23">
                  <c:v>0</c:v>
                </c:pt>
              </c:numCache>
            </c:numRef>
          </c:val>
        </c:ser>
        <c:dLbls>
          <c:showLegendKey val="0"/>
          <c:showVal val="0"/>
          <c:showCatName val="0"/>
          <c:showSerName val="0"/>
          <c:showPercent val="0"/>
          <c:showBubbleSize val="0"/>
        </c:dLbls>
        <c:gapWidth val="0"/>
        <c:overlap val="-27"/>
        <c:axId val="509775312"/>
        <c:axId val="509778840"/>
      </c:barChart>
      <c:catAx>
        <c:axId val="509775312"/>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dirty="0" smtClean="0"/>
                  <a:t>Hour</a:t>
                </a:r>
                <a:endParaRPr lang="en-US" dirty="0"/>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09778840"/>
        <c:crosses val="autoZero"/>
        <c:auto val="1"/>
        <c:lblAlgn val="ctr"/>
        <c:lblOffset val="100"/>
        <c:noMultiLvlLbl val="0"/>
      </c:catAx>
      <c:valAx>
        <c:axId val="5097788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dirty="0" smtClean="0"/>
                  <a:t>HSL (MW)</a:t>
                </a:r>
                <a:endParaRPr lang="en-US" dirty="0"/>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09775312"/>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Sheet1!$B$1</c:f>
              <c:strCache>
                <c:ptCount val="1"/>
                <c:pt idx="0">
                  <c:v>HSL</c:v>
                </c:pt>
              </c:strCache>
            </c:strRef>
          </c:tx>
          <c:spPr>
            <a:solidFill>
              <a:schemeClr val="accent2"/>
            </a:solidFill>
            <a:ln>
              <a:solidFill>
                <a:schemeClr val="tx2">
                  <a:lumMod val="20000"/>
                  <a:lumOff val="80000"/>
                </a:schemeClr>
              </a:solidFill>
            </a:ln>
            <a:effectLst/>
          </c:spPr>
          <c:invertIfNegative val="0"/>
          <c:val>
            <c:numRef>
              <c:f>Sheet1!$B$30:$B$53</c:f>
              <c:numCache>
                <c:formatCode>General</c:formatCode>
                <c:ptCount val="24"/>
                <c:pt idx="0">
                  <c:v>15</c:v>
                </c:pt>
                <c:pt idx="1">
                  <c:v>15</c:v>
                </c:pt>
                <c:pt idx="2">
                  <c:v>15</c:v>
                </c:pt>
                <c:pt idx="3">
                  <c:v>15</c:v>
                </c:pt>
                <c:pt idx="4">
                  <c:v>15</c:v>
                </c:pt>
                <c:pt idx="5">
                  <c:v>25</c:v>
                </c:pt>
                <c:pt idx="6">
                  <c:v>25</c:v>
                </c:pt>
                <c:pt idx="7">
                  <c:v>25</c:v>
                </c:pt>
                <c:pt idx="8">
                  <c:v>25</c:v>
                </c:pt>
                <c:pt idx="9">
                  <c:v>15</c:v>
                </c:pt>
                <c:pt idx="10">
                  <c:v>15</c:v>
                </c:pt>
                <c:pt idx="11">
                  <c:v>15</c:v>
                </c:pt>
                <c:pt idx="12">
                  <c:v>15</c:v>
                </c:pt>
                <c:pt idx="13">
                  <c:v>15</c:v>
                </c:pt>
                <c:pt idx="14">
                  <c:v>25</c:v>
                </c:pt>
                <c:pt idx="15">
                  <c:v>25</c:v>
                </c:pt>
                <c:pt idx="16">
                  <c:v>25</c:v>
                </c:pt>
                <c:pt idx="17">
                  <c:v>25</c:v>
                </c:pt>
                <c:pt idx="18">
                  <c:v>15</c:v>
                </c:pt>
                <c:pt idx="19">
                  <c:v>15</c:v>
                </c:pt>
                <c:pt idx="20">
                  <c:v>15</c:v>
                </c:pt>
                <c:pt idx="21">
                  <c:v>15</c:v>
                </c:pt>
                <c:pt idx="22">
                  <c:v>15</c:v>
                </c:pt>
                <c:pt idx="23">
                  <c:v>15</c:v>
                </c:pt>
              </c:numCache>
            </c:numRef>
          </c:val>
        </c:ser>
        <c:dLbls>
          <c:showLegendKey val="0"/>
          <c:showVal val="0"/>
          <c:showCatName val="0"/>
          <c:showSerName val="0"/>
          <c:showPercent val="0"/>
          <c:showBubbleSize val="0"/>
        </c:dLbls>
        <c:gapWidth val="0"/>
        <c:axId val="509778056"/>
        <c:axId val="509777664"/>
      </c:barChart>
      <c:lineChart>
        <c:grouping val="standard"/>
        <c:varyColors val="0"/>
        <c:ser>
          <c:idx val="0"/>
          <c:order val="1"/>
          <c:tx>
            <c:v>HASL</c:v>
          </c:tx>
          <c:spPr>
            <a:ln w="28575" cap="rnd">
              <a:solidFill>
                <a:schemeClr val="accent1"/>
              </a:solidFill>
              <a:round/>
            </a:ln>
            <a:effectLst/>
          </c:spPr>
          <c:marker>
            <c:symbol val="circle"/>
            <c:size val="5"/>
            <c:spPr>
              <a:solidFill>
                <a:schemeClr val="accent1"/>
              </a:solidFill>
              <a:ln w="9525">
                <a:solidFill>
                  <a:schemeClr val="accent1"/>
                </a:solidFill>
              </a:ln>
              <a:effectLst/>
            </c:spPr>
          </c:marker>
          <c:val>
            <c:numRef>
              <c:f>Sheet1!$C$30:$C$53</c:f>
              <c:numCache>
                <c:formatCode>General</c:formatCode>
                <c:ptCount val="24"/>
                <c:pt idx="0">
                  <c:v>0</c:v>
                </c:pt>
                <c:pt idx="1">
                  <c:v>0</c:v>
                </c:pt>
                <c:pt idx="2">
                  <c:v>0</c:v>
                </c:pt>
                <c:pt idx="3">
                  <c:v>0</c:v>
                </c:pt>
                <c:pt idx="4">
                  <c:v>0</c:v>
                </c:pt>
                <c:pt idx="5">
                  <c:v>10</c:v>
                </c:pt>
                <c:pt idx="6">
                  <c:v>10</c:v>
                </c:pt>
                <c:pt idx="7">
                  <c:v>10</c:v>
                </c:pt>
                <c:pt idx="8">
                  <c:v>10</c:v>
                </c:pt>
                <c:pt idx="9">
                  <c:v>0</c:v>
                </c:pt>
                <c:pt idx="10">
                  <c:v>0</c:v>
                </c:pt>
                <c:pt idx="11">
                  <c:v>0</c:v>
                </c:pt>
                <c:pt idx="12">
                  <c:v>0</c:v>
                </c:pt>
                <c:pt idx="13">
                  <c:v>0</c:v>
                </c:pt>
                <c:pt idx="14">
                  <c:v>10</c:v>
                </c:pt>
                <c:pt idx="15">
                  <c:v>10</c:v>
                </c:pt>
                <c:pt idx="16">
                  <c:v>10</c:v>
                </c:pt>
                <c:pt idx="17">
                  <c:v>10</c:v>
                </c:pt>
                <c:pt idx="18">
                  <c:v>0</c:v>
                </c:pt>
                <c:pt idx="19">
                  <c:v>0</c:v>
                </c:pt>
                <c:pt idx="20">
                  <c:v>0</c:v>
                </c:pt>
                <c:pt idx="21">
                  <c:v>0</c:v>
                </c:pt>
                <c:pt idx="22">
                  <c:v>0</c:v>
                </c:pt>
                <c:pt idx="23">
                  <c:v>0</c:v>
                </c:pt>
              </c:numCache>
            </c:numRef>
          </c:val>
          <c:smooth val="0"/>
        </c:ser>
        <c:dLbls>
          <c:showLegendKey val="0"/>
          <c:showVal val="0"/>
          <c:showCatName val="0"/>
          <c:showSerName val="0"/>
          <c:showPercent val="0"/>
          <c:showBubbleSize val="0"/>
        </c:dLbls>
        <c:marker val="1"/>
        <c:smooth val="0"/>
        <c:axId val="509778056"/>
        <c:axId val="509777664"/>
      </c:lineChart>
      <c:catAx>
        <c:axId val="509778056"/>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dirty="0" smtClean="0"/>
                  <a:t>Hour</a:t>
                </a:r>
                <a:endParaRPr lang="en-US" dirty="0"/>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09777664"/>
        <c:crosses val="autoZero"/>
        <c:auto val="1"/>
        <c:lblAlgn val="ctr"/>
        <c:lblOffset val="100"/>
        <c:noMultiLvlLbl val="0"/>
      </c:catAx>
      <c:valAx>
        <c:axId val="5097776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dirty="0" smtClean="0"/>
                  <a:t>HSL/HASL</a:t>
                </a:r>
                <a:r>
                  <a:rPr lang="en-US" baseline="0" dirty="0" smtClean="0"/>
                  <a:t> (MW)</a:t>
                </a:r>
                <a:endParaRPr lang="en-US" dirty="0"/>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097780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10/10/2019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295716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105400" cy="1815882"/>
          </a:xfrm>
          <a:prstGeom prst="rect">
            <a:avLst/>
          </a:prstGeom>
          <a:noFill/>
        </p:spPr>
        <p:txBody>
          <a:bodyPr wrap="square" rtlCol="0">
            <a:spAutoFit/>
          </a:bodyPr>
          <a:lstStyle/>
          <a:p>
            <a:r>
              <a:rPr lang="en-US" sz="2000" b="1" dirty="0" smtClean="0">
                <a:solidFill>
                  <a:schemeClr val="tx2"/>
                </a:solidFill>
              </a:rPr>
              <a:t>ESR Modeling in RUC and COP Submittals</a:t>
            </a:r>
            <a:endParaRPr lang="en-US" dirty="0" smtClean="0">
              <a:solidFill>
                <a:schemeClr val="tx2"/>
              </a:solidFill>
            </a:endParaRPr>
          </a:p>
          <a:p>
            <a:endParaRPr lang="en-US" dirty="0" smtClean="0">
              <a:solidFill>
                <a:schemeClr val="tx2"/>
              </a:solidFill>
            </a:endParaRPr>
          </a:p>
          <a:p>
            <a:r>
              <a:rPr lang="en-US" dirty="0" smtClean="0">
                <a:solidFill>
                  <a:schemeClr val="tx2"/>
                </a:solidFill>
              </a:rPr>
              <a:t>David Maggio</a:t>
            </a:r>
          </a:p>
          <a:p>
            <a:endParaRPr lang="en-US" dirty="0">
              <a:solidFill>
                <a:schemeClr val="tx2"/>
              </a:solidFill>
            </a:endParaRPr>
          </a:p>
          <a:p>
            <a:r>
              <a:rPr lang="en-US" dirty="0" smtClean="0">
                <a:solidFill>
                  <a:schemeClr val="tx2"/>
                </a:solidFill>
              </a:rPr>
              <a:t>October 18,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Acronyms</a:t>
            </a:r>
            <a:endParaRPr lang="en-US" b="1" dirty="0">
              <a:solidFill>
                <a:schemeClr val="accent1"/>
              </a:solidFill>
            </a:endParaRPr>
          </a:p>
        </p:txBody>
      </p:sp>
      <p:sp>
        <p:nvSpPr>
          <p:cNvPr id="3" name="Content Placeholder 2"/>
          <p:cNvSpPr>
            <a:spLocks noGrp="1"/>
          </p:cNvSpPr>
          <p:nvPr>
            <p:ph idx="1"/>
          </p:nvPr>
        </p:nvSpPr>
        <p:spPr>
          <a:xfrm>
            <a:off x="304800" y="1447800"/>
            <a:ext cx="8534400" cy="4648200"/>
          </a:xfrm>
        </p:spPr>
        <p:txBody>
          <a:bodyPr/>
          <a:lstStyle/>
          <a:p>
            <a:r>
              <a:rPr lang="en-US" sz="2000" dirty="0" smtClean="0"/>
              <a:t>Ancillary Service (AS)</a:t>
            </a:r>
          </a:p>
          <a:p>
            <a:r>
              <a:rPr lang="en-US" sz="2000" dirty="0" smtClean="0"/>
              <a:t>Current Operating Plan (COP)</a:t>
            </a:r>
          </a:p>
          <a:p>
            <a:r>
              <a:rPr lang="en-US" sz="2000" dirty="0" smtClean="0"/>
              <a:t>Energy Storage Resource (ESR)</a:t>
            </a:r>
          </a:p>
          <a:p>
            <a:r>
              <a:rPr lang="en-US" sz="2000" dirty="0" smtClean="0"/>
              <a:t>Fast Responding Regulation Up Service </a:t>
            </a:r>
            <a:r>
              <a:rPr lang="en-US" sz="2000" dirty="0" smtClean="0"/>
              <a:t>(FRRS-Up)</a:t>
            </a:r>
            <a:endParaRPr lang="en-US" sz="2000" dirty="0" smtClean="0"/>
          </a:p>
          <a:p>
            <a:r>
              <a:rPr lang="en-US" sz="2000" dirty="0" smtClean="0"/>
              <a:t>High Ancillary Service Limit (HASL)</a:t>
            </a:r>
          </a:p>
          <a:p>
            <a:r>
              <a:rPr lang="en-US" sz="2000" dirty="0" smtClean="0"/>
              <a:t>High Sustained Limit (HSL)</a:t>
            </a:r>
          </a:p>
          <a:p>
            <a:r>
              <a:rPr lang="en-US" sz="2000" dirty="0" smtClean="0"/>
              <a:t>Reliability Unit Commitment (RUC)</a:t>
            </a:r>
          </a:p>
          <a:p>
            <a:r>
              <a:rPr lang="en-US" sz="2000" dirty="0" smtClean="0"/>
              <a:t>Security-Constrained Economic Dispatch (SCED)</a:t>
            </a:r>
          </a:p>
          <a:p>
            <a:r>
              <a:rPr lang="en-US" sz="2000" dirty="0" smtClean="0"/>
              <a:t>State-of-Charge (SOC)</a:t>
            </a:r>
            <a:endParaRPr lang="en-US" sz="2000" dirty="0"/>
          </a:p>
          <a:p>
            <a:endParaRPr lang="en-US" sz="2000" dirty="0" smtClean="0"/>
          </a:p>
          <a:p>
            <a:pPr>
              <a:lnSpc>
                <a:spcPct val="150000"/>
              </a:lnSpc>
            </a:pP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952497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Ability of RUC to </a:t>
            </a:r>
            <a:r>
              <a:rPr lang="en-US" dirty="0" smtClean="0"/>
              <a:t>Commit </a:t>
            </a:r>
            <a:r>
              <a:rPr lang="en-US" dirty="0"/>
              <a:t>ESRs</a:t>
            </a:r>
            <a:br>
              <a:rPr lang="en-US" dirty="0"/>
            </a:br>
            <a:endParaRPr lang="en-US" dirty="0"/>
          </a:p>
        </p:txBody>
      </p:sp>
      <p:sp>
        <p:nvSpPr>
          <p:cNvPr id="3" name="Content Placeholder 2"/>
          <p:cNvSpPr>
            <a:spLocks noGrp="1"/>
          </p:cNvSpPr>
          <p:nvPr>
            <p:ph idx="1"/>
          </p:nvPr>
        </p:nvSpPr>
        <p:spPr>
          <a:xfrm>
            <a:off x="304800" y="1066800"/>
            <a:ext cx="8534400" cy="4976021"/>
          </a:xfrm>
        </p:spPr>
        <p:txBody>
          <a:bodyPr/>
          <a:lstStyle/>
          <a:p>
            <a:r>
              <a:rPr lang="en-US" sz="2000" dirty="0" smtClean="0"/>
              <a:t>In the existing RUC construct, Resources that can start very quickly (e.g., within a SCED-interval) are not generally committed through the Day-Ahead or Hourly RUC processes.</a:t>
            </a:r>
          </a:p>
          <a:p>
            <a:pPr lvl="1"/>
            <a:r>
              <a:rPr lang="en-US" sz="1800" dirty="0" smtClean="0"/>
              <a:t>Any recommendations from the RUC optimization would be deferred by the Operator.</a:t>
            </a:r>
          </a:p>
          <a:p>
            <a:pPr lvl="1"/>
            <a:r>
              <a:rPr lang="en-US" sz="1800" dirty="0" smtClean="0"/>
              <a:t>The decision on whether or not to start the Resource can effectively be made in real-time.</a:t>
            </a:r>
          </a:p>
          <a:p>
            <a:pPr lvl="1"/>
            <a:endParaRPr lang="en-US" sz="1800" dirty="0"/>
          </a:p>
          <a:p>
            <a:r>
              <a:rPr lang="en-US" sz="2000" dirty="0" smtClean="0"/>
              <a:t>In the </a:t>
            </a:r>
            <a:r>
              <a:rPr lang="en-US" sz="2000" dirty="0" smtClean="0"/>
              <a:t>near-term, </a:t>
            </a:r>
            <a:r>
              <a:rPr lang="en-US" sz="2000" dirty="0" smtClean="0"/>
              <a:t>when RUC will not be designed to directly consider SOC in dispatch, are changes to the RUC optimization to view/treat ESRs differently needed?</a:t>
            </a:r>
          </a:p>
          <a:p>
            <a:pPr lvl="1"/>
            <a:r>
              <a:rPr lang="en-US" sz="1800" dirty="0" smtClean="0"/>
              <a:t>If not, there may be cases in which “OFF” ESRs are recommended for commitment.  This would provide some indication of need</a:t>
            </a:r>
            <a:r>
              <a:rPr lang="en-US" sz="1800" dirty="0" smtClean="0"/>
              <a:t>.</a:t>
            </a:r>
          </a:p>
          <a:p>
            <a:pPr lvl="1"/>
            <a:r>
              <a:rPr lang="en-US" sz="1800" dirty="0" smtClean="0"/>
              <a:t>However, any </a:t>
            </a:r>
            <a:r>
              <a:rPr lang="en-US" sz="1800" dirty="0" smtClean="0"/>
              <a:t>recommendations would be deferred by the Operators</a:t>
            </a:r>
            <a:r>
              <a:rPr lang="en-US" sz="1800" dirty="0" smtClean="0"/>
              <a:t>.</a:t>
            </a:r>
          </a:p>
          <a:p>
            <a:pPr lvl="1"/>
            <a:r>
              <a:rPr lang="en-US" sz="1800" dirty="0" smtClean="0"/>
              <a:t>Will ESRs typically have a COP status of “OFF”?</a:t>
            </a: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388054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a:t>
            </a:r>
            <a:r>
              <a:rPr lang="en-US" dirty="0" smtClean="0"/>
              <a:t>for ESR Dispatch in the RUC </a:t>
            </a:r>
            <a:r>
              <a:rPr lang="en-US" dirty="0"/>
              <a:t>O</a:t>
            </a:r>
            <a:r>
              <a:rPr lang="en-US" dirty="0" smtClean="0"/>
              <a:t>ptimization</a:t>
            </a:r>
            <a:r>
              <a:rPr lang="en-US" dirty="0"/>
              <a:t/>
            </a:r>
            <a:br>
              <a:rPr lang="en-US" dirty="0"/>
            </a:br>
            <a:endParaRPr lang="en-US" dirty="0"/>
          </a:p>
        </p:txBody>
      </p:sp>
      <p:sp>
        <p:nvSpPr>
          <p:cNvPr id="3" name="Content Placeholder 2"/>
          <p:cNvSpPr>
            <a:spLocks noGrp="1"/>
          </p:cNvSpPr>
          <p:nvPr>
            <p:ph idx="1"/>
          </p:nvPr>
        </p:nvSpPr>
        <p:spPr>
          <a:xfrm>
            <a:off x="304800" y="1219200"/>
            <a:ext cx="8534400" cy="4671221"/>
          </a:xfrm>
        </p:spPr>
        <p:txBody>
          <a:bodyPr/>
          <a:lstStyle/>
          <a:p>
            <a:r>
              <a:rPr lang="en-US" sz="2000" dirty="0" smtClean="0"/>
              <a:t>In the near-term, not planning to have RUC consider SOC when dispatching ESRs across the RUC study period.</a:t>
            </a:r>
          </a:p>
          <a:p>
            <a:pPr lvl="1"/>
            <a:r>
              <a:rPr lang="en-US" sz="1800" dirty="0" smtClean="0"/>
              <a:t>This is something that would be revisited for RUC and other forward study tools as ESR penetration in the ERCOT market increases</a:t>
            </a:r>
          </a:p>
          <a:p>
            <a:endParaRPr lang="en-US" sz="2000" dirty="0"/>
          </a:p>
          <a:p>
            <a:r>
              <a:rPr lang="en-US" sz="2000" dirty="0" smtClean="0"/>
              <a:t>Instead, ESRs would simply be modeled in the same way that Generation Resources are today.</a:t>
            </a:r>
          </a:p>
          <a:p>
            <a:pPr lvl="1"/>
            <a:r>
              <a:rPr lang="en-US" sz="1800" dirty="0" smtClean="0"/>
              <a:t>Capacity reserved for AS (e.g., capacity above the HASL) is effectively unavailable for solving transmission congestion and meeting load forecast through energy dispatch.</a:t>
            </a:r>
          </a:p>
          <a:p>
            <a:pPr lvl="1"/>
            <a:r>
              <a:rPr lang="en-US" sz="1800" dirty="0" smtClean="0"/>
              <a:t>Capacity below the HASL for an online </a:t>
            </a:r>
            <a:r>
              <a:rPr lang="en-US" sz="1800" dirty="0" smtClean="0"/>
              <a:t>ESRs </a:t>
            </a:r>
            <a:r>
              <a:rPr lang="en-US" sz="1800" dirty="0" smtClean="0"/>
              <a:t>can be used for energy dispatch.</a:t>
            </a:r>
          </a:p>
          <a:p>
            <a:pPr lvl="1"/>
            <a:endParaRPr lang="en-US" sz="1800" dirty="0"/>
          </a:p>
          <a:p>
            <a:r>
              <a:rPr lang="en-US" sz="2000" dirty="0" smtClean="0"/>
              <a:t>Potential to use existing COP elements to reflect duration limitations for the Resource, as applicable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22174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COP HSLs to Reflect Duration Limitations</a:t>
            </a:r>
            <a:endParaRPr lang="en-US" dirty="0"/>
          </a:p>
        </p:txBody>
      </p:sp>
      <p:sp>
        <p:nvSpPr>
          <p:cNvPr id="3" name="Content Placeholder 2"/>
          <p:cNvSpPr>
            <a:spLocks noGrp="1"/>
          </p:cNvSpPr>
          <p:nvPr>
            <p:ph idx="1"/>
          </p:nvPr>
        </p:nvSpPr>
        <p:spPr>
          <a:xfrm>
            <a:off x="304800" y="1143000"/>
            <a:ext cx="8534400" cy="4899821"/>
          </a:xfrm>
        </p:spPr>
        <p:txBody>
          <a:bodyPr/>
          <a:lstStyle/>
          <a:p>
            <a:r>
              <a:rPr lang="en-US" sz="2000" dirty="0" smtClean="0"/>
              <a:t>At a minimum, COP HSLs will need to be greater than or equal to combined amount of AS being provided by the Resource</a:t>
            </a:r>
          </a:p>
          <a:p>
            <a:pPr lvl="1"/>
            <a:r>
              <a:rPr lang="en-US" sz="1800" dirty="0" smtClean="0"/>
              <a:t>Under the “combination model” structure, this requirement would be specific to the Generator or Load Resource side of the Resource  (i.e., the COP HSL of Generator only has to be greater than or equal to the AS being provided by the “Generator” side of the ESR).</a:t>
            </a:r>
          </a:p>
          <a:p>
            <a:pPr lvl="1"/>
            <a:endParaRPr lang="en-US" sz="1800" dirty="0"/>
          </a:p>
          <a:p>
            <a:r>
              <a:rPr lang="en-US" sz="2000" dirty="0" smtClean="0"/>
              <a:t>For cases in which the ESR is not carrying AS or has additional energy that they are planning to provide to the market, thinking through the ramifications of different options:</a:t>
            </a:r>
          </a:p>
          <a:p>
            <a:pPr marL="800100" lvl="1" indent="-342900">
              <a:buFont typeface="+mj-lt"/>
              <a:buAutoNum type="arabicPeriod"/>
            </a:pPr>
            <a:r>
              <a:rPr lang="en-US" sz="1800" dirty="0" smtClean="0"/>
              <a:t>HSL always at the rated amount (presumably based on the inverter rating)</a:t>
            </a:r>
          </a:p>
          <a:p>
            <a:pPr marL="800100" lvl="1" indent="-342900">
              <a:buFont typeface="+mj-lt"/>
              <a:buAutoNum type="arabicPeriod"/>
            </a:pPr>
            <a:r>
              <a:rPr lang="en-US" sz="1800" dirty="0" smtClean="0"/>
              <a:t>HSL always set equal to the AS responsibility amount (i.e., no additional capacity available to RUC for energy dispatch)</a:t>
            </a:r>
          </a:p>
          <a:p>
            <a:pPr marL="800100" lvl="1" indent="-342900">
              <a:buFont typeface="+mj-lt"/>
              <a:buAutoNum type="arabicPeriod"/>
            </a:pPr>
            <a:r>
              <a:rPr lang="en-US" sz="1800" dirty="0" smtClean="0"/>
              <a:t>QSEs use HSLs to reflect duration </a:t>
            </a:r>
            <a:r>
              <a:rPr lang="en-US" sz="1800" dirty="0" smtClean="0"/>
              <a:t>limitations  </a:t>
            </a: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426557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COP HSLs to Reflect Duration Limitations</a:t>
            </a:r>
            <a:endParaRPr lang="en-US" dirty="0"/>
          </a:p>
        </p:txBody>
      </p:sp>
      <p:sp>
        <p:nvSpPr>
          <p:cNvPr id="3" name="Content Placeholder 2"/>
          <p:cNvSpPr>
            <a:spLocks noGrp="1"/>
          </p:cNvSpPr>
          <p:nvPr>
            <p:ph idx="1"/>
          </p:nvPr>
        </p:nvSpPr>
        <p:spPr>
          <a:xfrm>
            <a:off x="304800" y="1143001"/>
            <a:ext cx="8534400" cy="2819400"/>
          </a:xfrm>
        </p:spPr>
        <p:txBody>
          <a:bodyPr/>
          <a:lstStyle/>
          <a:p>
            <a:r>
              <a:rPr lang="en-US" sz="2000" dirty="0" smtClean="0"/>
              <a:t>Options 1 and 2 are the </a:t>
            </a:r>
            <a:r>
              <a:rPr lang="en-US" sz="2000" dirty="0" smtClean="0"/>
              <a:t>more extreme </a:t>
            </a:r>
            <a:r>
              <a:rPr lang="en-US" sz="2000" dirty="0" smtClean="0"/>
              <a:t>options and </a:t>
            </a:r>
            <a:r>
              <a:rPr lang="en-US" sz="2000" dirty="0" smtClean="0"/>
              <a:t>obvious </a:t>
            </a:r>
            <a:r>
              <a:rPr lang="en-US" sz="2000" dirty="0" smtClean="0"/>
              <a:t>flaws.</a:t>
            </a:r>
          </a:p>
          <a:p>
            <a:pPr lvl="1"/>
            <a:r>
              <a:rPr lang="en-US" sz="1600" dirty="0" smtClean="0"/>
              <a:t>Option 1 ignores duration limitations and will tend to underestimate the system needs for other Resources, creating concerns for situational awareness.</a:t>
            </a:r>
          </a:p>
          <a:p>
            <a:pPr lvl="1"/>
            <a:r>
              <a:rPr lang="en-US" sz="1600" dirty="0" smtClean="0"/>
              <a:t>Option 2 is conservative and would tend to lead to unwarranted commitment recommendations by RUC.  May work in interim, when </a:t>
            </a:r>
            <a:r>
              <a:rPr lang="en-US" sz="1600" dirty="0" smtClean="0"/>
              <a:t>ESR penetration is lower, ESRs </a:t>
            </a:r>
            <a:r>
              <a:rPr lang="en-US" sz="1600" dirty="0" smtClean="0"/>
              <a:t>are </a:t>
            </a:r>
            <a:r>
              <a:rPr lang="en-US" sz="1600" dirty="0" smtClean="0"/>
              <a:t>typicall</a:t>
            </a:r>
            <a:r>
              <a:rPr lang="en-US" sz="1600" dirty="0" smtClean="0"/>
              <a:t>y </a:t>
            </a:r>
            <a:r>
              <a:rPr lang="en-US" sz="1600" dirty="0" smtClean="0"/>
              <a:t>shorter duration, </a:t>
            </a:r>
            <a:r>
              <a:rPr lang="en-US" sz="1600" dirty="0" smtClean="0"/>
              <a:t>and </a:t>
            </a:r>
            <a:r>
              <a:rPr lang="en-US" sz="1600" dirty="0" smtClean="0"/>
              <a:t>ESRs </a:t>
            </a:r>
            <a:r>
              <a:rPr lang="en-US" sz="1600" dirty="0" smtClean="0"/>
              <a:t>mostly </a:t>
            </a:r>
            <a:r>
              <a:rPr lang="en-US" sz="1600" dirty="0" smtClean="0"/>
              <a:t>provide AS.</a:t>
            </a:r>
          </a:p>
          <a:p>
            <a:pPr lvl="1"/>
            <a:endParaRPr lang="en-US" sz="1050" dirty="0"/>
          </a:p>
          <a:p>
            <a:r>
              <a:rPr lang="en-US" sz="2000" dirty="0" smtClean="0"/>
              <a:t>What </a:t>
            </a:r>
            <a:r>
              <a:rPr lang="en-US" sz="2000" dirty="0" smtClean="0"/>
              <a:t>could Option 3 look like?</a:t>
            </a:r>
          </a:p>
          <a:p>
            <a:pPr lvl="1"/>
            <a:r>
              <a:rPr lang="en-US" sz="1600" dirty="0" smtClean="0"/>
              <a:t>Illustration of the “Generator” side COP for a 100MWh ESR with an inverter rated at 25 MW.  The ESR is not planning to provide AS.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Chart 4"/>
          <p:cNvGraphicFramePr>
            <a:graphicFrameLocks/>
          </p:cNvGraphicFramePr>
          <p:nvPr>
            <p:extLst>
              <p:ext uri="{D42A27DB-BD31-4B8C-83A1-F6EECF244321}">
                <p14:modId xmlns:p14="http://schemas.microsoft.com/office/powerpoint/2010/main" val="3176270364"/>
              </p:ext>
            </p:extLst>
          </p:nvPr>
        </p:nvGraphicFramePr>
        <p:xfrm>
          <a:off x="457200" y="3886200"/>
          <a:ext cx="7762875" cy="24407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5050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COP HSLs to Reflect Duration Limitations</a:t>
            </a:r>
            <a:endParaRPr lang="en-US" dirty="0"/>
          </a:p>
        </p:txBody>
      </p:sp>
      <p:sp>
        <p:nvSpPr>
          <p:cNvPr id="3" name="Content Placeholder 2"/>
          <p:cNvSpPr>
            <a:spLocks noGrp="1"/>
          </p:cNvSpPr>
          <p:nvPr>
            <p:ph idx="1"/>
          </p:nvPr>
        </p:nvSpPr>
        <p:spPr>
          <a:xfrm>
            <a:off x="304800" y="990600"/>
            <a:ext cx="8534400" cy="2819400"/>
          </a:xfrm>
        </p:spPr>
        <p:txBody>
          <a:bodyPr/>
          <a:lstStyle/>
          <a:p>
            <a:r>
              <a:rPr lang="en-US" sz="2000" dirty="0" smtClean="0"/>
              <a:t>Option 3 would then get slightly more complicated from there.</a:t>
            </a:r>
          </a:p>
          <a:p>
            <a:pPr lvl="1"/>
            <a:r>
              <a:rPr lang="en-US" sz="1600" dirty="0" smtClean="0"/>
              <a:t>Illustration of the “Generator” side COP for a 100MWh ESR with an inverter rated at 25 MW.  The ESR is planning to provide 15 MW of FRRS-Up all </a:t>
            </a:r>
            <a:r>
              <a:rPr lang="en-US" sz="1600" dirty="0" smtClean="0"/>
              <a:t>day and able to provide additional energy for dispatch </a:t>
            </a:r>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6" name="Chart 5"/>
          <p:cNvGraphicFramePr>
            <a:graphicFrameLocks/>
          </p:cNvGraphicFramePr>
          <p:nvPr>
            <p:extLst>
              <p:ext uri="{D42A27DB-BD31-4B8C-83A1-F6EECF244321}">
                <p14:modId xmlns:p14="http://schemas.microsoft.com/office/powerpoint/2010/main" val="1324551492"/>
              </p:ext>
            </p:extLst>
          </p:nvPr>
        </p:nvGraphicFramePr>
        <p:xfrm>
          <a:off x="690562" y="2428009"/>
          <a:ext cx="7762875" cy="33631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2807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304800" y="1066800"/>
            <a:ext cx="8534400" cy="4899821"/>
          </a:xfrm>
        </p:spPr>
        <p:txBody>
          <a:bodyPr/>
          <a:lstStyle/>
          <a:p>
            <a:pPr marL="0" indent="0">
              <a:buNone/>
            </a:pPr>
            <a:r>
              <a:rPr lang="en-US" sz="2000" dirty="0" smtClean="0"/>
              <a:t>We’re largely looking for feedback at this point.</a:t>
            </a:r>
          </a:p>
          <a:p>
            <a:endParaRPr lang="en-US" sz="800" dirty="0" smtClean="0"/>
          </a:p>
          <a:p>
            <a:r>
              <a:rPr lang="en-US" sz="2000" dirty="0" smtClean="0"/>
              <a:t>Ability </a:t>
            </a:r>
            <a:r>
              <a:rPr lang="en-US" sz="2000" dirty="0"/>
              <a:t>of RUC to </a:t>
            </a:r>
            <a:r>
              <a:rPr lang="en-US" sz="2000" dirty="0" smtClean="0"/>
              <a:t>commit ESRs</a:t>
            </a:r>
          </a:p>
          <a:p>
            <a:pPr lvl="1"/>
            <a:r>
              <a:rPr lang="en-US" sz="1800" dirty="0" smtClean="0"/>
              <a:t>May be covered by existing processes in the near-term</a:t>
            </a:r>
          </a:p>
          <a:p>
            <a:endParaRPr lang="en-US" sz="1600" dirty="0"/>
          </a:p>
          <a:p>
            <a:r>
              <a:rPr lang="en-US" sz="2000" dirty="0"/>
              <a:t>Modeling for ESR </a:t>
            </a:r>
            <a:r>
              <a:rPr lang="en-US" sz="2000" dirty="0" smtClean="0"/>
              <a:t>dispatch </a:t>
            </a:r>
            <a:r>
              <a:rPr lang="en-US" sz="2000" dirty="0"/>
              <a:t>in the RUC o</a:t>
            </a:r>
            <a:r>
              <a:rPr lang="en-US" sz="2000" dirty="0" smtClean="0"/>
              <a:t>ptimization</a:t>
            </a:r>
          </a:p>
          <a:p>
            <a:pPr lvl="1"/>
            <a:r>
              <a:rPr lang="en-US" sz="1800" dirty="0" smtClean="0"/>
              <a:t>Until RUC is updated to consider SOC, have treatment be in line with current Generation Resource treatment.</a:t>
            </a:r>
          </a:p>
          <a:p>
            <a:pPr lvl="1"/>
            <a:r>
              <a:rPr lang="en-US" sz="1800" dirty="0" smtClean="0"/>
              <a:t>In the longer-term, RUC will be updated to consider SOC.</a:t>
            </a:r>
          </a:p>
          <a:p>
            <a:pPr lvl="2"/>
            <a:endParaRPr lang="en-US" sz="1600" dirty="0" smtClean="0"/>
          </a:p>
          <a:p>
            <a:r>
              <a:rPr lang="en-US" sz="2000" dirty="0" smtClean="0"/>
              <a:t>Using </a:t>
            </a:r>
            <a:r>
              <a:rPr lang="en-US" sz="2000" dirty="0"/>
              <a:t>COP HSLs to </a:t>
            </a:r>
            <a:r>
              <a:rPr lang="en-US" sz="2000" dirty="0" smtClean="0"/>
              <a:t>reflect duration </a:t>
            </a:r>
            <a:r>
              <a:rPr lang="en-US" sz="2000" dirty="0"/>
              <a:t>l</a:t>
            </a:r>
            <a:r>
              <a:rPr lang="en-US" sz="2000" dirty="0" smtClean="0"/>
              <a:t>imitations</a:t>
            </a:r>
          </a:p>
          <a:p>
            <a:pPr lvl="1"/>
            <a:r>
              <a:rPr lang="en-US" sz="1800" dirty="0" smtClean="0"/>
              <a:t>Option 3 appears to be a beneficial option.  Should option 3 be applied soon with ERCOT updating the Business Practice Manual for COP expectations?</a:t>
            </a:r>
          </a:p>
          <a:p>
            <a:pPr lvl="1"/>
            <a:r>
              <a:rPr lang="en-US" sz="1800" dirty="0" smtClean="0"/>
              <a:t>Are there are alternative short-term proposals (E.g., that perhaps don’t use COP HSLs)?</a:t>
            </a:r>
          </a:p>
          <a:p>
            <a:endParaRPr lang="en-US" sz="1800" dirty="0"/>
          </a:p>
          <a:p>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518037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781050"/>
          </a:xfrm>
        </p:spPr>
        <p:txBody>
          <a:bodyPr/>
          <a:lstStyle/>
          <a:p>
            <a:r>
              <a:rPr lang="en-US" sz="3600" dirty="0" smtClean="0"/>
              <a:t>Questions</a:t>
            </a:r>
            <a:endParaRPr lang="en-US" sz="3600" dirty="0"/>
          </a:p>
        </p:txBody>
      </p:sp>
    </p:spTree>
    <p:extLst>
      <p:ext uri="{BB962C8B-B14F-4D97-AF65-F5344CB8AC3E}">
        <p14:creationId xmlns:p14="http://schemas.microsoft.com/office/powerpoint/2010/main" val="4227132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8B5E9260-F6CD-4DEF-B0FE-7B1B3177E7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2275</TotalTime>
  <Words>806</Words>
  <Application>Microsoft Office PowerPoint</Application>
  <PresentationFormat>On-screen Show (4:3)</PresentationFormat>
  <Paragraphs>77</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Acronyms</vt:lpstr>
      <vt:lpstr>Ability of RUC to Commit ESRs </vt:lpstr>
      <vt:lpstr>Modeling for ESR Dispatch in the RUC Optimization </vt:lpstr>
      <vt:lpstr>Using COP HSLs to Reflect Duration Limitations</vt:lpstr>
      <vt:lpstr>Using COP HSLs to Reflect Duration Limitations</vt:lpstr>
      <vt:lpstr>Using COP HSLs to Reflect Duration Limitations</vt:lpstr>
      <vt:lpstr>Next Steps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Maggio, Dave</cp:lastModifiedBy>
  <cp:revision>93</cp:revision>
  <cp:lastPrinted>2016-01-21T20:53:15Z</cp:lastPrinted>
  <dcterms:created xsi:type="dcterms:W3CDTF">2016-01-21T15:20:31Z</dcterms:created>
  <dcterms:modified xsi:type="dcterms:W3CDTF">2019-10-10T16:34:25Z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