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34311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1432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262953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72443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10BD5F-9706-4704-8614-5C25FFD76ED3}" type="datetimeFigureOut">
              <a:rPr lang="en-US" smtClean="0"/>
              <a:t>10/11/2019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62643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636658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10BD5F-9706-4704-8614-5C25FFD76ED3}" type="datetimeFigureOut">
              <a:rPr lang="en-US" smtClean="0"/>
              <a:t>10/11/2019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11971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10BD5F-9706-4704-8614-5C25FFD76ED3}" type="datetimeFigureOut">
              <a:rPr lang="en-US" smtClean="0"/>
              <a:t>10/11/2019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371087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0BD5F-9706-4704-8614-5C25FFD76ED3}" type="datetimeFigureOut">
              <a:rPr lang="en-US" smtClean="0"/>
              <a:t>10/11/2019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227416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676323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10BD5F-9706-4704-8614-5C25FFD76ED3}" type="datetimeFigureOut">
              <a:rPr lang="en-US" smtClean="0"/>
              <a:t>10/11/2019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CA83B-39BD-4EE1-B12B-1DA39EA8E1E9}" type="slidenum">
              <a:rPr lang="en-US" smtClean="0"/>
              <a:t>‹#›</a:t>
            </a:fld>
            <a:endParaRPr lang="en-US"/>
          </a:p>
        </p:txBody>
      </p:sp>
    </p:spTree>
    <p:extLst>
      <p:ext uri="{BB962C8B-B14F-4D97-AF65-F5344CB8AC3E}">
        <p14:creationId xmlns:p14="http://schemas.microsoft.com/office/powerpoint/2010/main" val="110505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0BD5F-9706-4704-8614-5C25FFD76ED3}" type="datetimeFigureOut">
              <a:rPr lang="en-US" smtClean="0"/>
              <a:t>10/11/2019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CA83B-39BD-4EE1-B12B-1DA39EA8E1E9}" type="slidenum">
              <a:rPr lang="en-US" smtClean="0"/>
              <a:t>‹#›</a:t>
            </a:fld>
            <a:endParaRPr lang="en-US"/>
          </a:p>
        </p:txBody>
      </p:sp>
    </p:spTree>
    <p:extLst>
      <p:ext uri="{BB962C8B-B14F-4D97-AF65-F5344CB8AC3E}">
        <p14:creationId xmlns:p14="http://schemas.microsoft.com/office/powerpoint/2010/main" val="1658142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Section 16.11.6.2 </a:t>
            </a:r>
            <a:endParaRPr lang="en-US" sz="4000" dirty="0"/>
          </a:p>
        </p:txBody>
      </p:sp>
      <p:sp>
        <p:nvSpPr>
          <p:cNvPr id="3" name="Subtitle 2"/>
          <p:cNvSpPr>
            <a:spLocks noGrp="1"/>
          </p:cNvSpPr>
          <p:nvPr>
            <p:ph type="subTitle" idx="1"/>
          </p:nvPr>
        </p:nvSpPr>
        <p:spPr/>
        <p:txBody>
          <a:bodyPr/>
          <a:lstStyle/>
          <a:p>
            <a:r>
              <a:rPr lang="en-US" dirty="0" smtClean="0"/>
              <a:t>ERCOT’s Remedies for Late Payments by a Market Participant</a:t>
            </a:r>
            <a:endParaRPr lang="en-US" dirty="0"/>
          </a:p>
        </p:txBody>
      </p:sp>
    </p:spTree>
    <p:extLst>
      <p:ext uri="{BB962C8B-B14F-4D97-AF65-F5344CB8AC3E}">
        <p14:creationId xmlns:p14="http://schemas.microsoft.com/office/powerpoint/2010/main" val="1362104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85919125"/>
              </p:ext>
            </p:extLst>
          </p:nvPr>
        </p:nvGraphicFramePr>
        <p:xfrm>
          <a:off x="437662" y="281354"/>
          <a:ext cx="10785230" cy="6245487"/>
        </p:xfrm>
        <a:graphic>
          <a:graphicData uri="http://schemas.openxmlformats.org/drawingml/2006/table">
            <a:tbl>
              <a:tblPr firstRow="1" bandRow="1">
                <a:tableStyleId>{5C22544A-7EE6-4342-B048-85BDC9FD1C3A}</a:tableStyleId>
              </a:tblPr>
              <a:tblGrid>
                <a:gridCol w="2644455"/>
                <a:gridCol w="8140775"/>
              </a:tblGrid>
              <a:tr h="575228">
                <a:tc>
                  <a:txBody>
                    <a:bodyPr/>
                    <a:lstStyle/>
                    <a:p>
                      <a:r>
                        <a:rPr lang="en-US" sz="1400" dirty="0" smtClean="0"/>
                        <a:t>Late Payments </a:t>
                      </a:r>
                    </a:p>
                    <a:p>
                      <a:r>
                        <a:rPr lang="en-US" sz="1400" dirty="0" smtClean="0"/>
                        <a:t>(rolling</a:t>
                      </a:r>
                      <a:r>
                        <a:rPr lang="en-US" sz="1400" baseline="0" dirty="0" smtClean="0"/>
                        <a:t> 12 months</a:t>
                      </a:r>
                      <a:r>
                        <a:rPr lang="en-US" baseline="0" dirty="0" smtClean="0"/>
                        <a:t>)</a:t>
                      </a:r>
                      <a:endParaRPr lang="en-US" dirty="0"/>
                    </a:p>
                  </a:txBody>
                  <a:tcPr/>
                </a:tc>
                <a:tc>
                  <a:txBody>
                    <a:bodyPr/>
                    <a:lstStyle/>
                    <a:p>
                      <a:r>
                        <a:rPr lang="en-US" sz="1400" dirty="0" smtClean="0"/>
                        <a:t>Action</a:t>
                      </a:r>
                      <a:endParaRPr lang="en-US" sz="1400" dirty="0"/>
                    </a:p>
                  </a:txBody>
                  <a:tcPr/>
                </a:tc>
              </a:tr>
              <a:tr h="938529">
                <a:tc>
                  <a:txBody>
                    <a:bodyPr/>
                    <a:lstStyle/>
                    <a:p>
                      <a:r>
                        <a:rPr lang="en-US" sz="1400" dirty="0" smtClean="0"/>
                        <a:t>1</a:t>
                      </a:r>
                      <a:r>
                        <a:rPr lang="en-US" sz="1400" baseline="30000" dirty="0" smtClean="0"/>
                        <a:t>st</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at its sole discretion, determine whether it should take Level I Enforcement action, as described in Section 16.11.6.2.5, Level I Enforcement, against the Market Participant. </a:t>
                      </a:r>
                      <a:endParaRPr lang="en-US" sz="1400" dirty="0"/>
                    </a:p>
                  </a:txBody>
                  <a:tcPr/>
                </a:tc>
              </a:tr>
              <a:tr h="1998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r>
                        <a:rPr lang="en-US" sz="1400" baseline="30000" dirty="0" smtClean="0"/>
                        <a:t>nd</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take action as follows:</a:t>
                      </a:r>
                    </a:p>
                    <a:p>
                      <a:r>
                        <a:rPr lang="en-US" sz="1400" kern="1200" dirty="0" smtClean="0">
                          <a:solidFill>
                            <a:schemeClr val="dk1"/>
                          </a:solidFill>
                          <a:effectLst/>
                          <a:latin typeface="+mn-lt"/>
                          <a:ea typeface="+mn-ea"/>
                          <a:cs typeface="+mn-cs"/>
                        </a:rPr>
                        <a:t>(a) </a:t>
                      </a:r>
                      <a:r>
                        <a:rPr lang="en-US" sz="1400" u="sng" kern="1200" dirty="0" smtClean="0">
                          <a:solidFill>
                            <a:schemeClr val="dk1"/>
                          </a:solidFill>
                          <a:effectLst/>
                          <a:latin typeface="+mn-lt"/>
                          <a:ea typeface="+mn-ea"/>
                          <a:cs typeface="+mn-cs"/>
                        </a:rPr>
                        <a:t>Level I Enforcement</a:t>
                      </a:r>
                      <a:r>
                        <a:rPr lang="en-US" sz="1400" kern="1200" dirty="0" smtClean="0">
                          <a:solidFill>
                            <a:schemeClr val="dk1"/>
                          </a:solidFill>
                          <a:effectLst/>
                          <a:latin typeface="+mn-lt"/>
                          <a:ea typeface="+mn-ea"/>
                          <a:cs typeface="+mn-cs"/>
                        </a:rPr>
                        <a:t> - If ERCOT did not take Level I Enforcement action in the case of the first Late Payment, ERCOT shall take Level I Enforcement action, as described in Section 16.11.6.2.5, Level I Enforcement.</a:t>
                      </a:r>
                    </a:p>
                    <a:p>
                      <a:r>
                        <a:rPr lang="en-US" sz="1400" kern="1200" dirty="0" smtClean="0">
                          <a:solidFill>
                            <a:schemeClr val="dk1"/>
                          </a:solidFill>
                          <a:effectLst/>
                          <a:latin typeface="+mn-lt"/>
                          <a:ea typeface="+mn-ea"/>
                          <a:cs typeface="+mn-cs"/>
                        </a:rPr>
                        <a:t>(b) </a:t>
                      </a:r>
                      <a:r>
                        <a:rPr lang="en-US" sz="1400" u="sng" kern="1200" dirty="0" smtClean="0">
                          <a:solidFill>
                            <a:schemeClr val="dk1"/>
                          </a:solidFill>
                          <a:effectLst/>
                          <a:latin typeface="+mn-lt"/>
                          <a:ea typeface="+mn-ea"/>
                          <a:cs typeface="+mn-cs"/>
                        </a:rPr>
                        <a:t>Level II Enforcement</a:t>
                      </a:r>
                      <a:r>
                        <a:rPr lang="en-US" sz="1400" kern="1200" dirty="0" smtClean="0">
                          <a:solidFill>
                            <a:schemeClr val="dk1"/>
                          </a:solidFill>
                          <a:effectLst/>
                          <a:latin typeface="+mn-lt"/>
                          <a:ea typeface="+mn-ea"/>
                          <a:cs typeface="+mn-cs"/>
                        </a:rPr>
                        <a:t> - If ERCOT did take Level I Enforcement action in the case of the first Late Payment, ERCOT shall take Level II Enforcement action, as described in Section 16.11.6.2.6, Level II Enforcement.</a:t>
                      </a:r>
                      <a:endParaRPr lang="en-US" sz="1400" dirty="0"/>
                    </a:p>
                  </a:txBody>
                  <a:tcPr/>
                </a:tc>
              </a:tr>
              <a:tr h="1998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3</a:t>
                      </a:r>
                      <a:r>
                        <a:rPr lang="en-US" sz="1400" baseline="30000" dirty="0" smtClean="0"/>
                        <a:t>rd</a:t>
                      </a:r>
                      <a:r>
                        <a:rPr lang="en-US" sz="1400" dirty="0" smtClean="0"/>
                        <a:t> </a:t>
                      </a:r>
                      <a:r>
                        <a:rPr lang="en-US" sz="1400" baseline="0" dirty="0" smtClean="0"/>
                        <a:t>Late Payment</a:t>
                      </a:r>
                      <a:endParaRPr lang="en-US" sz="1400" dirty="0"/>
                    </a:p>
                  </a:txBody>
                  <a:tcPr/>
                </a:tc>
                <a:tc>
                  <a:txBody>
                    <a:bodyPr/>
                    <a:lstStyle/>
                    <a:p>
                      <a:r>
                        <a:rPr lang="en-US" sz="1400" kern="1200" dirty="0" smtClean="0">
                          <a:solidFill>
                            <a:schemeClr val="dk1"/>
                          </a:solidFill>
                          <a:effectLst/>
                          <a:latin typeface="+mn-lt"/>
                          <a:ea typeface="+mn-ea"/>
                          <a:cs typeface="+mn-cs"/>
                        </a:rPr>
                        <a:t>ERCOT shall review the circumstances and reason for the Late Payment, and shall take action as follows:</a:t>
                      </a:r>
                    </a:p>
                    <a:p>
                      <a:r>
                        <a:rPr lang="en-US" sz="1400" kern="1200" dirty="0" smtClean="0">
                          <a:solidFill>
                            <a:schemeClr val="dk1"/>
                          </a:solidFill>
                          <a:effectLst/>
                          <a:latin typeface="+mn-lt"/>
                          <a:ea typeface="+mn-ea"/>
                          <a:cs typeface="+mn-cs"/>
                        </a:rPr>
                        <a:t>(a) </a:t>
                      </a:r>
                      <a:r>
                        <a:rPr lang="en-US" sz="1400" u="sng" kern="1200" dirty="0" smtClean="0">
                          <a:solidFill>
                            <a:schemeClr val="dk1"/>
                          </a:solidFill>
                          <a:effectLst/>
                          <a:latin typeface="+mn-lt"/>
                          <a:ea typeface="+mn-ea"/>
                          <a:cs typeface="+mn-cs"/>
                        </a:rPr>
                        <a:t>Level II Enforcement</a:t>
                      </a:r>
                      <a:r>
                        <a:rPr lang="en-US" sz="1400" kern="1200" dirty="0" smtClean="0">
                          <a:solidFill>
                            <a:schemeClr val="dk1"/>
                          </a:solidFill>
                          <a:effectLst/>
                          <a:latin typeface="+mn-lt"/>
                          <a:ea typeface="+mn-ea"/>
                          <a:cs typeface="+mn-cs"/>
                        </a:rPr>
                        <a:t> - If ERCOT did not take Level II Enforcement action in the case of the second Late Payment, ERCOT shall take Level II Enforcement action, as described in Section 16.11.6.2.6, Level II Enforcement.</a:t>
                      </a:r>
                    </a:p>
                    <a:p>
                      <a:r>
                        <a:rPr lang="en-US" sz="1400" kern="1200" dirty="0" smtClean="0">
                          <a:solidFill>
                            <a:schemeClr val="dk1"/>
                          </a:solidFill>
                          <a:effectLst/>
                          <a:latin typeface="+mn-lt"/>
                          <a:ea typeface="+mn-ea"/>
                          <a:cs typeface="+mn-cs"/>
                        </a:rPr>
                        <a:t>(b) </a:t>
                      </a:r>
                      <a:r>
                        <a:rPr lang="en-US" sz="1400" u="sng" kern="1200" dirty="0" smtClean="0">
                          <a:solidFill>
                            <a:schemeClr val="dk1"/>
                          </a:solidFill>
                          <a:effectLst/>
                          <a:latin typeface="+mn-lt"/>
                          <a:ea typeface="+mn-ea"/>
                          <a:cs typeface="+mn-cs"/>
                        </a:rPr>
                        <a:t>Level III Enforcement</a:t>
                      </a:r>
                      <a:r>
                        <a:rPr lang="en-US" sz="1400" kern="1200" dirty="0" smtClean="0">
                          <a:solidFill>
                            <a:schemeClr val="dk1"/>
                          </a:solidFill>
                          <a:effectLst/>
                          <a:latin typeface="+mn-lt"/>
                          <a:ea typeface="+mn-ea"/>
                          <a:cs typeface="+mn-cs"/>
                        </a:rPr>
                        <a:t> - If ERCOT did take Level II Enforcement action in the case of the second Late Payment, ERCOT shall take Level III Enforcement action, as described in Section 16.11.6.2.7, Level III Enforcement.</a:t>
                      </a:r>
                    </a:p>
                    <a:p>
                      <a:endParaRPr lang="en-US" sz="1400" dirty="0"/>
                    </a:p>
                  </a:txBody>
                  <a:tcPr/>
                </a:tc>
              </a:tr>
              <a:tr h="726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4</a:t>
                      </a:r>
                      <a:r>
                        <a:rPr lang="en-US" sz="1400" baseline="30000" dirty="0" smtClean="0"/>
                        <a:t>th</a:t>
                      </a:r>
                      <a:r>
                        <a:rPr lang="en-US" sz="1400" dirty="0" smtClean="0"/>
                        <a:t> </a:t>
                      </a:r>
                      <a:r>
                        <a:rPr lang="en-US" sz="1400" baseline="0" dirty="0" smtClean="0"/>
                        <a:t> Late Payment</a:t>
                      </a:r>
                      <a:endParaRPr lang="en-US" sz="1400" dirty="0" smtClean="0"/>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ERCOT shall take action under Section 16.11.6.1.6, Revocation of a Market Participant’s Rights and Termination of Agreements.</a:t>
                      </a:r>
                    </a:p>
                    <a:p>
                      <a:endParaRPr lang="en-US" sz="1400" dirty="0"/>
                    </a:p>
                  </a:txBody>
                  <a:tcPr/>
                </a:tc>
              </a:tr>
            </a:tbl>
          </a:graphicData>
        </a:graphic>
      </p:graphicFrame>
    </p:spTree>
    <p:extLst>
      <p:ext uri="{BB962C8B-B14F-4D97-AF65-F5344CB8AC3E}">
        <p14:creationId xmlns:p14="http://schemas.microsoft.com/office/powerpoint/2010/main" val="116160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0727513"/>
              </p:ext>
            </p:extLst>
          </p:nvPr>
        </p:nvGraphicFramePr>
        <p:xfrm>
          <a:off x="461108" y="687754"/>
          <a:ext cx="10949354" cy="5127152"/>
        </p:xfrm>
        <a:graphic>
          <a:graphicData uri="http://schemas.openxmlformats.org/drawingml/2006/table">
            <a:tbl>
              <a:tblPr firstRow="1" bandRow="1">
                <a:tableStyleId>{5C22544A-7EE6-4342-B048-85BDC9FD1C3A}</a:tableStyleId>
              </a:tblPr>
              <a:tblGrid>
                <a:gridCol w="1742830"/>
                <a:gridCol w="9206524"/>
              </a:tblGrid>
              <a:tr h="402752">
                <a:tc>
                  <a:txBody>
                    <a:bodyPr/>
                    <a:lstStyle/>
                    <a:p>
                      <a:r>
                        <a:rPr lang="en-US" sz="1400" dirty="0" smtClean="0"/>
                        <a:t>Level of Enforcement</a:t>
                      </a:r>
                      <a:endParaRPr lang="en-US" sz="1400" dirty="0"/>
                    </a:p>
                  </a:txBody>
                  <a:tcPr/>
                </a:tc>
                <a:tc>
                  <a:txBody>
                    <a:bodyPr/>
                    <a:lstStyle/>
                    <a:p>
                      <a:r>
                        <a:rPr lang="en-US" sz="1400" dirty="0" smtClean="0"/>
                        <a:t>Action</a:t>
                      </a:r>
                      <a:endParaRPr lang="en-US" sz="1400" dirty="0"/>
                    </a:p>
                  </a:txBody>
                  <a:tcPr/>
                </a:tc>
              </a:tr>
              <a:tr h="370840">
                <a:tc>
                  <a:txBody>
                    <a:bodyPr/>
                    <a:lstStyle/>
                    <a:p>
                      <a:r>
                        <a:rPr lang="en-US" dirty="0" smtClean="0"/>
                        <a:t>Level</a:t>
                      </a:r>
                      <a:r>
                        <a:rPr lang="en-US" baseline="0" dirty="0" smtClean="0"/>
                        <a:t> 1</a:t>
                      </a:r>
                      <a:endParaRPr lang="en-US" dirty="0"/>
                    </a:p>
                  </a:txBody>
                  <a:tcPr/>
                </a:tc>
                <a:tc>
                  <a:txBody>
                    <a:bodyPr/>
                    <a:lstStyle/>
                    <a:p>
                      <a:r>
                        <a:rPr lang="en-US" sz="1400" kern="1200" dirty="0" smtClean="0">
                          <a:solidFill>
                            <a:schemeClr val="dk1"/>
                          </a:solidFill>
                          <a:effectLst/>
                          <a:latin typeface="+mn-lt"/>
                          <a:ea typeface="+mn-ea"/>
                          <a:cs typeface="+mn-cs"/>
                        </a:rPr>
                        <a:t>(1) Under Level I Enforcement, ERCOT shall notify the Market Participant to comply with one of the following requirements:</a:t>
                      </a:r>
                    </a:p>
                    <a:p>
                      <a:pPr marL="0" indent="0">
                        <a:buFont typeface="+mj-lt"/>
                        <a:buNone/>
                      </a:pPr>
                      <a:r>
                        <a:rPr lang="en-US" sz="1400" kern="1200" dirty="0" smtClean="0">
                          <a:solidFill>
                            <a:schemeClr val="dk1"/>
                          </a:solidFill>
                          <a:effectLst/>
                          <a:latin typeface="+mn-lt"/>
                          <a:ea typeface="+mn-ea"/>
                          <a:cs typeface="+mn-cs"/>
                        </a:rPr>
                        <a:t>(a) If the Market Participant has not provided Financial Security, the Market Participant shall now provide Financial Security, within two Bank Business Days, in an amount at or above 110% of the amount of the Market Participant’s TPE less the Unsecured Credit Limit; or any other liability to ERCOT that the Market Participant has or is expected to have for activity in the ERCOT Region, whichever applies.</a:t>
                      </a:r>
                    </a:p>
                    <a:p>
                      <a:pPr marL="0" indent="0">
                        <a:buFont typeface="+mj-lt"/>
                        <a:buNone/>
                      </a:pPr>
                      <a:r>
                        <a:rPr lang="en-US" sz="1400" kern="1200" dirty="0" smtClean="0">
                          <a:solidFill>
                            <a:schemeClr val="dk1"/>
                          </a:solidFill>
                          <a:effectLst/>
                          <a:latin typeface="+mn-lt"/>
                          <a:ea typeface="+mn-ea"/>
                          <a:cs typeface="+mn-cs"/>
                        </a:rPr>
                        <a:t>(b) If the Market Participant has already provided Financial Security, the Market Participant shall increase its Financial Security, within two Bank Business Days, to an amount at or above 110% of its TPE less the Unsecured Credit Limit or any other liability to ERCOT that the Market Participant has or is expected to have for activity in the ERCOT Region, whichever applies.</a:t>
                      </a:r>
                    </a:p>
                    <a:p>
                      <a:r>
                        <a:rPr lang="en-US" sz="1400" kern="1200" dirty="0" smtClean="0">
                          <a:solidFill>
                            <a:schemeClr val="dk1"/>
                          </a:solidFill>
                          <a:effectLst/>
                          <a:latin typeface="+mn-lt"/>
                          <a:ea typeface="+mn-ea"/>
                          <a:cs typeface="+mn-cs"/>
                        </a:rPr>
                        <a:t>(2) Increased Financial Security requirements under this Section remain in effect for a minimum of 60 days and remain in effect thereafter until ERCOT, at its sole discretion, determines to reduce such Financial Security requirements to the normally applicable levels.</a:t>
                      </a:r>
                    </a:p>
                    <a:p>
                      <a:endParaRPr lang="en-US" sz="1000" dirty="0"/>
                    </a:p>
                  </a:txBody>
                  <a:tcPr/>
                </a:tc>
              </a:tr>
              <a:tr h="370840">
                <a:tc>
                  <a:txBody>
                    <a:bodyPr/>
                    <a:lstStyle/>
                    <a:p>
                      <a:r>
                        <a:rPr lang="en-US" dirty="0" smtClean="0"/>
                        <a:t>Level 2</a:t>
                      </a:r>
                      <a:r>
                        <a:rPr lang="en-US" baseline="0" dirty="0" smtClean="0"/>
                        <a:t> </a:t>
                      </a:r>
                      <a:endParaRPr lang="en-US" dirty="0"/>
                    </a:p>
                  </a:txBody>
                  <a:tcPr/>
                </a:tc>
                <a:tc>
                  <a:txBody>
                    <a:bodyPr/>
                    <a:lstStyle/>
                    <a:p>
                      <a:r>
                        <a:rPr lang="en-US" sz="1800" kern="1200" dirty="0" smtClean="0">
                          <a:solidFill>
                            <a:schemeClr val="dk1"/>
                          </a:solidFill>
                          <a:effectLst/>
                          <a:latin typeface="+mn-lt"/>
                          <a:ea typeface="+mn-ea"/>
                          <a:cs typeface="+mn-cs"/>
                        </a:rPr>
                        <a:t>(</a:t>
                      </a:r>
                      <a:r>
                        <a:rPr lang="en-US" sz="1400" kern="1200" dirty="0" smtClean="0">
                          <a:solidFill>
                            <a:schemeClr val="dk1"/>
                          </a:solidFill>
                          <a:effectLst/>
                          <a:latin typeface="+mn-lt"/>
                          <a:ea typeface="+mn-ea"/>
                          <a:cs typeface="+mn-cs"/>
                        </a:rPr>
                        <a:t>1) Under Level II Enforcement, ERCOT shall notify the Market Participant that the Market Participant shall provide Financial Security, within two Bank Business days, in the form of a cash deposit or letter of credit, as chosen by ERCOT at its sole discretion, at 110% of the Market Participant’s TPE less the Unsecured Credit Limit or for any other liability to ERCOT that the Market Participant has or is expected to have for activity in the ERCOT Region.   </a:t>
                      </a:r>
                    </a:p>
                    <a:p>
                      <a:r>
                        <a:rPr lang="en-US" sz="1400" kern="1200" dirty="0" smtClean="0">
                          <a:solidFill>
                            <a:schemeClr val="dk1"/>
                          </a:solidFill>
                          <a:effectLst/>
                          <a:latin typeface="+mn-lt"/>
                          <a:ea typeface="+mn-ea"/>
                          <a:cs typeface="+mn-cs"/>
                        </a:rPr>
                        <a:t>(2) Increased Financial Security requirements under this Section remain in effect for a minimum of 60 days and remain in effect thereafter until ERCOT, at its sole discretion, determines to reduce such Financial Security requirements to the normally applicable levels.</a:t>
                      </a:r>
                    </a:p>
                    <a:p>
                      <a:endParaRPr lang="en-US" dirty="0"/>
                    </a:p>
                  </a:txBody>
                  <a:tcPr/>
                </a:tc>
              </a:tr>
            </a:tbl>
          </a:graphicData>
        </a:graphic>
      </p:graphicFrame>
    </p:spTree>
    <p:extLst>
      <p:ext uri="{BB962C8B-B14F-4D97-AF65-F5344CB8AC3E}">
        <p14:creationId xmlns:p14="http://schemas.microsoft.com/office/powerpoint/2010/main" val="370927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78606815"/>
              </p:ext>
            </p:extLst>
          </p:nvPr>
        </p:nvGraphicFramePr>
        <p:xfrm>
          <a:off x="461108" y="687754"/>
          <a:ext cx="10949354" cy="1774352"/>
        </p:xfrm>
        <a:graphic>
          <a:graphicData uri="http://schemas.openxmlformats.org/drawingml/2006/table">
            <a:tbl>
              <a:tblPr firstRow="1" bandRow="1">
                <a:tableStyleId>{5C22544A-7EE6-4342-B048-85BDC9FD1C3A}</a:tableStyleId>
              </a:tblPr>
              <a:tblGrid>
                <a:gridCol w="1742830"/>
                <a:gridCol w="9206524"/>
              </a:tblGrid>
              <a:tr h="402752">
                <a:tc>
                  <a:txBody>
                    <a:bodyPr/>
                    <a:lstStyle/>
                    <a:p>
                      <a:r>
                        <a:rPr lang="en-US" sz="1400" dirty="0" smtClean="0"/>
                        <a:t>Level of Enforcement</a:t>
                      </a:r>
                      <a:endParaRPr lang="en-US" sz="1400" dirty="0"/>
                    </a:p>
                  </a:txBody>
                  <a:tcPr/>
                </a:tc>
                <a:tc>
                  <a:txBody>
                    <a:bodyPr/>
                    <a:lstStyle/>
                    <a:p>
                      <a:r>
                        <a:rPr lang="en-US" sz="1400" dirty="0" smtClean="0"/>
                        <a:t>Action</a:t>
                      </a:r>
                      <a:endParaRPr lang="en-US" sz="1400" dirty="0"/>
                    </a:p>
                  </a:txBody>
                  <a:tcPr/>
                </a:tc>
              </a:tr>
              <a:tr h="370840">
                <a:tc>
                  <a:txBody>
                    <a:bodyPr/>
                    <a:lstStyle/>
                    <a:p>
                      <a:r>
                        <a:rPr lang="en-US" sz="1400" dirty="0" smtClean="0"/>
                        <a:t>Level</a:t>
                      </a:r>
                      <a:r>
                        <a:rPr lang="en-US" sz="1400" baseline="0" dirty="0" smtClean="0"/>
                        <a:t> 3</a:t>
                      </a:r>
                      <a:endParaRPr lang="en-US" sz="1400" dirty="0"/>
                    </a:p>
                  </a:txBody>
                  <a:tcPr/>
                </a:tc>
                <a:tc>
                  <a:txBody>
                    <a:bodyPr/>
                    <a:lstStyle/>
                    <a:p>
                      <a:r>
                        <a:rPr lang="en-US" sz="1400" kern="1200" dirty="0" smtClean="0">
                          <a:solidFill>
                            <a:schemeClr val="dk1"/>
                          </a:solidFill>
                          <a:effectLst/>
                          <a:latin typeface="+mn-lt"/>
                          <a:ea typeface="+mn-ea"/>
                          <a:cs typeface="+mn-cs"/>
                        </a:rPr>
                        <a:t>(1) Under Level III Enforcement, ERCOT shall:</a:t>
                      </a:r>
                    </a:p>
                    <a:p>
                      <a:pPr marL="342900" indent="-342900">
                        <a:buFont typeface="+mj-lt"/>
                        <a:buAutoNum type="alphaLcParenBoth"/>
                      </a:pPr>
                      <a:r>
                        <a:rPr lang="en-US" sz="1400" kern="1200" dirty="0" smtClean="0">
                          <a:solidFill>
                            <a:schemeClr val="dk1"/>
                          </a:solidFill>
                          <a:effectLst/>
                          <a:latin typeface="+mn-lt"/>
                          <a:ea typeface="+mn-ea"/>
                          <a:cs typeface="+mn-cs"/>
                        </a:rPr>
                        <a:t>Advise the Authorized Representative and/or Credit Contact that a fourth Late Payment in the rolling 12-month period</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shall result in ERCOT taking action under Section 16.11.6.1.6, Revocation of a Market Participant’s Rights and   Termination of Agreements; or</a:t>
                      </a:r>
                    </a:p>
                    <a:p>
                      <a:pPr marL="342900" indent="-342900">
                        <a:buFont typeface="+mj-lt"/>
                        <a:buAutoNum type="alphaLcParenBoth"/>
                      </a:pPr>
                      <a:r>
                        <a:rPr lang="en-US" sz="1400" kern="1200" dirty="0" smtClean="0">
                          <a:solidFill>
                            <a:schemeClr val="dk1"/>
                          </a:solidFill>
                          <a:effectLst/>
                          <a:latin typeface="+mn-lt"/>
                          <a:ea typeface="+mn-ea"/>
                          <a:cs typeface="+mn-cs"/>
                        </a:rPr>
                        <a:t>Take action under Section 16.11.6.1.6.</a:t>
                      </a:r>
                    </a:p>
                    <a:p>
                      <a:endParaRPr lang="en-US" sz="1400" dirty="0"/>
                    </a:p>
                  </a:txBody>
                  <a:tcPr/>
                </a:tc>
              </a:tr>
            </a:tbl>
          </a:graphicData>
        </a:graphic>
      </p:graphicFrame>
    </p:spTree>
    <p:extLst>
      <p:ext uri="{BB962C8B-B14F-4D97-AF65-F5344CB8AC3E}">
        <p14:creationId xmlns:p14="http://schemas.microsoft.com/office/powerpoint/2010/main" val="56860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719</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Section 16.11.6.2 </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Spells, Vanessa</dc:creator>
  <cp:lastModifiedBy>Spells, Vanessa</cp:lastModifiedBy>
  <cp:revision>3</cp:revision>
  <dcterms:created xsi:type="dcterms:W3CDTF">2019-10-11T16:58:11Z</dcterms:created>
  <dcterms:modified xsi:type="dcterms:W3CDTF">2019-10-11T17:24:51Z</dcterms:modified>
</cp:coreProperties>
</file>