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30" r:id="rId8"/>
    <p:sldId id="331" r:id="rId9"/>
    <p:sldId id="332" r:id="rId10"/>
    <p:sldId id="305" r:id="rId11"/>
    <p:sldId id="314" r:id="rId12"/>
    <p:sldId id="32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Management Daily </a:t>
            </a:r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Process Timeline</a:t>
            </a:r>
            <a:endParaRPr lang="en-US" b="1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October 17,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470187"/>
            <a:ext cx="806712" cy="684441"/>
          </a:xfrm>
          <a:prstGeom prst="rect">
            <a:avLst/>
          </a:prstGeom>
          <a:solidFill>
            <a:srgbClr val="FF82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1625600"/>
            <a:ext cx="8229600" cy="2133600"/>
            <a:chOff x="457200" y="1625600"/>
            <a:chExt cx="8229600" cy="2133600"/>
          </a:xfrm>
        </p:grpSpPr>
        <p:sp>
          <p:nvSpPr>
            <p:cNvPr id="8" name="Up Arrow 7"/>
            <p:cNvSpPr/>
            <p:nvPr/>
          </p:nvSpPr>
          <p:spPr>
            <a:xfrm rot="5400000">
              <a:off x="3505200" y="-1422400"/>
              <a:ext cx="2133600" cy="8229600"/>
            </a:xfrm>
            <a:prstGeom prst="upArrow">
              <a:avLst>
                <a:gd name="adj1" fmla="val 50000"/>
                <a:gd name="adj2" fmla="val 31633"/>
              </a:avLst>
            </a:prstGeom>
            <a:solidFill>
              <a:srgbClr val="00AEC7"/>
            </a:solidFill>
            <a:ln w="12700" cap="flat" cmpd="sng" algn="ctr">
              <a:solidFill>
                <a:srgbClr val="00AEC7">
                  <a:shade val="50000"/>
                </a:srgbClr>
              </a:solidFill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Up Arrow 8"/>
            <p:cNvSpPr/>
            <p:nvPr/>
          </p:nvSpPr>
          <p:spPr>
            <a:xfrm rot="5400000">
              <a:off x="4139295" y="-1155700"/>
              <a:ext cx="636812" cy="7696200"/>
            </a:xfrm>
            <a:prstGeom prst="upArrow">
              <a:avLst>
                <a:gd name="adj1" fmla="val 50000"/>
                <a:gd name="adj2" fmla="val 31633"/>
              </a:avLst>
            </a:prstGeom>
            <a:solidFill>
              <a:srgbClr val="FFD100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233950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AEC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877324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AEC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724442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AEC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736698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AEC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658379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AEC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66194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0800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33345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1200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76719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1500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23837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1630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36093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1800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57774" y="285691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EC7">
                      <a:lumMod val="50000"/>
                    </a:srgbClr>
                  </a:solidFill>
                  <a:effectLst/>
                  <a:uLnTx/>
                  <a:uFillTx/>
                </a:rPr>
                <a:t>2300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066799" y="2501900"/>
              <a:ext cx="381000" cy="381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1098580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1256" y="3647617"/>
            <a:ext cx="47851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Run Overnight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Calculation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(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TPE &amp; ACLs calculated)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Generate/Post Credit Reports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Identify Collateral Requests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0914" y="969121"/>
            <a:ext cx="1934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>
                <a:solidFill>
                  <a:schemeClr val="accent1"/>
                </a:solidFill>
                <a:ea typeface="+mj-ea"/>
                <a:cs typeface="Times New Roman" panose="02020603050405020304" pitchFamily="18" charset="0"/>
              </a:rPr>
              <a:t>Prior to 0800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263911" y="1470187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736698" y="3697645"/>
            <a:ext cx="252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Credit Management Daily Process Timeline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Credit Management Daily Process Timeline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Up Arrow 5"/>
          <p:cNvSpPr/>
          <p:nvPr/>
        </p:nvSpPr>
        <p:spPr>
          <a:xfrm rot="5400000">
            <a:off x="3505200" y="-1422400"/>
            <a:ext cx="2133600" cy="82296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00AEC7"/>
          </a:solidFill>
          <a:ln w="12700" cap="flat" cmpd="sng" algn="ctr">
            <a:solidFill>
              <a:srgbClr val="00AEC7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Up Arrow 6"/>
          <p:cNvSpPr/>
          <p:nvPr/>
        </p:nvSpPr>
        <p:spPr>
          <a:xfrm rot="5400000">
            <a:off x="4139295" y="-1155700"/>
            <a:ext cx="636812" cy="76962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FFD1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233950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877324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724442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36698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5837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619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33345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1200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76719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1500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23837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1630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36093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1800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5777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2300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70947" y="1470187"/>
            <a:ext cx="2153503" cy="684441"/>
          </a:xfrm>
          <a:prstGeom prst="rect">
            <a:avLst/>
          </a:prstGeom>
          <a:solidFill>
            <a:srgbClr val="FF82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066800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8549" y="94183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619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27" name="Oval 26"/>
          <p:cNvSpPr/>
          <p:nvPr/>
        </p:nvSpPr>
        <p:spPr>
          <a:xfrm>
            <a:off x="1098580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263993" y="1470188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017520" y="944570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1200</a:t>
            </a:r>
          </a:p>
        </p:txBody>
      </p:sp>
      <p:sp>
        <p:nvSpPr>
          <p:cNvPr id="30" name="Oval 29"/>
          <p:cNvSpPr/>
          <p:nvPr/>
        </p:nvSpPr>
        <p:spPr>
          <a:xfrm>
            <a:off x="3265730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424450" y="1470188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95087" y="3761971"/>
            <a:ext cx="30053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Review/Send Collateral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Requests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 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Send 90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% TPE Notifications </a:t>
            </a:r>
          </a:p>
        </p:txBody>
      </p:sp>
    </p:spTree>
    <p:extLst>
      <p:ext uri="{BB962C8B-B14F-4D97-AF65-F5344CB8AC3E}">
        <p14:creationId xmlns:p14="http://schemas.microsoft.com/office/powerpoint/2010/main" val="262941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Credit Management Daily Process Timeline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Up Arrow 5"/>
          <p:cNvSpPr/>
          <p:nvPr/>
        </p:nvSpPr>
        <p:spPr>
          <a:xfrm rot="5400000">
            <a:off x="3505200" y="-1422400"/>
            <a:ext cx="2133600" cy="82296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00AEC7"/>
          </a:solidFill>
          <a:ln w="12700" cap="flat" cmpd="sng" algn="ctr">
            <a:solidFill>
              <a:srgbClr val="00AEC7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Up Arrow 6"/>
          <p:cNvSpPr/>
          <p:nvPr/>
        </p:nvSpPr>
        <p:spPr>
          <a:xfrm rot="5400000">
            <a:off x="4139295" y="-1155700"/>
            <a:ext cx="636812" cy="76962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FFD1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77324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724442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736698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65837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619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33345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1200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6719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1500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23837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1630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36093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1800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5777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2300</a:t>
            </a:r>
          </a:p>
        </p:txBody>
      </p:sp>
      <p:sp>
        <p:nvSpPr>
          <p:cNvPr id="22" name="Oval 21"/>
          <p:cNvSpPr/>
          <p:nvPr/>
        </p:nvSpPr>
        <p:spPr>
          <a:xfrm>
            <a:off x="106679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910309" y="2536615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0471" y="3733800"/>
            <a:ext cx="5046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Review and Process Financial Security (Increases/Decreases)</a:t>
            </a:r>
            <a:endParaRPr kumimoji="0" lang="en-US" sz="1600" b="0" i="0" u="none" strike="noStrike" kern="0" cap="none" spc="0" normalizeH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Run Intra-Day Calculation</a:t>
            </a:r>
            <a:endParaRPr kumimoji="0" lang="en-US" sz="1600" b="0" i="0" u="none" strike="noStrike" kern="0" cap="none" spc="0" normalizeH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600" kern="0" baseline="0" dirty="0" smtClean="0">
                <a:solidFill>
                  <a:srgbClr val="5B6770"/>
                </a:solidFill>
              </a:rPr>
              <a:t>Generate and Post Afternoon </a:t>
            </a:r>
            <a:r>
              <a:rPr lang="en-US" sz="1600" kern="0" baseline="0" dirty="0" smtClean="0">
                <a:solidFill>
                  <a:srgbClr val="5B6770"/>
                </a:solidFill>
              </a:rPr>
              <a:t>Credit Reports</a:t>
            </a:r>
            <a:r>
              <a:rPr lang="en-US" sz="1600" kern="0" dirty="0" smtClean="0">
                <a:solidFill>
                  <a:srgbClr val="5B6770"/>
                </a:solidFill>
              </a:rPr>
              <a:t> </a:t>
            </a:r>
            <a:r>
              <a:rPr lang="en-US" sz="1600" kern="0" dirty="0" smtClean="0">
                <a:solidFill>
                  <a:srgbClr val="5B6770"/>
                </a:solidFill>
              </a:rPr>
              <a:t>(</a:t>
            </a:r>
            <a:r>
              <a:rPr lang="en-US" sz="1600" kern="0" dirty="0" smtClean="0">
                <a:solidFill>
                  <a:srgbClr val="5B6770"/>
                </a:solidFill>
              </a:rPr>
              <a:t>Including Preliminary ACL Report)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33653" y="952837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1500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08958" y="1471728"/>
            <a:ext cx="1663869" cy="684441"/>
          </a:xfrm>
          <a:prstGeom prst="rect">
            <a:avLst/>
          </a:prstGeom>
          <a:solidFill>
            <a:srgbClr val="FF82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072828" y="1470188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28" name="Oval 27"/>
          <p:cNvSpPr/>
          <p:nvPr/>
        </p:nvSpPr>
        <p:spPr>
          <a:xfrm>
            <a:off x="3233950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65730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17520" y="944570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1200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424450" y="1470188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31756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Up Arrow 6"/>
          <p:cNvSpPr/>
          <p:nvPr/>
        </p:nvSpPr>
        <p:spPr>
          <a:xfrm rot="5400000">
            <a:off x="3505200" y="-1422400"/>
            <a:ext cx="2133600" cy="82296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00AEC7"/>
          </a:solidFill>
          <a:ln w="12700" cap="flat" cmpd="sng" algn="ctr">
            <a:solidFill>
              <a:srgbClr val="00AEC7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Up Arrow 7"/>
          <p:cNvSpPr/>
          <p:nvPr/>
        </p:nvSpPr>
        <p:spPr>
          <a:xfrm rot="5400000">
            <a:off x="4139295" y="-1155700"/>
            <a:ext cx="636812" cy="76962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FFD1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233950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724442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36698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5837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619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33345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1200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76719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1500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23837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1630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36093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1800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5777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2300</a:t>
            </a:r>
          </a:p>
        </p:txBody>
      </p:sp>
      <p:sp>
        <p:nvSpPr>
          <p:cNvPr id="23" name="Oval 22"/>
          <p:cNvSpPr/>
          <p:nvPr/>
        </p:nvSpPr>
        <p:spPr>
          <a:xfrm>
            <a:off x="106679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756087" y="2536429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0286" y="3786052"/>
            <a:ext cx="283251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Review/Send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Final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ACLs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to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CRR &amp; DAM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600" kern="0" dirty="0" smtClean="0">
                <a:solidFill>
                  <a:srgbClr val="5B6770"/>
                </a:solidFill>
              </a:rPr>
              <a:t>Post Final </a:t>
            </a:r>
            <a:r>
              <a:rPr lang="en-US" sz="1600" kern="0" dirty="0" smtClean="0">
                <a:solidFill>
                  <a:srgbClr val="5B6770"/>
                </a:solidFill>
              </a:rPr>
              <a:t>ACL </a:t>
            </a:r>
            <a:r>
              <a:rPr lang="en-US" sz="1600" kern="0" dirty="0" smtClean="0">
                <a:solidFill>
                  <a:srgbClr val="5B6770"/>
                </a:solidFill>
              </a:rPr>
              <a:t>Reports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75130" y="94438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1630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95270" y="1471728"/>
            <a:ext cx="819537" cy="684441"/>
          </a:xfrm>
          <a:prstGeom prst="rect">
            <a:avLst/>
          </a:prstGeom>
          <a:solidFill>
            <a:srgbClr val="FF82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914807" y="1470002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29" name="Oval 28"/>
          <p:cNvSpPr/>
          <p:nvPr/>
        </p:nvSpPr>
        <p:spPr>
          <a:xfrm>
            <a:off x="4877324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910309" y="2536615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33653" y="952837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1500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072828" y="1470188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Credit Management Daily Process Timeline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Up Arrow 7"/>
          <p:cNvSpPr/>
          <p:nvPr/>
        </p:nvSpPr>
        <p:spPr>
          <a:xfrm rot="5400000">
            <a:off x="3505200" y="-1422400"/>
            <a:ext cx="2133600" cy="82296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00AEC7"/>
          </a:solidFill>
          <a:ln w="12700" cap="flat" cmpd="sng" algn="ctr">
            <a:solidFill>
              <a:srgbClr val="00AEC7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Up Arrow 8"/>
          <p:cNvSpPr/>
          <p:nvPr/>
        </p:nvSpPr>
        <p:spPr>
          <a:xfrm rot="5400000">
            <a:off x="4139295" y="-1155700"/>
            <a:ext cx="636812" cy="7696200"/>
          </a:xfrm>
          <a:prstGeom prst="upArrow">
            <a:avLst>
              <a:gd name="adj1" fmla="val 50000"/>
              <a:gd name="adj2" fmla="val 31633"/>
            </a:avLst>
          </a:prstGeom>
          <a:solidFill>
            <a:srgbClr val="FFD1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233950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77324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24442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AEC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5837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619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0800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33345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1200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76719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1500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23837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1630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36093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1800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57774" y="285691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AEC7">
                    <a:lumMod val="50000"/>
                  </a:srgbClr>
                </a:solidFill>
                <a:effectLst/>
                <a:uLnTx/>
                <a:uFillTx/>
              </a:rPr>
              <a:t>2300</a:t>
            </a:r>
          </a:p>
        </p:txBody>
      </p:sp>
      <p:sp>
        <p:nvSpPr>
          <p:cNvPr id="24" name="Oval 23"/>
          <p:cNvSpPr/>
          <p:nvPr/>
        </p:nvSpPr>
        <p:spPr>
          <a:xfrm>
            <a:off x="1066799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16417" y="94540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2300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7630" y="3759200"/>
            <a:ext cx="412056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Retrieve ICE Prices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Run FCE Calculations/Post FCE Reports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90159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25372" y="1471728"/>
            <a:ext cx="927641" cy="684441"/>
          </a:xfrm>
          <a:prstGeom prst="rect">
            <a:avLst/>
          </a:prstGeom>
          <a:solidFill>
            <a:srgbClr val="FF82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7853013" y="1472184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30" name="Oval 29"/>
          <p:cNvSpPr/>
          <p:nvPr/>
        </p:nvSpPr>
        <p:spPr>
          <a:xfrm>
            <a:off x="6736698" y="2501900"/>
            <a:ext cx="381000" cy="3810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768478" y="2533680"/>
            <a:ext cx="317440" cy="317440"/>
          </a:xfrm>
          <a:prstGeom prst="ellipse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94049" y="94540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</a:rPr>
              <a:t>1800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929922" y="1472184"/>
            <a:ext cx="0" cy="1171051"/>
          </a:xfrm>
          <a:prstGeom prst="line">
            <a:avLst/>
          </a:prstGeom>
          <a:noFill/>
          <a:ln w="44450" cap="flat" cmpd="sng" algn="ctr">
            <a:solidFill>
              <a:srgbClr val="FF8200"/>
            </a:solidFill>
            <a:prstDash val="solid"/>
            <a:miter lim="800000"/>
          </a:ln>
          <a:effectLst/>
        </p:spPr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Credit Management Daily Process Timeline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67991</TotalTime>
  <Words>159</Words>
  <Application>Microsoft Office PowerPoint</Application>
  <PresentationFormat>On-screen Show (4:3)</PresentationFormat>
  <Paragraphs>78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Management Daily Process Timeline</vt:lpstr>
      <vt:lpstr>Credit Management Daily Process Timeline</vt:lpstr>
      <vt:lpstr>Credit Management Daily Process Timeline</vt:lpstr>
      <vt:lpstr>Credit Management Daily Process Timeline</vt:lpstr>
      <vt:lpstr>Credit Management Daily Process Timeline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457</cp:revision>
  <cp:lastPrinted>2019-06-18T19:02:16Z</cp:lastPrinted>
  <dcterms:created xsi:type="dcterms:W3CDTF">2016-01-21T15:20:31Z</dcterms:created>
  <dcterms:modified xsi:type="dcterms:W3CDTF">2019-10-09T16:38:57Z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