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2" r:id="rId8"/>
    <p:sldId id="257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552" y="60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Item 5:  Letter of Credit Issuer Limits</a:t>
            </a:r>
          </a:p>
          <a:p>
            <a:endParaRPr lang="en-US" b="1" dirty="0" smtClean="0">
              <a:solidFill>
                <a:srgbClr val="5B6770"/>
              </a:solidFill>
            </a:endParaRPr>
          </a:p>
          <a:p>
            <a:r>
              <a:rPr lang="en-US" i="1" dirty="0" smtClean="0">
                <a:solidFill>
                  <a:srgbClr val="5B6770"/>
                </a:solidFill>
              </a:rPr>
              <a:t>Mark Ruane</a:t>
            </a:r>
            <a:endParaRPr lang="en-US" i="1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Director, Settlements, Retail and Credit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Finance and Audit Committee Meeting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October 7, 2019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B6770"/>
                </a:solidFill>
              </a:rPr>
              <a:t>Protocol Section 16.11.3, Alternative Means of Satisfying ERCOT Creditworthiness Requirements, incorporates letter of credit (LC) issuer limits determined by the long-term issuer rating and the Tangible Net Worth of the Issuer. </a:t>
            </a:r>
            <a:endParaRPr lang="en-US" sz="2000" dirty="0" smtClean="0">
              <a:solidFill>
                <a:srgbClr val="5B677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5B677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5B6770"/>
                </a:solidFill>
              </a:rPr>
              <a:t>Protocol </a:t>
            </a:r>
            <a:r>
              <a:rPr lang="en-US" sz="2000" dirty="0">
                <a:solidFill>
                  <a:srgbClr val="5B6770"/>
                </a:solidFill>
              </a:rPr>
              <a:t>Section 16.11.3 requires ERCOT Board approval (upon TAC recommendation) when limits are being revised</a:t>
            </a:r>
            <a:r>
              <a:rPr lang="en-US" sz="2000" dirty="0" smtClean="0">
                <a:solidFill>
                  <a:srgbClr val="5B677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5B677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5B6770"/>
                </a:solidFill>
              </a:rPr>
              <a:t>The </a:t>
            </a:r>
            <a:r>
              <a:rPr lang="en-US" sz="2000" dirty="0">
                <a:solidFill>
                  <a:srgbClr val="5B6770"/>
                </a:solidFill>
              </a:rPr>
              <a:t>F&amp;A Committee has requested a semi-annual review of the letter of credit issuer concentration.</a:t>
            </a:r>
            <a:endParaRPr lang="en-US" sz="20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5B6770"/>
                </a:solidFill>
              </a:rPr>
              <a:t>LC issuer limits are determined as follows:</a:t>
            </a:r>
            <a:endParaRPr lang="en-US" sz="2000" dirty="0">
              <a:solidFill>
                <a:srgbClr val="5B677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34408"/>
              </p:ext>
            </p:extLst>
          </p:nvPr>
        </p:nvGraphicFramePr>
        <p:xfrm>
          <a:off x="1714275" y="1596800"/>
          <a:ext cx="5073041" cy="245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05"/>
                <a:gridCol w="1228996"/>
                <a:gridCol w="2563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Issuer Rating 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Letter of Credit Issuer Limit as a % of Tangible Net Worth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Moody’s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Fitch/S&amp;P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1.00%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517634" y="4244553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/>
              <a:t>(1</a:t>
            </a:r>
            <a:r>
              <a:rPr lang="en-US" sz="1000" baseline="30000" dirty="0" smtClean="0"/>
              <a:t>)  </a:t>
            </a:r>
            <a:r>
              <a:rPr lang="en-US" sz="1000" dirty="0" smtClean="0"/>
              <a:t>Determined in accordance with ERCOT Protocol Section 16.11.3, based on most recent audited financial statements.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508000" y="4690829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5B6770"/>
                </a:solidFill>
              </a:rPr>
              <a:t>In addition, each issuer is subject to an overall limit of $750 million.</a:t>
            </a:r>
            <a:endParaRPr lang="en-US" sz="20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B6770"/>
                </a:solidFill>
              </a:rPr>
              <a:t>ERCOT computed the issuer limits and reviewed outstanding </a:t>
            </a:r>
            <a:r>
              <a:rPr lang="en-US" sz="2000" dirty="0" smtClean="0">
                <a:solidFill>
                  <a:srgbClr val="5B6770"/>
                </a:solidFill>
              </a:rPr>
              <a:t>LCs </a:t>
            </a:r>
            <a:r>
              <a:rPr lang="en-US" sz="2000" dirty="0">
                <a:solidFill>
                  <a:srgbClr val="5B6770"/>
                </a:solidFill>
              </a:rPr>
              <a:t>for the six months ending </a:t>
            </a:r>
            <a:r>
              <a:rPr lang="en-US" sz="2000" dirty="0" smtClean="0">
                <a:solidFill>
                  <a:srgbClr val="5B6770"/>
                </a:solidFill>
              </a:rPr>
              <a:t>August 31, 2019</a:t>
            </a:r>
            <a:endParaRPr lang="en-US" sz="2000" dirty="0">
              <a:solidFill>
                <a:srgbClr val="5B677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76265"/>
              </p:ext>
            </p:extLst>
          </p:nvPr>
        </p:nvGraphicFramePr>
        <p:xfrm>
          <a:off x="1727200" y="2057400"/>
          <a:ext cx="5715000" cy="2779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143000"/>
                <a:gridCol w="990600"/>
                <a:gridCol w="1066800"/>
              </a:tblGrid>
              <a:tr h="25002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Summary Statistics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Six months ending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Change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0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2/28/2019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8/31/2019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issuers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Minimum computed limit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$19.2m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$19.1m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 $ </a:t>
                      </a:r>
                      <a:r>
                        <a:rPr lang="en-US" sz="1200" baseline="0" dirty="0" smtClean="0"/>
                        <a:t>.1m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Issuers with limit at $750m</a:t>
                      </a:r>
                      <a:r>
                        <a:rPr lang="en-US" sz="1200" baseline="0" dirty="0" smtClean="0"/>
                        <a:t> cap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Minimum current excess</a:t>
                      </a:r>
                      <a:r>
                        <a:rPr lang="en-US" sz="1200" baseline="0" dirty="0" smtClean="0"/>
                        <a:t> capacity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$19.0m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-$7.1m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-$ 26.1m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Maximum excess</a:t>
                      </a:r>
                      <a:r>
                        <a:rPr lang="en-US" sz="1200" baseline="0" dirty="0" smtClean="0"/>
                        <a:t> capacity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$717.0m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$642.7m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-$74.3m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LC issuance</a:t>
                      </a:r>
                      <a:r>
                        <a:rPr lang="en-US" sz="1200" baseline="0" dirty="0" smtClean="0"/>
                        <a:t> in excess of limits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</a:t>
            </a:r>
            <a:r>
              <a:rPr lang="en-US" sz="2600" dirty="0"/>
              <a:t>of Credit Concentration Limits ($ millions)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62" y="792322"/>
            <a:ext cx="8180476" cy="537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5B6770"/>
                </a:solidFill>
              </a:rPr>
              <a:t>Questions</a:t>
            </a:r>
            <a:endParaRPr lang="en-US" sz="2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318</Words>
  <Application>Microsoft Office PowerPoint</Application>
  <PresentationFormat>On-screen Show (4:3)</PresentationFormat>
  <Paragraphs>88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Issuer Limits</vt:lpstr>
      <vt:lpstr>Letter of Credit Issuer Limits</vt:lpstr>
      <vt:lpstr>Letter of Credit Issuer Limits</vt:lpstr>
      <vt:lpstr>Letter of Credit Concentration Limits ($ millions)</vt:lpstr>
      <vt:lpstr>Letter of Credit Issuer Limits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75</cp:revision>
  <cp:lastPrinted>2017-09-12T14:00:34Z</cp:lastPrinted>
  <dcterms:created xsi:type="dcterms:W3CDTF">2016-01-21T15:20:31Z</dcterms:created>
  <dcterms:modified xsi:type="dcterms:W3CDTF">2019-09-20T19:58:14Z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