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7" r:id="rId7"/>
    <p:sldId id="269" r:id="rId8"/>
    <p:sldId id="270" r:id="rId9"/>
    <p:sldId id="271"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1" d="100"/>
          <a:sy n="91" d="100"/>
        </p:scale>
        <p:origin x="1134"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9357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27322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18045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4114800"/>
            <a:ext cx="4495800" cy="984885"/>
          </a:xfrm>
          <a:prstGeom prst="rect">
            <a:avLst/>
          </a:prstGeom>
          <a:noFill/>
        </p:spPr>
        <p:txBody>
          <a:bodyPr wrap="square" rtlCol="0">
            <a:spAutoFit/>
          </a:bodyPr>
          <a:lstStyle/>
          <a:p>
            <a:r>
              <a:rPr lang="en-US" sz="2000" b="1" dirty="0" smtClean="0">
                <a:solidFill>
                  <a:schemeClr val="tx2"/>
                </a:solidFill>
              </a:rPr>
              <a:t>Resource Definition Task Force</a:t>
            </a:r>
          </a:p>
          <a:p>
            <a:r>
              <a:rPr lang="en-US" sz="2000" b="1" dirty="0" smtClean="0">
                <a:solidFill>
                  <a:schemeClr val="tx2"/>
                </a:solidFill>
              </a:rPr>
              <a:t>Distributed Generation Review</a:t>
            </a:r>
            <a:endParaRPr lang="en-US" sz="2000" b="1" dirty="0">
              <a:solidFill>
                <a:schemeClr val="tx2"/>
              </a:solidFill>
            </a:endParaRP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Agenda</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285750" indent="-285750"/>
            <a:r>
              <a:rPr lang="en-US" dirty="0"/>
              <a:t>Brief review of Resource Definition Task force (RTF) work on Generation Resources</a:t>
            </a:r>
          </a:p>
          <a:p>
            <a:pPr marL="285750" indent="-285750"/>
            <a:endParaRPr lang="en-US" dirty="0"/>
          </a:p>
          <a:p>
            <a:pPr marL="285750" indent="-285750"/>
            <a:r>
              <a:rPr lang="en-US" smtClean="0"/>
              <a:t>Proposed NPRR </a:t>
            </a:r>
            <a:r>
              <a:rPr lang="en-US" dirty="0" smtClean="0"/>
              <a:t>RTF-5 Intended to clarify terms for Distributed Generation including: “DG”, “unregistered DG” and “registered DG”</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7886700" cy="440531"/>
          </a:xfrm>
        </p:spPr>
        <p:txBody>
          <a:bodyPr>
            <a:normAutofit/>
          </a:bodyPr>
          <a:lstStyle/>
          <a:p>
            <a:pPr algn="ctr"/>
            <a:r>
              <a:rPr lang="en-US" sz="2100" dirty="0" smtClean="0"/>
              <a:t>Generation </a:t>
            </a:r>
            <a:r>
              <a:rPr lang="en-US" sz="2100" dirty="0"/>
              <a:t>Resource Definition Framework</a:t>
            </a:r>
          </a:p>
        </p:txBody>
      </p:sp>
      <p:pic>
        <p:nvPicPr>
          <p:cNvPr id="5" name="Picture 4"/>
          <p:cNvPicPr>
            <a:picLocks noChangeAspect="1"/>
          </p:cNvPicPr>
          <p:nvPr/>
        </p:nvPicPr>
        <p:blipFill>
          <a:blip r:embed="rId2"/>
          <a:stretch>
            <a:fillRect/>
          </a:stretch>
        </p:blipFill>
        <p:spPr>
          <a:xfrm>
            <a:off x="0" y="914400"/>
            <a:ext cx="8971059" cy="4498034"/>
          </a:xfrm>
          <a:prstGeom prst="rect">
            <a:avLst/>
          </a:prstGeom>
        </p:spPr>
      </p:pic>
      <p:sp>
        <p:nvSpPr>
          <p:cNvPr id="2" name="Rectangle 1"/>
          <p:cNvSpPr/>
          <p:nvPr/>
        </p:nvSpPr>
        <p:spPr>
          <a:xfrm>
            <a:off x="4191000" y="6019800"/>
            <a:ext cx="4572000" cy="461665"/>
          </a:xfrm>
          <a:prstGeom prst="rect">
            <a:avLst/>
          </a:prstGeom>
        </p:spPr>
        <p:txBody>
          <a:bodyPr>
            <a:spAutoFit/>
          </a:bodyPr>
          <a:lstStyle/>
          <a:p>
            <a:r>
              <a:rPr lang="en-US" sz="1200" dirty="0">
                <a:solidFill>
                  <a:srgbClr val="0070C0"/>
                </a:solidFill>
              </a:rPr>
              <a:t>http://www.ercot.com/content/wcm/key_documents_lists/130715/Resource_Matrix_for_Generators.pptx</a:t>
            </a:r>
          </a:p>
        </p:txBody>
      </p:sp>
      <p:sp>
        <p:nvSpPr>
          <p:cNvPr id="6" name="Rectangle 5"/>
          <p:cNvSpPr/>
          <p:nvPr/>
        </p:nvSpPr>
        <p:spPr>
          <a:xfrm>
            <a:off x="1828800" y="1600200"/>
            <a:ext cx="1752600" cy="990600"/>
          </a:xfrm>
          <a:prstGeom prst="rect">
            <a:avLst/>
          </a:prstGeom>
          <a:solidFill>
            <a:schemeClr val="accent6">
              <a:lumMod val="60000"/>
              <a:lumOff val="40000"/>
              <a:alpha val="17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81799" y="1600200"/>
            <a:ext cx="2189259" cy="1371600"/>
          </a:xfrm>
          <a:prstGeom prst="rect">
            <a:avLst/>
          </a:prstGeom>
          <a:solidFill>
            <a:schemeClr val="accent6">
              <a:lumMod val="60000"/>
              <a:lumOff val="40000"/>
              <a:alpha val="17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486400" y="1600200"/>
            <a:ext cx="1295398" cy="1371600"/>
          </a:xfrm>
          <a:prstGeom prst="rect">
            <a:avLst/>
          </a:prstGeom>
          <a:solidFill>
            <a:schemeClr val="accent6">
              <a:lumMod val="60000"/>
              <a:lumOff val="40000"/>
              <a:alpha val="17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828800" y="2590800"/>
            <a:ext cx="914400" cy="533400"/>
          </a:xfrm>
          <a:prstGeom prst="rect">
            <a:avLst/>
          </a:prstGeom>
          <a:solidFill>
            <a:schemeClr val="accent6">
              <a:lumMod val="60000"/>
              <a:lumOff val="40000"/>
              <a:alpha val="17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9174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Distributed Generation Definition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indent="0">
              <a:buNone/>
            </a:pPr>
            <a:r>
              <a:rPr lang="en-US" sz="2000" b="1" dirty="0"/>
              <a:t>Distributed Generation (DG) </a:t>
            </a:r>
            <a:endParaRPr lang="en-US" sz="2000" dirty="0"/>
          </a:p>
          <a:p>
            <a:pPr marL="0" indent="0">
              <a:buNone/>
            </a:pPr>
            <a:r>
              <a:rPr lang="en-US" sz="2000" dirty="0"/>
              <a:t>An electrical generating facility located at a Customer’s point of delivery (point of common coupling) ten megawatts (MW) or less and connected at a voltage less than or equal to 60 kilovolts (kV) which may be connected in parallel operation to the utility system.  </a:t>
            </a:r>
            <a:r>
              <a:rPr lang="en-US" sz="2000" dirty="0">
                <a:solidFill>
                  <a:srgbClr val="FF0000"/>
                </a:solidFill>
              </a:rPr>
              <a:t>Due to size and market differences, Distributed Generation falls into any one of the three different categories within ERCOT:</a:t>
            </a:r>
          </a:p>
          <a:p>
            <a:pPr lvl="1"/>
            <a:r>
              <a:rPr lang="en-US" sz="1800" dirty="0">
                <a:solidFill>
                  <a:srgbClr val="FF0000"/>
                </a:solidFill>
              </a:rPr>
              <a:t>Unregistered Distributed Generation (see Unregistered DG)</a:t>
            </a:r>
          </a:p>
          <a:p>
            <a:pPr lvl="1"/>
            <a:r>
              <a:rPr lang="en-US" sz="1800" dirty="0">
                <a:solidFill>
                  <a:srgbClr val="FF0000"/>
                </a:solidFill>
              </a:rPr>
              <a:t>Settlement Only Distributed Generator (see Settlement Only Distribution Generator)</a:t>
            </a:r>
          </a:p>
          <a:p>
            <a:pPr lvl="1"/>
            <a:r>
              <a:rPr lang="en-US" sz="1800" dirty="0">
                <a:solidFill>
                  <a:srgbClr val="FF0000"/>
                </a:solidFill>
              </a:rPr>
              <a:t>Distribution Generation Resource (See Resource)</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072890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Unregistered Distributed Generation Definition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indent="0">
              <a:buNone/>
            </a:pPr>
            <a:r>
              <a:rPr lang="en-US" sz="2000" b="1" dirty="0">
                <a:solidFill>
                  <a:srgbClr val="FF0000"/>
                </a:solidFill>
              </a:rPr>
              <a:t>Unregistered Distributed Generation</a:t>
            </a:r>
            <a:endParaRPr lang="en-US" sz="2000" dirty="0">
              <a:solidFill>
                <a:srgbClr val="FF0000"/>
              </a:solidFill>
            </a:endParaRPr>
          </a:p>
          <a:p>
            <a:pPr marL="0" indent="0">
              <a:buNone/>
            </a:pPr>
            <a:r>
              <a:rPr lang="en-US" sz="2000" dirty="0">
                <a:solidFill>
                  <a:srgbClr val="FF0000"/>
                </a:solidFill>
              </a:rPr>
              <a:t>The term is used to refer to DG systems that are not registered with ERCOT.  They are either </a:t>
            </a:r>
            <a:r>
              <a:rPr lang="en-US" sz="2000" dirty="0" smtClean="0">
                <a:solidFill>
                  <a:srgbClr val="FF0000"/>
                </a:solidFill>
              </a:rPr>
              <a:t>systems </a:t>
            </a:r>
            <a:r>
              <a:rPr lang="en-US" sz="2000" dirty="0">
                <a:solidFill>
                  <a:srgbClr val="FF0000"/>
                </a:solidFill>
              </a:rPr>
              <a:t>that are below the threshold for registration identified in section 16.5(5) and have not chosen to register with ERCOT or are systems larger than the threshold but do not ever export energy to the ERCOT system. </a:t>
            </a:r>
          </a:p>
          <a:p>
            <a:pPr lvl="1"/>
            <a:endParaRPr lang="en-US" sz="18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520832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Updates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indent="0">
              <a:buNone/>
            </a:pPr>
            <a:r>
              <a:rPr lang="en-US" sz="2000" b="1" dirty="0" smtClean="0">
                <a:solidFill>
                  <a:schemeClr val="tx1">
                    <a:lumMod val="50000"/>
                    <a:lumOff val="50000"/>
                  </a:schemeClr>
                </a:solidFill>
              </a:rPr>
              <a:t>1)  Replace language throughout protocols such as:</a:t>
            </a:r>
          </a:p>
          <a:p>
            <a:endParaRPr lang="en-US" sz="1800" dirty="0" smtClean="0"/>
          </a:p>
          <a:p>
            <a:r>
              <a:rPr lang="en-US" sz="1800" dirty="0" smtClean="0"/>
              <a:t>“DG </a:t>
            </a:r>
            <a:r>
              <a:rPr lang="en-US" sz="1800" dirty="0"/>
              <a:t>generation of equal to or lower than the DG registration </a:t>
            </a:r>
            <a:r>
              <a:rPr lang="en-US" sz="1800" dirty="0" smtClean="0"/>
              <a:t>threshold” </a:t>
            </a:r>
          </a:p>
          <a:p>
            <a:pPr marL="400050" lvl="1" indent="0">
              <a:buNone/>
            </a:pPr>
            <a:r>
              <a:rPr lang="en-US" sz="1600" dirty="0" smtClean="0">
                <a:solidFill>
                  <a:schemeClr val="tx1">
                    <a:lumMod val="50000"/>
                    <a:lumOff val="50000"/>
                  </a:schemeClr>
                </a:solidFill>
              </a:rPr>
              <a:t>with </a:t>
            </a:r>
          </a:p>
          <a:p>
            <a:pPr marL="400050" lvl="1" indent="0">
              <a:buNone/>
            </a:pPr>
            <a:r>
              <a:rPr lang="en-US" sz="1800" dirty="0" smtClean="0">
                <a:solidFill>
                  <a:schemeClr val="tx1">
                    <a:lumMod val="50000"/>
                    <a:lumOff val="50000"/>
                  </a:schemeClr>
                </a:solidFill>
              </a:rPr>
              <a:t>“</a:t>
            </a:r>
            <a:r>
              <a:rPr lang="en-US" sz="1800" dirty="0" smtClean="0"/>
              <a:t>Unregistered DG” or “UDG” </a:t>
            </a:r>
          </a:p>
          <a:p>
            <a:pPr marL="0" indent="0">
              <a:buNone/>
            </a:pPr>
            <a:endParaRPr lang="en-US" sz="1800" dirty="0">
              <a:solidFill>
                <a:srgbClr val="FF0000"/>
              </a:solidFill>
            </a:endParaRPr>
          </a:p>
          <a:p>
            <a:pPr marL="0" indent="0">
              <a:buNone/>
            </a:pPr>
            <a:r>
              <a:rPr lang="en-US" sz="1800" dirty="0" smtClean="0">
                <a:solidFill>
                  <a:schemeClr val="tx1">
                    <a:lumMod val="50000"/>
                    <a:lumOff val="50000"/>
                  </a:schemeClr>
                </a:solidFill>
              </a:rPr>
              <a:t>2) Clarify language in other sections based on the new definitions, since in many cases the use of the term “DG” was meant only to refer to “unregistered DG”.</a:t>
            </a:r>
          </a:p>
          <a:p>
            <a:r>
              <a:rPr lang="en-US" sz="2000" dirty="0"/>
              <a:t>“Distributed Generation”</a:t>
            </a:r>
          </a:p>
          <a:p>
            <a:pPr marL="457200" lvl="1" indent="0">
              <a:buNone/>
            </a:pPr>
            <a:r>
              <a:rPr lang="en-US" sz="1800" dirty="0"/>
              <a:t>with</a:t>
            </a:r>
          </a:p>
          <a:p>
            <a:pPr marL="457200" lvl="1" indent="0">
              <a:buNone/>
            </a:pPr>
            <a:r>
              <a:rPr lang="en-US" sz="2000" dirty="0"/>
              <a:t>“Unregistered DG</a:t>
            </a:r>
            <a:r>
              <a:rPr lang="en-US" sz="2000" dirty="0" smtClean="0"/>
              <a:t>” or “UDG”</a:t>
            </a:r>
            <a:endParaRPr lang="en-US" sz="1800" dirty="0" smtClean="0">
              <a:solidFill>
                <a:schemeClr val="tx1">
                  <a:lumMod val="50000"/>
                  <a:lumOff val="50000"/>
                </a:schemeClr>
              </a:solidFill>
            </a:endParaRPr>
          </a:p>
          <a:p>
            <a:pPr marL="0" indent="0">
              <a:buNone/>
            </a:pPr>
            <a:endParaRPr lang="en-US" sz="1800" dirty="0">
              <a:solidFill>
                <a:schemeClr val="tx1">
                  <a:lumMod val="50000"/>
                  <a:lumOff val="50000"/>
                </a:schemeClr>
              </a:solidFill>
            </a:endParaRPr>
          </a:p>
          <a:p>
            <a:pPr marL="0" indent="0">
              <a:buNone/>
            </a:pPr>
            <a:r>
              <a:rPr lang="en-US" sz="1800" dirty="0" smtClean="0">
                <a:solidFill>
                  <a:schemeClr val="tx1">
                    <a:lumMod val="50000"/>
                    <a:lumOff val="50000"/>
                  </a:schemeClr>
                </a:solidFill>
              </a:rPr>
              <a:t>3)  Per RTF Charter, no substantive changes have been made.</a:t>
            </a:r>
            <a:endParaRPr lang="en-US" sz="1800" dirty="0">
              <a:solidFill>
                <a:schemeClr val="tx1">
                  <a:lumMod val="50000"/>
                  <a:lumOff val="50000"/>
                </a:schemeClr>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352495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247</TotalTime>
  <Words>326</Words>
  <Application>Microsoft Office PowerPoint</Application>
  <PresentationFormat>On-screen Show (4:3)</PresentationFormat>
  <Paragraphs>38</Paragraphs>
  <Slides>6</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Agenda</vt:lpstr>
      <vt:lpstr>Generation Resource Definition Framework</vt:lpstr>
      <vt:lpstr>Distributed Generation Definition</vt:lpstr>
      <vt:lpstr>Unregistered Distributed Generation Definition</vt:lpstr>
      <vt:lpstr>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Stice, Clayton</cp:lastModifiedBy>
  <cp:revision>42</cp:revision>
  <cp:lastPrinted>2016-01-21T20:53:15Z</cp:lastPrinted>
  <dcterms:created xsi:type="dcterms:W3CDTF">2016-01-21T15:20:31Z</dcterms:created>
  <dcterms:modified xsi:type="dcterms:W3CDTF">2019-10-08T15:18:36Z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