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260" r:id="rId6"/>
    <p:sldId id="279" r:id="rId7"/>
    <p:sldId id="280" r:id="rId8"/>
    <p:sldId id="281" r:id="rId9"/>
    <p:sldId id="283" r:id="rId10"/>
    <p:sldId id="282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16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776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257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Discussion on NPRR941 Impacts and Flexibility for Future Hubs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PRS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David Maggio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October 10,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Current Complications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66800"/>
            <a:ext cx="8343900" cy="5181600"/>
          </a:xfrm>
        </p:spPr>
        <p:txBody>
          <a:bodyPr/>
          <a:lstStyle/>
          <a:p>
            <a:r>
              <a:rPr lang="en-US" sz="2000" dirty="0" smtClean="0"/>
              <a:t>NPRR941 and other Hub proposals do not significantly impact the Real-Time Market (RTM) systems.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Hub prices are calculated as part of a post-process of SCED.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/>
              <a:t>There are no RTM transactions at the Hubs (i.e., no dispatch of injections and withdrawals).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2000" dirty="0" smtClean="0"/>
              <a:t>However, Hubs affect the Day-Ahead Market (DAM) more significantly, as the changes involve how </a:t>
            </a:r>
            <a:r>
              <a:rPr lang="en-US" sz="2000" dirty="0"/>
              <a:t>a</a:t>
            </a:r>
            <a:r>
              <a:rPr lang="en-US" sz="2000" dirty="0" smtClean="0"/>
              <a:t> Hub is modeled, dispatched and priced.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 smtClean="0"/>
              <a:t>All Hubs are defined in the Network Model Management System (NMMS) with their components: group of Hub Buses.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 smtClean="0"/>
              <a:t>All Hub Buses are defined in the NMMS with their components: group </a:t>
            </a:r>
            <a:r>
              <a:rPr lang="en-US" sz="1600" smtClean="0"/>
              <a:t>of </a:t>
            </a:r>
            <a:r>
              <a:rPr lang="en-US" sz="1600" smtClean="0"/>
              <a:t>Electrical Buses.</a:t>
            </a:r>
            <a:endParaRPr lang="en-US" sz="1600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 smtClean="0"/>
              <a:t>DAM runs on the Bus-Branch model, where Electrical Buses do not exist. Instead, DAM rebuilds the mapping between the Hub Buses and existing power flow buses, based on the model information from NMMS.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600" dirty="0" smtClean="0"/>
              <a:t>The mapping is then used in DAM for dispatching Hubs, optimizing the bids and offers at Hubs, and calculating the Hub prices.</a:t>
            </a:r>
            <a:endParaRPr lang="en-US" sz="1600" dirty="0"/>
          </a:p>
          <a:p>
            <a:endParaRPr lang="en-US" sz="2000" dirty="0"/>
          </a:p>
          <a:p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9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Flexibility Gaine</a:t>
            </a:r>
            <a:r>
              <a:rPr lang="en-US" dirty="0" smtClean="0"/>
              <a:t>d by Implementing NPRR817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648200"/>
          </a:xfrm>
        </p:spPr>
        <p:txBody>
          <a:bodyPr/>
          <a:lstStyle/>
          <a:p>
            <a:r>
              <a:rPr lang="en-US" sz="2000" dirty="0" smtClean="0"/>
              <a:t>NPRR817 created a new Hub, the Panhandle Hub, but required that it not be included in </a:t>
            </a:r>
            <a:r>
              <a:rPr lang="en-US" sz="2000" dirty="0"/>
              <a:t>the ERCOT Hub Average 345 kV Hub  </a:t>
            </a:r>
            <a:r>
              <a:rPr lang="en-US" sz="2000" dirty="0" smtClean="0"/>
              <a:t>(HUBAVG) or </a:t>
            </a:r>
            <a:r>
              <a:rPr lang="en-US" sz="2000" dirty="0"/>
              <a:t>ERCOT Bus Average 345 kV Hub </a:t>
            </a:r>
            <a:r>
              <a:rPr lang="en-US" sz="2000" dirty="0" smtClean="0"/>
              <a:t>(BUSAVG) calculations.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Prior to NPRR817, it was assumed that all Hubs would be included in the HUBAVG and BUSAVG calculations.</a:t>
            </a:r>
          </a:p>
          <a:p>
            <a:pPr marL="685800" lvl="1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The Panhandle Hub otherwise followed the same pattern as the existing Hubs.</a:t>
            </a:r>
          </a:p>
          <a:p>
            <a:pPr marL="400050" lvl="1" indent="0">
              <a:buNone/>
            </a:pPr>
            <a:endParaRPr lang="en-US" sz="1800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sz="1800" dirty="0" smtClean="0"/>
              <a:t>With the implementation of NPRR817, added the flexibility to define which Hubs </a:t>
            </a:r>
            <a:r>
              <a:rPr lang="en-US" sz="1800" dirty="0"/>
              <a:t>to </a:t>
            </a:r>
            <a:r>
              <a:rPr lang="en-US" sz="1800" dirty="0" smtClean="0"/>
              <a:t>include </a:t>
            </a:r>
            <a:r>
              <a:rPr lang="en-US" sz="1800" dirty="0"/>
              <a:t>in </a:t>
            </a:r>
            <a:r>
              <a:rPr lang="en-US" sz="1800" dirty="0" smtClean="0"/>
              <a:t>the HUBAVG </a:t>
            </a:r>
            <a:r>
              <a:rPr lang="en-US" sz="1800" dirty="0"/>
              <a:t>and BUSAVG calculations.</a:t>
            </a:r>
            <a:endParaRPr lang="en-US" sz="1800" dirty="0" smtClean="0"/>
          </a:p>
          <a:p>
            <a:endParaRPr lang="en-US" sz="2000" dirty="0" smtClean="0"/>
          </a:p>
          <a:p>
            <a:pPr>
              <a:lnSpc>
                <a:spcPct val="150000"/>
              </a:lnSpc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2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Barriers for Future Hub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71599"/>
            <a:ext cx="8496300" cy="426720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impact of the following permutations are being reviewed:</a:t>
            </a:r>
          </a:p>
          <a:p>
            <a:pPr marL="0" indent="0">
              <a:buNone/>
            </a:pPr>
            <a:endParaRPr lang="en-US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1800" b="1" i="1" dirty="0" smtClean="0"/>
              <a:t>Allow multiple/all voltage levels to be part of a Hub Bus definition.  Voltage level </a:t>
            </a:r>
            <a:r>
              <a:rPr lang="en-US" sz="1800" b="1" i="1" dirty="0"/>
              <a:t>should not </a:t>
            </a:r>
            <a:r>
              <a:rPr lang="en-US" sz="1800" b="1" i="1" dirty="0" smtClean="0"/>
              <a:t>limited to only 345 kV. </a:t>
            </a:r>
          </a:p>
          <a:p>
            <a:pPr marL="457200" lvl="0" indent="-457200">
              <a:buFont typeface="+mj-lt"/>
              <a:buAutoNum type="arabicPeriod"/>
            </a:pPr>
            <a:endParaRPr lang="en-US" sz="1000" dirty="0"/>
          </a:p>
          <a:p>
            <a:pPr marL="457200" lvl="0" indent="-457200">
              <a:buFont typeface="+mj-lt"/>
              <a:buAutoNum type="arabicPeriod"/>
            </a:pPr>
            <a:r>
              <a:rPr lang="en-US" sz="1800" b="1" i="1" dirty="0" smtClean="0"/>
              <a:t>Allow the same Hub Bus (same collection of buses in the system) to be part of two different Hub definitions.</a:t>
            </a:r>
          </a:p>
          <a:p>
            <a:pPr marL="457200" lvl="0" indent="-457200">
              <a:buFont typeface="+mj-lt"/>
              <a:buAutoNum type="arabicPeriod"/>
            </a:pPr>
            <a:endParaRPr lang="en-US" sz="1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b="1" i="1" dirty="0"/>
              <a:t>Allow multiple Hub Buses to be defined at the same substation, with a separate Hub Bus for each voltage level</a:t>
            </a:r>
            <a:r>
              <a:rPr lang="en-US" sz="1800" b="1" i="1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1000" dirty="0"/>
          </a:p>
          <a:p>
            <a:pPr marL="457200" lvl="0" indent="-457200">
              <a:buFont typeface="+mj-lt"/>
              <a:buAutoNum type="arabicPeriod"/>
            </a:pPr>
            <a:r>
              <a:rPr lang="en-US" sz="1800" dirty="0" smtClean="0"/>
              <a:t>Allow a single Hub Bus to include multiple or all voltage levels at a single substation.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0" y="5454134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tx2"/>
                </a:solidFill>
              </a:rPr>
              <a:t>Items 1 through 3 are part of NPRR941</a:t>
            </a:r>
            <a:endParaRPr lang="en-US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58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Barriers for Future Hub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447799"/>
            <a:ext cx="8496300" cy="419100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impact of the following permutations are being reviewed:</a:t>
            </a:r>
          </a:p>
          <a:p>
            <a:pPr marL="0" indent="0">
              <a:buNone/>
            </a:pPr>
            <a:endParaRPr lang="en-US" sz="1000" dirty="0"/>
          </a:p>
          <a:p>
            <a:pPr marL="457200" indent="-457200">
              <a:buFont typeface="+mj-lt"/>
              <a:buAutoNum type="arabicPeriod" startAt="5"/>
            </a:pPr>
            <a:r>
              <a:rPr lang="en-US" sz="1800" dirty="0"/>
              <a:t>Allow separate Hubs to use the same substation differently.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For example, Hub A has a Hub Bus that is just the 345 kV buses at substation X and Hub B has a Hub Bus that consist of all voltage levels as the same substation X</a:t>
            </a:r>
            <a:r>
              <a:rPr lang="en-US" sz="1600" dirty="0" smtClean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457200" lvl="0" indent="-457200">
              <a:buFont typeface="+mj-lt"/>
              <a:buAutoNum type="arabicPeriod" startAt="6"/>
            </a:pPr>
            <a:r>
              <a:rPr lang="en-US" sz="1800" dirty="0" smtClean="0"/>
              <a:t>Allow</a:t>
            </a:r>
            <a:r>
              <a:rPr lang="en-US" sz="1800" dirty="0"/>
              <a:t> a Hub Bus to include equipment from more than one </a:t>
            </a:r>
            <a:r>
              <a:rPr lang="en-US" sz="1800" dirty="0" smtClean="0"/>
              <a:t>substation.</a:t>
            </a:r>
          </a:p>
          <a:p>
            <a:pPr marL="457200" lvl="0" indent="-457200">
              <a:buFont typeface="+mj-lt"/>
              <a:buAutoNum type="arabicPeriod" startAt="6"/>
            </a:pPr>
            <a:endParaRPr lang="en-US" sz="9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1800" dirty="0" smtClean="0"/>
              <a:t>Allow a Hub </a:t>
            </a:r>
            <a:r>
              <a:rPr lang="en-US" sz="1800" dirty="0"/>
              <a:t>Bus to only include a subset of a particular voltage level within a substation</a:t>
            </a:r>
            <a:r>
              <a:rPr lang="en-US" sz="1800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61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Feedback on the Impact of the Identified Barriers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22244"/>
            <a:ext cx="8382000" cy="4671221"/>
          </a:xfrm>
        </p:spPr>
        <p:txBody>
          <a:bodyPr/>
          <a:lstStyle/>
          <a:p>
            <a:r>
              <a:rPr lang="en-US" sz="1800" dirty="0" smtClean="0"/>
              <a:t>ERCOT is still working internally and with vendors to identify the impacts of allowing for all the identified permutations.</a:t>
            </a:r>
          </a:p>
          <a:p>
            <a:endParaRPr lang="en-US" sz="1800" dirty="0"/>
          </a:p>
          <a:p>
            <a:r>
              <a:rPr lang="en-US" sz="1800" dirty="0" smtClean="0"/>
              <a:t>Based on initial discussions, the most significant barrier appears to be #7.</a:t>
            </a:r>
          </a:p>
          <a:p>
            <a:pPr lvl="1"/>
            <a:r>
              <a:rPr lang="en-US" sz="1600" dirty="0" smtClean="0"/>
              <a:t>Function of the process for converting the NMMS model into a Bus-Branch model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ERCOT is also considering the need to submit comments to NPRR941 that would make all Hub Bus names unique in </a:t>
            </a:r>
            <a:r>
              <a:rPr lang="en-US" sz="1800" smtClean="0"/>
              <a:t>the Protocol.</a:t>
            </a:r>
            <a:endParaRPr lang="en-US" sz="1800" dirty="0" smtClean="0"/>
          </a:p>
          <a:p>
            <a:pPr lvl="1"/>
            <a:r>
              <a:rPr lang="en-US" sz="1600" dirty="0" smtClean="0"/>
              <a:t>This would help clarify the method of implementation and is not intended to affect the Impact Analysis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9559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5E9260-F6CD-4DEF-B0FE-7B1B3177E7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</TotalTime>
  <Words>602</Words>
  <Application>Microsoft Office PowerPoint</Application>
  <PresentationFormat>On-screen Show (4:3)</PresentationFormat>
  <Paragraphs>61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PowerPoint Presentation</vt:lpstr>
      <vt:lpstr>Current Complications</vt:lpstr>
      <vt:lpstr>Flexibility Gained by Implementing NPRR817</vt:lpstr>
      <vt:lpstr>Identified Barriers for Future Hub Definitions</vt:lpstr>
      <vt:lpstr>Identified Barriers for Future Hub Definitions</vt:lpstr>
      <vt:lpstr>Initial Feedback on the Impact of the Identified Barriers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Maggio, Dave</cp:lastModifiedBy>
  <cp:revision>98</cp:revision>
  <cp:lastPrinted>2016-01-21T20:53:15Z</cp:lastPrinted>
  <dcterms:created xsi:type="dcterms:W3CDTF">2016-01-21T15:20:31Z</dcterms:created>
  <dcterms:modified xsi:type="dcterms:W3CDTF">2019-10-08T18:46:12Z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