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700" r:id="rId2"/>
    <p:sldMasterId id="2147483702" r:id="rId3"/>
  </p:sldMasterIdLst>
  <p:notesMasterIdLst>
    <p:notesMasterId r:id="rId6"/>
  </p:notesMasterIdLst>
  <p:handoutMasterIdLst>
    <p:handoutMasterId r:id="rId7"/>
  </p:handoutMasterIdLst>
  <p:sldIdLst>
    <p:sldId id="270" r:id="rId4"/>
    <p:sldId id="57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uthor" initials="A" lastIdx="2" clrIdx="0"/>
  <p:cmAuthor id="1" name="Du, Pengwei" initials="DP" lastIdx="3" clrIdx="1">
    <p:extLst>
      <p:ext uri="{19B8F6BF-5375-455C-9EA6-DF929625EA0E}">
        <p15:presenceInfo xmlns:p15="http://schemas.microsoft.com/office/powerpoint/2012/main" userId="S-1-5-21-639947351-343809578-3807592339-42176" providerId="AD"/>
      </p:ext>
    </p:extLst>
  </p:cmAuthor>
  <p:cmAuthor id="2" name="Mago, Nitika" initials="NVM" lastIdx="25" clrIdx="2">
    <p:extLst>
      <p:ext uri="{19B8F6BF-5375-455C-9EA6-DF929625EA0E}">
        <p15:presenceInfo xmlns:p15="http://schemas.microsoft.com/office/powerpoint/2012/main" userId="Mago, Nitika" providerId="None"/>
      </p:ext>
    </p:extLst>
  </p:cmAuthor>
  <p:cmAuthor id="3" name="Steffan, Nick" initials="SN" lastIdx="3" clrIdx="3">
    <p:extLst>
      <p:ext uri="{19B8F6BF-5375-455C-9EA6-DF929625EA0E}">
        <p15:presenceInfo xmlns:p15="http://schemas.microsoft.com/office/powerpoint/2012/main" userId="S-1-5-21-639947351-343809578-3807592339-42285" providerId="AD"/>
      </p:ext>
    </p:extLst>
  </p:cmAuthor>
  <p:cmAuthor id="4" name="Littlefield, Jennifer" initials="LJ" lastIdx="2" clrIdx="4">
    <p:extLst>
      <p:ext uri="{19B8F6BF-5375-455C-9EA6-DF929625EA0E}">
        <p15:presenceInfo xmlns:p15="http://schemas.microsoft.com/office/powerpoint/2012/main" userId="S-1-5-21-639947351-343809578-3807592339-51623" providerId="AD"/>
      </p:ext>
    </p:extLst>
  </p:cmAuthor>
  <p:cmAuthor id="5" name="Li, Weifeng" initials="LW" lastIdx="10" clrIdx="5">
    <p:extLst>
      <p:ext uri="{19B8F6BF-5375-455C-9EA6-DF929625EA0E}">
        <p15:presenceInfo xmlns:p15="http://schemas.microsoft.com/office/powerpoint/2012/main" userId="S-1-5-21-639947351-343809578-3807592339-55239" providerId="AD"/>
      </p:ext>
    </p:extLst>
  </p:cmAuthor>
  <p:cmAuthor id="6" name="Hinojosa, Jose Luis" initials="HJL" lastIdx="1" clrIdx="6">
    <p:extLst>
      <p:ext uri="{19B8F6BF-5375-455C-9EA6-DF929625EA0E}">
        <p15:presenceInfo xmlns:p15="http://schemas.microsoft.com/office/powerpoint/2012/main" userId="S-1-5-21-639947351-343809578-3807592339-379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89F"/>
    <a:srgbClr val="73C8FD"/>
    <a:srgbClr val="50BC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71907" autoAdjust="0"/>
  </p:normalViewPr>
  <p:slideViewPr>
    <p:cSldViewPr snapToGrid="0">
      <p:cViewPr varScale="1">
        <p:scale>
          <a:sx n="132" d="100"/>
          <a:sy n="132" d="100"/>
        </p:scale>
        <p:origin x="876" y="13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 snapToGrid="0" showGuides="1">
      <p:cViewPr varScale="1">
        <p:scale>
          <a:sx n="98" d="100"/>
          <a:sy n="98" d="100"/>
        </p:scale>
        <p:origin x="3516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ADBA4A-CF1B-46AC-9045-2B6612C0624C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6EE2B4-D30B-4D65-BC1C-DE57E4765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1212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3C6F44-CB68-48CB-8188-A47D4423899A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72613F-3576-4EE9-945C-25503B987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948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2613F-3576-4EE9-945C-25503B987A3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105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428750" y="2625326"/>
            <a:ext cx="628650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1428750" y="4232673"/>
            <a:ext cx="628650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6"/>
          </p:nvPr>
        </p:nvSpPr>
        <p:spPr>
          <a:xfrm>
            <a:off x="1428750" y="2895600"/>
            <a:ext cx="6286500" cy="990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200" b="1" cap="small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8147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55406"/>
            <a:ext cx="853440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19768" y="6553200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6950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DB75BAC-74D7-43DA-9DE7-3912ED22B40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4636008" y="863346"/>
            <a:ext cx="420624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04800" y="855406"/>
            <a:ext cx="420624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8336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E7085C4-D6A8-46D9-A1BA-F87C2DEFFCD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2"/>
          <p:cNvSpPr>
            <a:spLocks noGrp="1"/>
          </p:cNvSpPr>
          <p:nvPr>
            <p:ph idx="13"/>
          </p:nvPr>
        </p:nvSpPr>
        <p:spPr>
          <a:xfrm>
            <a:off x="4636008" y="1695200"/>
            <a:ext cx="4206240" cy="4232773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4"/>
          </p:nvPr>
        </p:nvSpPr>
        <p:spPr>
          <a:xfrm>
            <a:off x="304800" y="1695200"/>
            <a:ext cx="4206240" cy="4224833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5"/>
          </p:nvPr>
        </p:nvSpPr>
        <p:spPr>
          <a:xfrm>
            <a:off x="4636008" y="863347"/>
            <a:ext cx="4206240" cy="730506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="1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6"/>
          </p:nvPr>
        </p:nvSpPr>
        <p:spPr>
          <a:xfrm>
            <a:off x="304800" y="855407"/>
            <a:ext cx="4206240" cy="73050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89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2814561" y="266304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2814561" y="266304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 txBox="1">
            <a:spLocks/>
          </p:cNvSpPr>
          <p:nvPr userDrawn="1"/>
        </p:nvSpPr>
        <p:spPr>
          <a:xfrm>
            <a:off x="2898648" y="243682"/>
            <a:ext cx="6016752" cy="518318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301752" y="859536"/>
            <a:ext cx="8531352" cy="5065776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 marL="557213" indent="-214313">
              <a:buClr>
                <a:schemeClr val="accent1"/>
              </a:buClr>
              <a:buFont typeface="Wingdings" panose="05000000000000000000" pitchFamily="2" charset="2"/>
              <a:buChar char="§"/>
              <a:defRPr sz="1800" baseline="0">
                <a:solidFill>
                  <a:schemeClr val="tx2"/>
                </a:solidFill>
              </a:defRPr>
            </a:lvl2pPr>
            <a:lvl3pPr marL="857250" indent="-171450">
              <a:buClr>
                <a:schemeClr val="tx2"/>
              </a:buClr>
              <a:buFont typeface="Courier New" panose="02070309020205020404" pitchFamily="49" charset="0"/>
              <a:buChar char="o"/>
              <a:defRPr sz="1600" baseline="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9775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50883" y="4837176"/>
            <a:ext cx="4465283" cy="649224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1" cap="sm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547872" y="3429000"/>
            <a:ext cx="4465283" cy="923544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 cap="none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3547872" y="1325880"/>
            <a:ext cx="5519928" cy="2304288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600" b="1" cap="sm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93213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0238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7477" y="6561137"/>
            <a:ext cx="457200" cy="2206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2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11" name="Slide Number Placeholder 8"/>
          <p:cNvSpPr txBox="1">
            <a:spLocks/>
          </p:cNvSpPr>
          <p:nvPr userDrawn="1"/>
        </p:nvSpPr>
        <p:spPr>
          <a:xfrm>
            <a:off x="8664677" y="6561137"/>
            <a:ext cx="387883" cy="2127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E7085C4-D6A8-46D9-A1BA-F87C2DEFFCDB}" type="slidenum">
              <a:rPr lang="en-US" sz="900" smtClean="0">
                <a:solidFill>
                  <a:schemeClr val="bg1">
                    <a:lumMod val="75000"/>
                  </a:schemeClr>
                </a:solidFill>
              </a:rPr>
              <a:pPr/>
              <a:t>‹#›</a:t>
            </a:fld>
            <a:endParaRPr lang="en-US" sz="9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0750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64" r:id="rId2"/>
    <p:sldLayoutId id="2147483690" r:id="rId3"/>
    <p:sldLayoutId id="2147483691" r:id="rId4"/>
    <p:sldLayoutId id="2147483682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8841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7503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3547872" y="1325879"/>
            <a:ext cx="5519928" cy="2866979"/>
          </a:xfrm>
        </p:spPr>
        <p:txBody>
          <a:bodyPr/>
          <a:lstStyle/>
          <a:p>
            <a:r>
              <a:rPr lang="en-US" sz="2800" dirty="0" smtClean="0"/>
              <a:t>Governor Testing Submissions</a:t>
            </a:r>
          </a:p>
          <a:p>
            <a:endParaRPr lang="en-US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October 2019, PDCWG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ERCOT Staff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054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3"/>
          </p:nvPr>
        </p:nvSpPr>
        <p:spPr>
          <a:xfrm>
            <a:off x="304800" y="2702251"/>
            <a:ext cx="8186056" cy="2030087"/>
          </a:xfrm>
        </p:spPr>
        <p:txBody>
          <a:bodyPr/>
          <a:lstStyle/>
          <a:p>
            <a:r>
              <a:rPr lang="en-US" dirty="0" smtClean="0"/>
              <a:t>Previous PDCWG discussion agreed that if a unit had been evaluated in at least 8 FMEs within 36 months then the unit would not have to complete a Governor Speed Test. </a:t>
            </a:r>
          </a:p>
          <a:p>
            <a:r>
              <a:rPr lang="en-US" dirty="0" smtClean="0"/>
              <a:t>Instead QSE would take one of the FMEs in which they were evaluated and scored above 0.75 for both Primary and Sustained Frequency Response as a historical test in NDCRC using the FME data.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6"/>
          </p:nvPr>
        </p:nvSpPr>
        <p:spPr>
          <a:xfrm>
            <a:off x="304800" y="855406"/>
            <a:ext cx="8186056" cy="173539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Turbine Speed Governor Testing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937398"/>
            <a:ext cx="8008434" cy="1600438"/>
          </a:xfrm>
          <a:prstGeom prst="rect">
            <a:avLst/>
          </a:prstGeom>
          <a:solidFill>
            <a:srgbClr val="CCEFF4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1400" dirty="0">
                <a:solidFill>
                  <a:schemeClr val="tx2"/>
                </a:solidFill>
              </a:rPr>
              <a:t>Nodal Operating Guide </a:t>
            </a:r>
            <a:r>
              <a:rPr lang="en-US" sz="1400" dirty="0" smtClean="0">
                <a:solidFill>
                  <a:schemeClr val="tx2"/>
                </a:solidFill>
              </a:rPr>
              <a:t>2.2.7</a:t>
            </a:r>
            <a:endParaRPr lang="en-US" sz="1400" dirty="0">
              <a:solidFill>
                <a:schemeClr val="tx2"/>
              </a:solidFill>
            </a:endParaRPr>
          </a:p>
          <a:p>
            <a:pPr algn="just"/>
            <a:endParaRPr lang="en-US" sz="1400" dirty="0" smtClean="0">
              <a:solidFill>
                <a:schemeClr val="tx2"/>
              </a:solidFill>
            </a:endParaRPr>
          </a:p>
          <a:p>
            <a:pPr algn="just"/>
            <a:r>
              <a:rPr lang="en-US" sz="1400" dirty="0" smtClean="0">
                <a:solidFill>
                  <a:schemeClr val="tx2"/>
                </a:solidFill>
              </a:rPr>
              <a:t>(2) 	Generation </a:t>
            </a:r>
            <a:r>
              <a:rPr lang="en-US" sz="1400" dirty="0">
                <a:solidFill>
                  <a:schemeClr val="tx2"/>
                </a:solidFill>
              </a:rPr>
              <a:t>Resources that have not been evaluated in at least eight Frequency </a:t>
            </a:r>
            <a:r>
              <a:rPr lang="en-US" sz="1400" dirty="0" smtClean="0">
                <a:solidFill>
                  <a:schemeClr val="tx2"/>
                </a:solidFill>
              </a:rPr>
              <a:t>	Measurable Events </a:t>
            </a:r>
            <a:r>
              <a:rPr lang="en-US" sz="1400" dirty="0">
                <a:solidFill>
                  <a:schemeClr val="tx2"/>
                </a:solidFill>
              </a:rPr>
              <a:t>(FMEs) within 36 months shall conduct Governor performance tests </a:t>
            </a:r>
            <a:r>
              <a:rPr lang="en-US" sz="1400" dirty="0" smtClean="0">
                <a:solidFill>
                  <a:schemeClr val="tx2"/>
                </a:solidFill>
              </a:rPr>
              <a:t>	for </a:t>
            </a:r>
            <a:r>
              <a:rPr lang="en-US" sz="1400" dirty="0">
                <a:solidFill>
                  <a:schemeClr val="tx2"/>
                </a:solidFill>
              </a:rPr>
              <a:t>that Generation Resource within 12 months using one of the test methods or </a:t>
            </a:r>
            <a:r>
              <a:rPr lang="en-US" sz="1400" dirty="0" smtClean="0">
                <a:solidFill>
                  <a:schemeClr val="tx2"/>
                </a:solidFill>
              </a:rPr>
              <a:t>	historical </a:t>
            </a:r>
            <a:r>
              <a:rPr lang="en-US" sz="1400" dirty="0">
                <a:solidFill>
                  <a:schemeClr val="tx2"/>
                </a:solidFill>
              </a:rPr>
              <a:t>methods specified in Section 8, Attachment C, Turbine Governor Speed Tests.  </a:t>
            </a:r>
            <a:r>
              <a:rPr lang="en-US" sz="1400" dirty="0" smtClean="0">
                <a:solidFill>
                  <a:schemeClr val="tx2"/>
                </a:solidFill>
              </a:rPr>
              <a:t>	The </a:t>
            </a:r>
            <a:r>
              <a:rPr lang="en-US" sz="1400" dirty="0">
                <a:solidFill>
                  <a:schemeClr val="tx2"/>
                </a:solidFill>
              </a:rPr>
              <a:t>Resource Entity shall then provide test results to ERCOT</a:t>
            </a:r>
          </a:p>
        </p:txBody>
      </p:sp>
    </p:spTree>
    <p:extLst>
      <p:ext uri="{BB962C8B-B14F-4D97-AF65-F5344CB8AC3E}">
        <p14:creationId xmlns:p14="http://schemas.microsoft.com/office/powerpoint/2010/main" val="136845161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25612</TotalTime>
  <Words>89</Words>
  <Application>Microsoft Office PowerPoint</Application>
  <PresentationFormat>On-screen Show (4:3)</PresentationFormat>
  <Paragraphs>11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Courier New</vt:lpstr>
      <vt:lpstr>Wingdings</vt:lpstr>
      <vt:lpstr>1_Office Theme</vt:lpstr>
      <vt:lpstr>2_Custom Design</vt:lpstr>
      <vt:lpstr>3_Custom Design</vt:lpstr>
      <vt:lpstr>PowerPoint Presentation</vt:lpstr>
      <vt:lpstr>Turbine Speed Governor Testing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Matevosjana, Julia</dc:creator>
  <cp:lastModifiedBy>Hinojosa, Jose Luis</cp:lastModifiedBy>
  <cp:revision>627</cp:revision>
  <dcterms:created xsi:type="dcterms:W3CDTF">2016-04-16T13:25:21Z</dcterms:created>
  <dcterms:modified xsi:type="dcterms:W3CDTF">2019-10-08T20:50:32Z</dcterms:modified>
</cp:coreProperties>
</file>