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8"/>
  </p:notesMasterIdLst>
  <p:handoutMasterIdLst>
    <p:handoutMasterId r:id="rId9"/>
  </p:handoutMasterIdLst>
  <p:sldIdLst>
    <p:sldId id="270" r:id="rId4"/>
    <p:sldId id="571" r:id="rId5"/>
    <p:sldId id="577" r:id="rId6"/>
    <p:sldId id="57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 id="6" name="Hinojosa, Jose Luis" initials="HJL" lastIdx="1" clrIdx="6">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29" d="100"/>
          <a:sy n="129" d="100"/>
        </p:scale>
        <p:origin x="888" y="120"/>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10/8/2019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10/8/2019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564814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3748336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6189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040238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wcm/key_documents_lists/166244/Directive_3_Discussion_Points_v3.docx" TargetMode="External"/><Relationship Id="rId2" Type="http://schemas.openxmlformats.org/officeDocument/2006/relationships/hyperlink" Target="http://www.ercot.com/calendar/2019/4/10/166243-PDCWG" TargetMode="External"/><Relationship Id="rId1" Type="http://schemas.openxmlformats.org/officeDocument/2006/relationships/slideLayout" Target="../slideLayouts/slideLayout2.xml"/><Relationship Id="rId6" Type="http://schemas.openxmlformats.org/officeDocument/2006/relationships/hyperlink" Target="http://www.ercot.com/content/wcm/key_documents_lists/166266/SCT_Directive_3_Rec_PDCWG_Aug2019_v2.pptx" TargetMode="External"/><Relationship Id="rId5" Type="http://schemas.openxmlformats.org/officeDocument/2006/relationships/hyperlink" Target="http://www.ercot.com/content/wcm/key_documents_lists/166255/ERCOT_DC_Tie_Procedure.pptx" TargetMode="External"/><Relationship Id="rId4" Type="http://schemas.openxmlformats.org/officeDocument/2006/relationships/hyperlink" Target="http://www.ercot.com/calendar/2019/6/12/166254-PDCW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547872" y="1325879"/>
            <a:ext cx="5519928" cy="2866979"/>
          </a:xfrm>
        </p:spPr>
        <p:txBody>
          <a:bodyPr/>
          <a:lstStyle/>
          <a:p>
            <a:r>
              <a:rPr lang="en-US" sz="2800" dirty="0"/>
              <a:t>Southern Cross Transmission </a:t>
            </a:r>
            <a:r>
              <a:rPr lang="en-US" sz="2800" dirty="0" smtClean="0"/>
              <a:t>Directives</a:t>
            </a:r>
          </a:p>
          <a:p>
            <a:endParaRPr lang="en-US" sz="2800" dirty="0"/>
          </a:p>
          <a:p>
            <a:r>
              <a:rPr lang="en-US" sz="2400" b="0" i="1" dirty="0"/>
              <a:t>Directive #</a:t>
            </a:r>
            <a:r>
              <a:rPr lang="en-US" sz="2400" b="0" i="1" dirty="0" smtClean="0"/>
              <a:t>3 : Ramp rate</a:t>
            </a:r>
            <a:endParaRPr lang="en-US" sz="2400" b="0" i="1" dirty="0"/>
          </a:p>
        </p:txBody>
      </p:sp>
      <p:sp>
        <p:nvSpPr>
          <p:cNvPr id="3" name="Text Placeholder 2"/>
          <p:cNvSpPr>
            <a:spLocks noGrp="1"/>
          </p:cNvSpPr>
          <p:nvPr>
            <p:ph type="body" sz="quarter" idx="3"/>
          </p:nvPr>
        </p:nvSpPr>
        <p:spPr/>
        <p:txBody>
          <a:bodyPr/>
          <a:lstStyle/>
          <a:p>
            <a:r>
              <a:rPr lang="en-US" dirty="0" smtClean="0"/>
              <a:t>October 2019, PDCWG</a:t>
            </a:r>
            <a:endParaRPr lang="en-US" dirty="0"/>
          </a:p>
        </p:txBody>
      </p:sp>
      <p:sp>
        <p:nvSpPr>
          <p:cNvPr id="4" name="Text Placeholder 3"/>
          <p:cNvSpPr>
            <a:spLocks noGrp="1"/>
          </p:cNvSpPr>
          <p:nvPr>
            <p:ph type="body" sz="quarter" idx="10"/>
          </p:nvPr>
        </p:nvSpPr>
        <p:spPr/>
        <p:txBody>
          <a:bodyPr/>
          <a:lstStyle/>
          <a:p>
            <a:r>
              <a:rPr lang="en-US" dirty="0" smtClean="0"/>
              <a:t>ERCOT Staff</a:t>
            </a:r>
            <a:endParaRPr lang="en-US" dirty="0"/>
          </a:p>
        </p:txBody>
      </p:sp>
    </p:spTree>
    <p:extLst>
      <p:ext uri="{BB962C8B-B14F-4D97-AF65-F5344CB8AC3E}">
        <p14:creationId xmlns:p14="http://schemas.microsoft.com/office/powerpoint/2010/main" val="2188054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Directive #3</a:t>
            </a:r>
            <a:endParaRPr lang="en-US" dirty="0"/>
          </a:p>
        </p:txBody>
      </p:sp>
      <p:sp>
        <p:nvSpPr>
          <p:cNvPr id="3" name="Content Placeholder 2"/>
          <p:cNvSpPr>
            <a:spLocks noGrp="1"/>
          </p:cNvSpPr>
          <p:nvPr>
            <p:ph idx="1"/>
          </p:nvPr>
        </p:nvSpPr>
        <p:spPr/>
        <p:txBody>
          <a:bodyPr/>
          <a:lstStyle/>
          <a:p>
            <a:pPr marL="0" indent="0">
              <a:buNone/>
            </a:pPr>
            <a:r>
              <a:rPr lang="en-US" sz="1600" dirty="0"/>
              <a:t>ERCOT shall determine what </a:t>
            </a:r>
            <a:r>
              <a:rPr lang="en-US" sz="1600" b="1" dirty="0"/>
              <a:t>ramp rate restrictions</a:t>
            </a:r>
            <a:r>
              <a:rPr lang="en-US" sz="1600" dirty="0"/>
              <a:t>, if any, will be necessary to accommodate the interconnection of the Southern Cross DC tie and shall implement those restrictions and shall certify to the Commission when it has completed these actions</a:t>
            </a:r>
            <a:r>
              <a:rPr lang="en-US" sz="1600" dirty="0" smtClean="0"/>
              <a:t>.	</a:t>
            </a:r>
          </a:p>
          <a:p>
            <a:pPr marL="342900" lvl="1" indent="0">
              <a:buNone/>
            </a:pPr>
            <a:endParaRPr lang="en-US" sz="1600" dirty="0" smtClean="0"/>
          </a:p>
          <a:p>
            <a:pPr marL="342900" indent="-342900">
              <a:buFont typeface="+mj-lt"/>
              <a:buAutoNum type="arabicPeriod"/>
            </a:pPr>
            <a:r>
              <a:rPr lang="en-US" sz="1600" dirty="0" smtClean="0"/>
              <a:t>Upon </a:t>
            </a:r>
            <a:r>
              <a:rPr lang="en-US" sz="1600" dirty="0"/>
              <a:t>the interconnection of Southern Cross Transmission DC Tie, there is a potential of up to a 4100 MW change in the DC tie’s schedule (based on the projected maximum  import/export capability of the tie</a:t>
            </a:r>
            <a:r>
              <a:rPr lang="en-US" sz="1600" dirty="0" smtClean="0"/>
              <a:t>). </a:t>
            </a:r>
          </a:p>
          <a:p>
            <a:pPr marL="342900" indent="-342900">
              <a:buFont typeface="+mj-lt"/>
              <a:buAutoNum type="arabicPeriod"/>
            </a:pPr>
            <a:endParaRPr lang="en-US" sz="1600" dirty="0" smtClean="0"/>
          </a:p>
          <a:p>
            <a:pPr marL="342900" indent="-342900">
              <a:buFont typeface="+mj-lt"/>
              <a:buAutoNum type="arabicPeriod"/>
            </a:pPr>
            <a:r>
              <a:rPr lang="en-US" sz="1600" dirty="0" smtClean="0"/>
              <a:t>In </a:t>
            </a:r>
            <a:r>
              <a:rPr lang="en-US" sz="1600" dirty="0"/>
              <a:t>order to determine whether ramp rate restrictions should be imposed on the DC tie, </a:t>
            </a:r>
            <a:r>
              <a:rPr lang="en-US" sz="1600" dirty="0" smtClean="0"/>
              <a:t>ERCOT and PDCWG  evaluated; </a:t>
            </a:r>
          </a:p>
          <a:p>
            <a:endParaRPr lang="en-US" sz="1600" dirty="0" smtClean="0"/>
          </a:p>
          <a:p>
            <a:pPr marL="685800" lvl="1" indent="-342900">
              <a:buFont typeface="+mj-lt"/>
              <a:buAutoNum type="alphaLcParenR"/>
            </a:pPr>
            <a:r>
              <a:rPr lang="en-US" sz="1600" dirty="0" smtClean="0"/>
              <a:t>the </a:t>
            </a:r>
            <a:r>
              <a:rPr lang="en-US" sz="1600" dirty="0"/>
              <a:t>impact to </a:t>
            </a:r>
            <a:r>
              <a:rPr lang="en-US" sz="1600" dirty="0" smtClean="0"/>
              <a:t>ERCOT’s </a:t>
            </a:r>
            <a:r>
              <a:rPr lang="en-US" sz="1600" dirty="0"/>
              <a:t>net load variability due to a DC tie ramp of this magnitude, </a:t>
            </a:r>
            <a:r>
              <a:rPr lang="en-US" sz="1600" dirty="0" smtClean="0"/>
              <a:t>and</a:t>
            </a:r>
          </a:p>
          <a:p>
            <a:pPr marL="685800" lvl="1" indent="-342900">
              <a:buFont typeface="+mj-lt"/>
              <a:buAutoNum type="alphaLcParenR"/>
            </a:pPr>
            <a:r>
              <a:rPr lang="en-US" sz="1600" dirty="0" smtClean="0"/>
              <a:t>the </a:t>
            </a:r>
            <a:r>
              <a:rPr lang="en-US" sz="1600" dirty="0"/>
              <a:t>impact on ERCOT’s ability to recover from frequency events such as Reportable Balancing Contingency Events during the DC Tie </a:t>
            </a:r>
            <a:r>
              <a:rPr lang="en-US" sz="1600" dirty="0" smtClean="0"/>
              <a:t>ramps.  </a:t>
            </a:r>
          </a:p>
          <a:p>
            <a:pPr marL="685800" lvl="1" indent="-342900">
              <a:buFont typeface="+mj-lt"/>
              <a:buAutoNum type="alphaLcParenR"/>
            </a:pPr>
            <a:r>
              <a:rPr lang="en-US" sz="1600" dirty="0" smtClean="0"/>
              <a:t>Existing process for managing DC Tie schedules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30225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Recap of Directive #3 Discussions at PDCWG</a:t>
            </a:r>
            <a:endParaRPr lang="en-US" sz="2800" dirty="0"/>
          </a:p>
        </p:txBody>
      </p:sp>
      <p:sp>
        <p:nvSpPr>
          <p:cNvPr id="3" name="Content Placeholder 2"/>
          <p:cNvSpPr>
            <a:spLocks noGrp="1"/>
          </p:cNvSpPr>
          <p:nvPr>
            <p:ph idx="1"/>
          </p:nvPr>
        </p:nvSpPr>
        <p:spPr/>
        <p:txBody>
          <a:bodyPr/>
          <a:lstStyle/>
          <a:p>
            <a:pPr marL="0" indent="0">
              <a:buNone/>
            </a:pPr>
            <a:r>
              <a:rPr lang="en-US" sz="1600" dirty="0" smtClean="0"/>
              <a:t>	</a:t>
            </a:r>
          </a:p>
          <a:p>
            <a:pPr marL="342900" indent="-342900">
              <a:buFont typeface="+mj-lt"/>
              <a:buAutoNum type="arabicPeriod"/>
            </a:pPr>
            <a:r>
              <a:rPr lang="en-US" sz="1600" dirty="0" smtClean="0"/>
              <a:t>ERCOT introduced Southern Cross Directive #3 at the </a:t>
            </a:r>
            <a:r>
              <a:rPr lang="en-US" sz="1600" dirty="0" smtClean="0">
                <a:hlinkClick r:id="rId2"/>
              </a:rPr>
              <a:t>April 2019 PDCWG </a:t>
            </a:r>
            <a:r>
              <a:rPr lang="en-US" sz="1600" dirty="0" smtClean="0"/>
              <a:t>meeting.  	</a:t>
            </a:r>
            <a:r>
              <a:rPr lang="en-US" sz="1600" dirty="0" smtClean="0">
                <a:hlinkClick r:id="rId3"/>
              </a:rPr>
              <a:t>Directive_3_Discussion_Points_v3.docx</a:t>
            </a:r>
            <a:r>
              <a:rPr lang="en-US" sz="1600" dirty="0" smtClean="0"/>
              <a:t> </a:t>
            </a:r>
          </a:p>
          <a:p>
            <a:pPr marL="642938" lvl="1" indent="-342900">
              <a:buFont typeface="+mj-lt"/>
              <a:buAutoNum type="alphaLcParenR"/>
            </a:pPr>
            <a:r>
              <a:rPr lang="en-US" sz="1600" dirty="0" smtClean="0"/>
              <a:t>At the April 2019 PDCWG meeting, stakeholders requested ERCOT to provide high level overview of how the DC Ties are managed by Control Room today. </a:t>
            </a:r>
          </a:p>
          <a:p>
            <a:pPr marL="642938" lvl="1" indent="-342900">
              <a:buFont typeface="+mj-lt"/>
              <a:buAutoNum type="alphaLcParenR"/>
            </a:pPr>
            <a:r>
              <a:rPr lang="en-US" sz="1600" dirty="0" smtClean="0"/>
              <a:t>Stakeholders also requested additional data related to usage of regulation during the DC tie ramps as well as historical net load ramp data. </a:t>
            </a:r>
          </a:p>
          <a:p>
            <a:pPr marL="300038" lvl="1" indent="0">
              <a:buNone/>
            </a:pPr>
            <a:endParaRPr lang="en-US" sz="1600" dirty="0" smtClean="0"/>
          </a:p>
          <a:p>
            <a:pPr marL="342900" indent="-342900">
              <a:buFont typeface="+mj-lt"/>
              <a:buAutoNum type="arabicPeriod"/>
            </a:pPr>
            <a:r>
              <a:rPr lang="en-US" sz="1600" dirty="0" smtClean="0"/>
              <a:t>At the </a:t>
            </a:r>
            <a:r>
              <a:rPr lang="en-US" sz="1600" dirty="0" smtClean="0">
                <a:hlinkClick r:id="rId4"/>
              </a:rPr>
              <a:t>June 2019 PDCWG </a:t>
            </a:r>
            <a:r>
              <a:rPr lang="en-US" sz="1600" dirty="0"/>
              <a:t>m</a:t>
            </a:r>
            <a:r>
              <a:rPr lang="en-US" sz="1600" dirty="0" smtClean="0"/>
              <a:t>eeting ERCOT presented both the items requested by the stakeholders. </a:t>
            </a:r>
            <a:endParaRPr lang="en-US" sz="1600" dirty="0"/>
          </a:p>
          <a:p>
            <a:pPr marL="684213" lvl="1" indent="0">
              <a:buNone/>
            </a:pPr>
            <a:r>
              <a:rPr lang="en-US" sz="1600" dirty="0" smtClean="0">
                <a:hlinkClick r:id="rId5"/>
              </a:rPr>
              <a:t>ERCOT_DC_Tie_Procedure.pptx</a:t>
            </a:r>
            <a:r>
              <a:rPr lang="en-US" sz="1600" dirty="0" smtClean="0"/>
              <a:t> </a:t>
            </a:r>
          </a:p>
          <a:p>
            <a:pPr marL="342900" indent="-342900">
              <a:buFont typeface="+mj-lt"/>
              <a:buAutoNum type="arabicPeriod"/>
            </a:pPr>
            <a:endParaRPr lang="en-US" sz="1600" dirty="0" smtClean="0"/>
          </a:p>
          <a:p>
            <a:pPr marL="342900" indent="-342900">
              <a:buFont typeface="+mj-lt"/>
              <a:buAutoNum type="arabicPeriod"/>
            </a:pPr>
            <a:r>
              <a:rPr lang="en-US" sz="1600" dirty="0"/>
              <a:t>T</a:t>
            </a:r>
            <a:r>
              <a:rPr lang="en-US" sz="1600" dirty="0" smtClean="0"/>
              <a:t>he August 2019 PDCWG meeting discussed potential approaches that may be utilized to manage DC Tie Ramps and if any specific restrictions were needed for Southern Cross DC Tie.</a:t>
            </a:r>
          </a:p>
          <a:p>
            <a:pPr marL="600075" lvl="2" indent="0">
              <a:buNone/>
            </a:pPr>
            <a:r>
              <a:rPr lang="en-US" sz="1400" dirty="0" smtClean="0">
                <a:hlinkClick r:id="rId6"/>
              </a:rPr>
              <a:t>SCT_Directive_3_Rec_PDCWG_Aug2019_v2.pptx</a:t>
            </a:r>
            <a:endParaRPr lang="en-US" sz="1400" dirty="0" smtClean="0"/>
          </a:p>
          <a:p>
            <a:pPr marL="942975" lvl="2" indent="-342900">
              <a:buFont typeface="+mj-lt"/>
              <a:buAutoNum type="alphaLcParenR"/>
            </a:pPr>
            <a:r>
              <a:rPr lang="en-US" dirty="0" smtClean="0"/>
              <a:t>Follow up with a draft recommendation based on the group’s discussion.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722519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Next Step  </a:t>
            </a:r>
            <a:endParaRPr lang="en-US" dirty="0"/>
          </a:p>
        </p:txBody>
      </p:sp>
      <p:sp>
        <p:nvSpPr>
          <p:cNvPr id="3" name="Content Placeholder 2"/>
          <p:cNvSpPr>
            <a:spLocks noGrp="1"/>
          </p:cNvSpPr>
          <p:nvPr>
            <p:ph idx="1"/>
          </p:nvPr>
        </p:nvSpPr>
        <p:spPr/>
        <p:txBody>
          <a:bodyPr/>
          <a:lstStyle/>
          <a:p>
            <a:r>
              <a:rPr lang="en-US" dirty="0"/>
              <a:t>Under </a:t>
            </a:r>
            <a:r>
              <a:rPr lang="en-US" i="1" dirty="0"/>
              <a:t>NERC Standard INT-006-4 </a:t>
            </a:r>
            <a:r>
              <a:rPr lang="en-US" i="1" dirty="0" smtClean="0"/>
              <a:t>R1, </a:t>
            </a:r>
            <a:r>
              <a:rPr lang="en-US" dirty="0" smtClean="0"/>
              <a:t>ERCOT has the authority to reject or curtail an E-Tag that ERCOT does not expect to be capable of supporting either in magnitude or ramp.</a:t>
            </a:r>
            <a:endParaRPr lang="en-US" dirty="0"/>
          </a:p>
          <a:p>
            <a:pPr lvl="1"/>
            <a:endParaRPr lang="en-US" dirty="0" smtClean="0"/>
          </a:p>
          <a:p>
            <a:r>
              <a:rPr lang="en-US" dirty="0" smtClean="0"/>
              <a:t>Propose to include </a:t>
            </a:r>
            <a:r>
              <a:rPr lang="en-US" dirty="0" smtClean="0"/>
              <a:t>(high level) </a:t>
            </a:r>
            <a:r>
              <a:rPr lang="en-US" dirty="0" smtClean="0"/>
              <a:t>specifics on management </a:t>
            </a:r>
            <a:r>
              <a:rPr lang="en-US" dirty="0"/>
              <a:t>of DC Tie Schedules due </a:t>
            </a:r>
            <a:r>
              <a:rPr lang="en-US" dirty="0" smtClean="0"/>
              <a:t>to ramp limitations in the Nodal Protocols.</a:t>
            </a:r>
            <a:endParaRPr lang="en-US" dirty="0"/>
          </a:p>
          <a:p>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TextBox 4"/>
          <p:cNvSpPr txBox="1"/>
          <p:nvPr/>
        </p:nvSpPr>
        <p:spPr>
          <a:xfrm>
            <a:off x="605883" y="2802943"/>
            <a:ext cx="8008434" cy="1169551"/>
          </a:xfrm>
          <a:prstGeom prst="rect">
            <a:avLst/>
          </a:prstGeom>
          <a:solidFill>
            <a:srgbClr val="CCEFF4"/>
          </a:solidFill>
        </p:spPr>
        <p:txBody>
          <a:bodyPr wrap="square" rtlCol="0">
            <a:spAutoFit/>
          </a:bodyPr>
          <a:lstStyle/>
          <a:p>
            <a:pPr algn="just"/>
            <a:r>
              <a:rPr lang="en-US" sz="1400" dirty="0" smtClean="0">
                <a:solidFill>
                  <a:schemeClr val="tx2"/>
                </a:solidFill>
              </a:rPr>
              <a:t>If </a:t>
            </a:r>
            <a:r>
              <a:rPr lang="en-US" sz="1400" dirty="0">
                <a:solidFill>
                  <a:schemeClr val="tx2"/>
                </a:solidFill>
              </a:rPr>
              <a:t>system conditions near or in Real-Time show insufficient ramp capability to meet the sum of all DC Ties scheduled ramp, taking into account the full ramping capability of all available Resources and preserving sufficient PRC to avoid EEA triggers, ERCOT may request DC Tie Operators to adjust the ramping of schedule changes and, if still necessary, curtail DC Tie Schedules on last-in-first-out basis and deny any additional e-Tag requests for the impacted intervals.  </a:t>
            </a:r>
          </a:p>
        </p:txBody>
      </p:sp>
    </p:spTree>
    <p:extLst>
      <p:ext uri="{BB962C8B-B14F-4D97-AF65-F5344CB8AC3E}">
        <p14:creationId xmlns:p14="http://schemas.microsoft.com/office/powerpoint/2010/main" val="1368451619"/>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25527</TotalTime>
  <Words>210</Words>
  <Application>Microsoft Office PowerPoint</Application>
  <PresentationFormat>On-screen Show (4:3)</PresentationFormat>
  <Paragraphs>36</Paragraphs>
  <Slides>4</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Courier New</vt:lpstr>
      <vt:lpstr>Wingdings</vt:lpstr>
      <vt:lpstr>1_Office Theme</vt:lpstr>
      <vt:lpstr>2_Custom Design</vt:lpstr>
      <vt:lpstr>3_Custom Design</vt:lpstr>
      <vt:lpstr>PowerPoint Presentation</vt:lpstr>
      <vt:lpstr>Directive #3</vt:lpstr>
      <vt:lpstr>Recap of Directive #3 Discussions at PDCWG</vt:lpstr>
      <vt:lpstr>Proposed Next Step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622</cp:revision>
  <dcterms:created xsi:type="dcterms:W3CDTF">2016-04-16T13:25:21Z</dcterms:created>
  <dcterms:modified xsi:type="dcterms:W3CDTF">2019-10-08T18:57:31Z</dcterms:modified>
</cp:coreProperties>
</file>