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7"/>
  </p:notesMasterIdLst>
  <p:handoutMasterIdLst>
    <p:handoutMasterId r:id="rId18"/>
  </p:handoutMasterIdLst>
  <p:sldIdLst>
    <p:sldId id="260" r:id="rId7"/>
    <p:sldId id="258" r:id="rId8"/>
    <p:sldId id="318" r:id="rId9"/>
    <p:sldId id="341" r:id="rId10"/>
    <p:sldId id="344" r:id="rId11"/>
    <p:sldId id="334" r:id="rId12"/>
    <p:sldId id="343" r:id="rId13"/>
    <p:sldId id="342" r:id="rId14"/>
    <p:sldId id="338" r:id="rId15"/>
    <p:sldId id="294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367" autoAdjust="0"/>
    <p:restoredTop sz="98752" autoAdjust="0"/>
  </p:normalViewPr>
  <p:slideViewPr>
    <p:cSldViewPr showGuides="1">
      <p:cViewPr varScale="1">
        <p:scale>
          <a:sx n="91" d="100"/>
          <a:sy n="91" d="100"/>
        </p:scale>
        <p:origin x="112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24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9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8269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8787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206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 smtClean="0"/>
              <a:t>October 2019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/inde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Update and Summary of </a:t>
            </a:r>
          </a:p>
          <a:p>
            <a:r>
              <a:rPr lang="en-US" sz="2400" b="1" dirty="0" smtClean="0"/>
              <a:t>Project Priority List (PPL) Activity 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October 10,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sz="2200" dirty="0" smtClean="0"/>
              <a:t>Priority / Rank Options for Revision Requests with Impacts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637659"/>
              </p:ext>
            </p:extLst>
          </p:nvPr>
        </p:nvGraphicFramePr>
        <p:xfrm>
          <a:off x="228600" y="927611"/>
          <a:ext cx="8686799" cy="44251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3276600"/>
                <a:gridCol w="762000"/>
                <a:gridCol w="762000"/>
                <a:gridCol w="2590799"/>
              </a:tblGrid>
              <a:tr h="6399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Revision Request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Priority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Rank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Comments</a:t>
                      </a:r>
                      <a:endParaRPr lang="en-US" sz="1400" dirty="0"/>
                    </a:p>
                  </a:txBody>
                  <a:tcPr anchor="ctr"/>
                </a:tc>
              </a:tr>
              <a:tr h="61657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NPRR941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a Lower Rio Grande Valley Hub</a:t>
                      </a:r>
                      <a:endParaRPr lang="en-US" sz="4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2860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MMS impacts </a:t>
                      </a:r>
                      <a:r>
                        <a:rPr lang="en-US" sz="11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Consider delivering after MMS/OS Tech Refresh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Priority/Rank discussion awaiting additional hub definition factors to be discussed at October PRS</a:t>
                      </a:r>
                    </a:p>
                  </a:txBody>
                  <a:tcPr anchor="ctr"/>
                </a:tc>
              </a:tr>
              <a:tr h="61657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NPRR902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Critical Energy Infrastructure Information</a:t>
                      </a:r>
                      <a:endParaRPr lang="en-US" sz="4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2890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 to end of 2020 list and work into the plan without disrupting in-flight projects</a:t>
                      </a:r>
                      <a:endParaRPr lang="en-US" sz="1100" b="0" i="1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1657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NPRR965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Shutdown Exemption</a:t>
                      </a:r>
                      <a:endParaRPr lang="en-US" sz="5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2900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 to end of 2020 list and work into the plan without disrupting in-flight projects</a:t>
                      </a:r>
                    </a:p>
                  </a:txBody>
                  <a:tcPr anchor="ctr"/>
                </a:tc>
              </a:tr>
              <a:tr h="61657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SCR800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Addition of DC Tie Ramp to GTBD Calculation</a:t>
                      </a:r>
                      <a:endParaRPr lang="en-US" sz="5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2910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MMS impacts </a:t>
                      </a:r>
                      <a:r>
                        <a:rPr lang="en-US" sz="11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Consider delivering after MMS/OS Tech Refresh</a:t>
                      </a:r>
                      <a:endParaRPr lang="en-US" sz="11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1657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SCR805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 Early Access to Certain 60-Day Reports to TSPs Upon Request</a:t>
                      </a:r>
                      <a:endParaRPr lang="en-US" sz="5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2920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 to end of 2020 list and work into the plan without disrupting in-flight projects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504588"/>
              </p:ext>
            </p:extLst>
          </p:nvPr>
        </p:nvGraphicFramePr>
        <p:xfrm>
          <a:off x="4729051" y="636156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/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Options for…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819400" y="5560194"/>
            <a:ext cx="3352800" cy="800219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2019 </a:t>
            </a:r>
            <a:r>
              <a:rPr lang="en-US" sz="900" b="0" kern="0" dirty="0">
                <a:solidFill>
                  <a:srgbClr val="000000"/>
                </a:solidFill>
              </a:rPr>
              <a:t>Rank in Business Strategy </a:t>
            </a:r>
            <a:r>
              <a:rPr lang="en-US" sz="900" b="0" kern="0" dirty="0" smtClean="0">
                <a:solidFill>
                  <a:srgbClr val="000000"/>
                </a:solidFill>
              </a:rPr>
              <a:t>	= 2790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2020 </a:t>
            </a:r>
            <a:r>
              <a:rPr lang="en-US" sz="900" b="0" kern="0" dirty="0">
                <a:solidFill>
                  <a:srgbClr val="000000"/>
                </a:solidFill>
              </a:rPr>
              <a:t>Rank in Business Strategy 	= </a:t>
            </a:r>
            <a:r>
              <a:rPr lang="en-US" sz="900" b="0" kern="0" dirty="0" smtClean="0">
                <a:solidFill>
                  <a:srgbClr val="000000"/>
                </a:solidFill>
              </a:rPr>
              <a:t>2890</a:t>
            </a:r>
            <a:endParaRPr lang="en-US" sz="900" b="0" kern="0" dirty="0">
              <a:solidFill>
                <a:srgbClr val="000000"/>
              </a:solidFill>
            </a:endParaRP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Rank </a:t>
            </a:r>
            <a:r>
              <a:rPr lang="en-US" sz="900" b="0" kern="0" dirty="0">
                <a:solidFill>
                  <a:srgbClr val="000000"/>
                </a:solidFill>
              </a:rPr>
              <a:t>in </a:t>
            </a:r>
            <a:r>
              <a:rPr lang="en-US" sz="900" b="0" kern="0" dirty="0" smtClean="0">
                <a:solidFill>
                  <a:srgbClr val="000000"/>
                </a:solidFill>
              </a:rPr>
              <a:t>Regulatory	=   240</a:t>
            </a:r>
          </a:p>
        </p:txBody>
      </p:sp>
      <p:sp>
        <p:nvSpPr>
          <p:cNvPr id="7" name="TextBox 23"/>
          <p:cNvSpPr txBox="1">
            <a:spLocks noChangeArrowheads="1"/>
          </p:cNvSpPr>
          <p:nvPr/>
        </p:nvSpPr>
        <p:spPr bwMode="auto">
          <a:xfrm>
            <a:off x="6669342" y="5560193"/>
            <a:ext cx="2169858" cy="800219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Note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Items in the Regulatory</a:t>
            </a:r>
            <a:r>
              <a:rPr lang="en-US" sz="900" b="0" kern="0" dirty="0">
                <a:solidFill>
                  <a:srgbClr val="000000"/>
                </a:solidFill>
              </a:rPr>
              <a:t> </a:t>
            </a:r>
            <a:r>
              <a:rPr lang="en-US" sz="900" b="0" kern="0" dirty="0" smtClean="0">
                <a:solidFill>
                  <a:srgbClr val="000000"/>
                </a:solidFill>
              </a:rPr>
              <a:t>section of the PPL are not tracked against the market Revision Request funding allocation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990600"/>
            <a:ext cx="6934200" cy="4114800"/>
          </a:xfrm>
        </p:spPr>
        <p:txBody>
          <a:bodyPr/>
          <a:lstStyle/>
          <a:p>
            <a:r>
              <a:rPr lang="en-US" sz="2400" dirty="0" smtClean="0"/>
              <a:t>Project Portfolio Update</a:t>
            </a:r>
            <a:endParaRPr lang="en-US" sz="1800" dirty="0" smtClean="0"/>
          </a:p>
          <a:p>
            <a:pPr lvl="1"/>
            <a:r>
              <a:rPr lang="en-US" sz="1800" dirty="0" smtClean="0"/>
              <a:t>Recent / Upcoming Project Implementations</a:t>
            </a:r>
          </a:p>
          <a:p>
            <a:pPr lvl="1"/>
            <a:r>
              <a:rPr lang="en-US" sz="1800" dirty="0" smtClean="0"/>
              <a:t>2019 Release Targets</a:t>
            </a:r>
          </a:p>
          <a:p>
            <a:pPr lvl="1"/>
            <a:r>
              <a:rPr lang="en-US" sz="1800" dirty="0" smtClean="0"/>
              <a:t>2020 Release Targets</a:t>
            </a:r>
          </a:p>
          <a:p>
            <a:pPr lvl="1"/>
            <a:r>
              <a:rPr lang="en-US" sz="1800" dirty="0" smtClean="0"/>
              <a:t>Planned </a:t>
            </a:r>
            <a:r>
              <a:rPr lang="en-US" sz="1800" dirty="0"/>
              <a:t>Project </a:t>
            </a:r>
            <a:r>
              <a:rPr lang="en-US" sz="1800" dirty="0" smtClean="0"/>
              <a:t>Starts</a:t>
            </a:r>
          </a:p>
          <a:p>
            <a:pPr lvl="1"/>
            <a:r>
              <a:rPr lang="en-US" sz="1800" dirty="0" smtClean="0"/>
              <a:t>Aging Items Report</a:t>
            </a:r>
          </a:p>
          <a:p>
            <a:pPr lvl="1"/>
            <a:r>
              <a:rPr lang="en-US" sz="1800" dirty="0" smtClean="0"/>
              <a:t>2019 </a:t>
            </a:r>
            <a:r>
              <a:rPr lang="en-US" sz="1800" dirty="0"/>
              <a:t>Project Spending Forecast</a:t>
            </a:r>
          </a:p>
          <a:p>
            <a:pPr lvl="1"/>
            <a:r>
              <a:rPr lang="en-US" sz="1800" dirty="0" smtClean="0"/>
              <a:t>Revision </a:t>
            </a:r>
            <a:r>
              <a:rPr lang="en-US" sz="1800" dirty="0"/>
              <a:t>Request Funding Placeholder </a:t>
            </a:r>
            <a:r>
              <a:rPr lang="en-US" sz="1800" dirty="0" smtClean="0"/>
              <a:t>Status</a:t>
            </a:r>
          </a:p>
          <a:p>
            <a:pPr lvl="1"/>
            <a:r>
              <a:rPr lang="en-US" sz="1800" dirty="0" smtClean="0"/>
              <a:t>Priority/Rank Options for Revision Requests with Impacts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093470" y="6096000"/>
            <a:ext cx="7795260" cy="5601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0" dirty="0"/>
              <a:t>Location of Project Priority List (PPL):   </a:t>
            </a:r>
            <a:r>
              <a:rPr lang="en-US" b="0" dirty="0">
                <a:hlinkClick r:id="rId3"/>
              </a:rPr>
              <a:t>http://www.ercot.com/services/projects/index</a:t>
            </a:r>
            <a:endParaRPr lang="en-US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243682"/>
            <a:ext cx="51054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chemeClr val="accent1"/>
                </a:solidFill>
              </a:rPr>
              <a:t>Project Update Agenda</a:t>
            </a:r>
            <a:endParaRPr lang="en-US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934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Recent / Upcoming Project Implementations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40" y="914400"/>
            <a:ext cx="8949560" cy="5326231"/>
          </a:xfrm>
        </p:spPr>
        <p:txBody>
          <a:bodyPr/>
          <a:lstStyle/>
          <a:p>
            <a:pPr>
              <a:tabLst>
                <a:tab pos="7199313" algn="l"/>
              </a:tabLst>
            </a:pPr>
            <a:r>
              <a:rPr lang="en-US" sz="1800" dirty="0" smtClean="0"/>
              <a:t>2019 October Release </a:t>
            </a:r>
            <a:r>
              <a:rPr lang="en-US" sz="1800" dirty="0"/>
              <a:t>– </a:t>
            </a:r>
            <a:r>
              <a:rPr lang="en-US" sz="1800" dirty="0" smtClean="0"/>
              <a:t>R5 </a:t>
            </a:r>
            <a:r>
              <a:rPr lang="en-US" sz="1800" dirty="0"/>
              <a:t>– </a:t>
            </a:r>
            <a:r>
              <a:rPr lang="en-US" sz="1800" dirty="0" smtClean="0"/>
              <a:t>10/15/2019 </a:t>
            </a:r>
            <a:r>
              <a:rPr lang="en-US" sz="1800" dirty="0"/>
              <a:t>– </a:t>
            </a:r>
            <a:r>
              <a:rPr lang="en-US" sz="1800" dirty="0" smtClean="0"/>
              <a:t>10/17/2019 </a:t>
            </a:r>
            <a:r>
              <a:rPr lang="en-US" sz="1600" i="1" dirty="0">
                <a:solidFill>
                  <a:srgbClr val="00B050"/>
                </a:solidFill>
              </a:rPr>
              <a:t>	 </a:t>
            </a:r>
            <a:r>
              <a:rPr lang="en-US" sz="1800" i="1" dirty="0" smtClean="0">
                <a:solidFill>
                  <a:srgbClr val="00B050"/>
                </a:solidFill>
              </a:rPr>
              <a:t>In Flight</a:t>
            </a:r>
            <a:endParaRPr lang="en-US" sz="16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/>
              <a:t>NPRR895 – Inclusion of PVGRs in Real-Time Ancillary Service Imbalance Payment or </a:t>
            </a:r>
            <a:r>
              <a:rPr lang="en-US" sz="1400" dirty="0" smtClean="0"/>
              <a:t>Charge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NPRR914 </a:t>
            </a:r>
            <a:r>
              <a:rPr lang="en-US" sz="1400" dirty="0"/>
              <a:t>– Addition of Controllable Load Resources to 60-Day Reports</a:t>
            </a:r>
            <a:endParaRPr lang="en-US" sz="14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NPRR923 </a:t>
            </a:r>
            <a:r>
              <a:rPr lang="en-US" sz="1400" dirty="0"/>
              <a:t>– Revision to Weather Responsiveness Determination Process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/>
              <a:t>OBDRR007 – Revisions to the ORDC Methodology to Include (PVGRs)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PGRR061 </a:t>
            </a:r>
            <a:r>
              <a:rPr lang="en-US" sz="1400" dirty="0"/>
              <a:t>– Related to NPRR866, Mapping Registered Distributed Generation and Load Resources </a:t>
            </a:r>
            <a:r>
              <a:rPr lang="en-US" sz="1400" dirty="0" smtClean="0"/>
              <a:t>	to </a:t>
            </a:r>
            <a:r>
              <a:rPr lang="en-US" sz="1400" dirty="0"/>
              <a:t>Transmission Loads in the Network Operations Model</a:t>
            </a:r>
          </a:p>
          <a:p>
            <a:pPr lvl="1">
              <a:tabLst>
                <a:tab pos="2176463" algn="l"/>
                <a:tab pos="7199313" algn="l"/>
              </a:tabLst>
            </a:pPr>
            <a:endParaRPr lang="en-US" sz="1200" dirty="0" smtClean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/>
              <a:t>2019 </a:t>
            </a:r>
            <a:r>
              <a:rPr lang="en-US" sz="1800" dirty="0" smtClean="0"/>
              <a:t>December </a:t>
            </a:r>
            <a:r>
              <a:rPr lang="en-US" sz="1800" dirty="0"/>
              <a:t>Release – </a:t>
            </a:r>
            <a:r>
              <a:rPr lang="en-US" sz="1800" dirty="0" smtClean="0"/>
              <a:t>R6 </a:t>
            </a:r>
            <a:r>
              <a:rPr lang="en-US" sz="1800" dirty="0"/>
              <a:t>– </a:t>
            </a:r>
            <a:r>
              <a:rPr lang="en-US" sz="1800" dirty="0" smtClean="0"/>
              <a:t>12/10/2019 </a:t>
            </a:r>
            <a:r>
              <a:rPr lang="en-US" sz="1800" dirty="0"/>
              <a:t>– </a:t>
            </a:r>
            <a:r>
              <a:rPr lang="en-US" sz="1800" dirty="0" smtClean="0"/>
              <a:t>12/12/2019 </a:t>
            </a:r>
            <a:r>
              <a:rPr lang="en-US" sz="1600" i="1" dirty="0">
                <a:solidFill>
                  <a:srgbClr val="00B050"/>
                </a:solidFill>
              </a:rPr>
              <a:t>	 </a:t>
            </a:r>
            <a:r>
              <a:rPr lang="en-US" sz="1800" i="1" dirty="0">
                <a:solidFill>
                  <a:srgbClr val="00B050"/>
                </a:solidFill>
              </a:rPr>
              <a:t>In Flight</a:t>
            </a:r>
            <a:endParaRPr lang="en-US" sz="16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NPRR873 </a:t>
            </a:r>
            <a:r>
              <a:rPr lang="en-US" sz="1400" dirty="0"/>
              <a:t>– </a:t>
            </a:r>
            <a:r>
              <a:rPr lang="en-US" sz="1400" dirty="0" smtClean="0"/>
              <a:t>Posting </a:t>
            </a:r>
            <a:r>
              <a:rPr lang="en-US" sz="1400" dirty="0"/>
              <a:t>of the ERCOT Wide Intra-Hour Wind Power and Load Forecast on </a:t>
            </a:r>
            <a:r>
              <a:rPr lang="en-US" sz="1400" dirty="0" smtClean="0"/>
              <a:t>MIS </a:t>
            </a:r>
            <a:r>
              <a:rPr lang="en-US" sz="1400" dirty="0"/>
              <a:t>Public</a:t>
            </a:r>
            <a:endParaRPr lang="en-US" sz="14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NPRR911 </a:t>
            </a:r>
            <a:r>
              <a:rPr lang="en-US" sz="1400" dirty="0"/>
              <a:t>– Improved Calculation of Real-Time LMPs at Logical Resource Nodes for On-Line </a:t>
            </a:r>
            <a:r>
              <a:rPr lang="en-US" sz="1400" dirty="0" smtClean="0"/>
              <a:t>	Combined </a:t>
            </a:r>
            <a:r>
              <a:rPr lang="en-US" sz="1400" dirty="0"/>
              <a:t>Cycle Generation Resources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NPRR920 </a:t>
            </a:r>
            <a:r>
              <a:rPr lang="en-US" sz="1400" dirty="0"/>
              <a:t>– Change to Ramp Rate Calculation in Resource Limit Calculator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SCR797 – </a:t>
            </a:r>
            <a:r>
              <a:rPr lang="en-US" sz="1400" dirty="0"/>
              <a:t>Provide Current Operating Plans (COPs) to TSPs</a:t>
            </a:r>
          </a:p>
          <a:p>
            <a:pPr>
              <a:tabLst>
                <a:tab pos="7199313" algn="l"/>
              </a:tabLst>
            </a:pPr>
            <a:endParaRPr lang="en-US" sz="17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438400" y="6125021"/>
            <a:ext cx="5257800" cy="436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/>
              <a:t>Note:  Projected Go-Live dates are subject to change.</a:t>
            </a:r>
            <a:br>
              <a:rPr lang="en-US" sz="1400" b="0" dirty="0"/>
            </a:br>
            <a:r>
              <a:rPr lang="en-US" sz="14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2019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4532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91321" y="55453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etc.:</a:t>
            </a:r>
            <a:r>
              <a:rPr kumimoji="0" lang="en-US" sz="7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1061902"/>
              </p:ext>
            </p:extLst>
          </p:nvPr>
        </p:nvGraphicFramePr>
        <p:xfrm>
          <a:off x="160280" y="798446"/>
          <a:ext cx="8839200" cy="4207144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447800"/>
                <a:gridCol w="1447800"/>
                <a:gridCol w="1447800"/>
                <a:gridCol w="1531880"/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2/5 – 2/7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 – 4/4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5/28 – 5/30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8/6 – 8/8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10/15 – 10/17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12/10 – 12/12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NPRR842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NPRR858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NPRR878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PGRR057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5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RMGRR156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NPRR916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NPRR809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NPRR833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(a/b)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VCMRR021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VCMRR022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NPRR877 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Ph1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NPRR833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(c)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NPRR916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NOGRR174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NPRR909</a:t>
                      </a: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NOGRR154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OBDRR014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PGRR066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PGRR061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PGRR070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RR917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PGRR070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242489" y="5529940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28" name="TextBox 21"/>
          <p:cNvSpPr txBox="1">
            <a:spLocks noChangeArrowheads="1"/>
          </p:cNvSpPr>
          <p:nvPr/>
        </p:nvSpPr>
        <p:spPr bwMode="auto">
          <a:xfrm>
            <a:off x="6498328" y="5529261"/>
            <a:ext cx="2485392" cy="830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NPRR809(b) – Reporting/posting system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NPRR833(a/b) – DAM/SCED system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NPRR833(c)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CRR </a:t>
            </a:r>
            <a:r>
              <a:rPr lang="en-US" sz="800" b="0" kern="0" dirty="0"/>
              <a:t>system </a:t>
            </a:r>
            <a:r>
              <a:rPr lang="en-US" sz="800" b="0" kern="0" dirty="0" smtClean="0"/>
              <a:t>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NPRR916(a) </a:t>
            </a:r>
            <a:r>
              <a:rPr lang="en-US" sz="800" b="0" kern="0" dirty="0"/>
              <a:t>– Mitigated Offer Floor to </a:t>
            </a:r>
            <a:r>
              <a:rPr lang="en-US" sz="800" b="0" kern="0" dirty="0" smtClean="0"/>
              <a:t>$0/MWh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NPRR916(b) – Mitigated Offer Floor to -$20/MWh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PGRR057(b) – List of GMD event contingencies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28754" y="1359665"/>
            <a:ext cx="278384" cy="36702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 smtClean="0">
                <a:solidFill>
                  <a:srgbClr val="000000"/>
                </a:solidFill>
              </a:rPr>
              <a:t> </a:t>
            </a:r>
            <a:endParaRPr lang="en-US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 smtClean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649675" y="1351705"/>
            <a:ext cx="37054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4575566" y="2805690"/>
            <a:ext cx="144659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</a:t>
            </a:r>
            <a:r>
              <a:rPr lang="en-US" sz="1200" dirty="0" smtClean="0"/>
              <a:t>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61749" y="4724005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4" name="TextBox 12"/>
          <p:cNvSpPr txBox="1">
            <a:spLocks noChangeArrowheads="1"/>
          </p:cNvSpPr>
          <p:nvPr/>
        </p:nvSpPr>
        <p:spPr bwMode="auto">
          <a:xfrm>
            <a:off x="3468509" y="3363660"/>
            <a:ext cx="1097280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6/2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256907" y="4475946"/>
            <a:ext cx="370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7" name="TextBox 36"/>
          <p:cNvSpPr txBox="1"/>
          <p:nvPr/>
        </p:nvSpPr>
        <p:spPr>
          <a:xfrm rot="16200000">
            <a:off x="2636731" y="4112235"/>
            <a:ext cx="11721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CMM Release 1b</a:t>
            </a:r>
            <a:endParaRPr lang="en-US" sz="1000" i="1" dirty="0"/>
          </a:p>
        </p:txBody>
      </p:sp>
      <p:sp>
        <p:nvSpPr>
          <p:cNvPr id="38" name="Left Brace 37"/>
          <p:cNvSpPr/>
          <p:nvPr/>
        </p:nvSpPr>
        <p:spPr>
          <a:xfrm>
            <a:off x="3294001" y="3635933"/>
            <a:ext cx="181024" cy="127541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12"/>
          <p:cNvSpPr txBox="1">
            <a:spLocks noChangeArrowheads="1"/>
          </p:cNvSpPr>
          <p:nvPr/>
        </p:nvSpPr>
        <p:spPr bwMode="auto">
          <a:xfrm>
            <a:off x="1594953" y="3637014"/>
            <a:ext cx="1513605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5/1</a:t>
            </a:r>
            <a:endParaRPr lang="en-US" sz="1200" kern="0" dirty="0"/>
          </a:p>
        </p:txBody>
      </p: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147569" y="2286000"/>
            <a:ext cx="14536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</a:t>
            </a:r>
            <a:r>
              <a:rPr lang="en-US" sz="1200" dirty="0" smtClean="0"/>
              <a:t>/22</a:t>
            </a:r>
            <a:endParaRPr lang="en-US" sz="1200" kern="0" dirty="0"/>
          </a:p>
        </p:txBody>
      </p:sp>
      <p:sp>
        <p:nvSpPr>
          <p:cNvPr id="31" name="TextBox 12"/>
          <p:cNvSpPr txBox="1">
            <a:spLocks noChangeArrowheads="1"/>
          </p:cNvSpPr>
          <p:nvPr/>
        </p:nvSpPr>
        <p:spPr bwMode="auto">
          <a:xfrm>
            <a:off x="154016" y="3886200"/>
            <a:ext cx="144093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</a:t>
            </a:r>
            <a:r>
              <a:rPr lang="en-US" sz="1200" dirty="0" smtClean="0"/>
              <a:t>/26</a:t>
            </a:r>
            <a:endParaRPr lang="en-US" sz="1200" kern="0" dirty="0"/>
          </a:p>
        </p:txBody>
      </p:sp>
      <p:sp>
        <p:nvSpPr>
          <p:cNvPr id="40" name="TextBox 39"/>
          <p:cNvSpPr txBox="1"/>
          <p:nvPr/>
        </p:nvSpPr>
        <p:spPr>
          <a:xfrm>
            <a:off x="1326869" y="1374797"/>
            <a:ext cx="338554" cy="26237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endParaRPr lang="en-US" sz="1000" dirty="0" smtClean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1000" dirty="0" smtClean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r>
              <a:rPr lang="en-US" sz="1200" dirty="0" smtClean="0">
                <a:latin typeface="Wingdings" panose="05000000000000000000" pitchFamily="2" charset="2"/>
              </a:rPr>
              <a:t> </a:t>
            </a:r>
          </a:p>
          <a:p>
            <a:endParaRPr lang="en-US" sz="105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701552"/>
              </p:ext>
            </p:extLst>
          </p:nvPr>
        </p:nvGraphicFramePr>
        <p:xfrm>
          <a:off x="176358" y="5032090"/>
          <a:ext cx="8807362" cy="464820"/>
        </p:xfrm>
        <a:graphic>
          <a:graphicData uri="http://schemas.openxmlformats.org/drawingml/2006/table">
            <a:tbl>
              <a:tblPr firstRow="1" bandRow="1"/>
              <a:tblGrid>
                <a:gridCol w="845627"/>
                <a:gridCol w="709823"/>
                <a:gridCol w="1239992"/>
                <a:gridCol w="1905000"/>
                <a:gridCol w="4106920"/>
              </a:tblGrid>
              <a:tr h="196622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TBD Items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2014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</a:tr>
              <a:tr h="203547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</a:rPr>
                        <a:t>NPRR664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NPRR702, NPRR829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NPRR825(b), NPRR867, NPRR841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NPRR885,NPRR887,NPRR904,NPRR905,NPRR929,SCR799,PGRR070</a:t>
                      </a:r>
                      <a:r>
                        <a:rPr lang="en-US" sz="8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800" b="0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OBDRR009</a:t>
                      </a:r>
                      <a:endParaRPr lang="en-US" sz="800" b="0" strike="noStrike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7121419" y="1355990"/>
            <a:ext cx="37054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4" name="TextBox 12"/>
          <p:cNvSpPr txBox="1">
            <a:spLocks noChangeArrowheads="1"/>
          </p:cNvSpPr>
          <p:nvPr/>
        </p:nvSpPr>
        <p:spPr bwMode="auto">
          <a:xfrm>
            <a:off x="169297" y="2825264"/>
            <a:ext cx="1416289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</a:t>
            </a:r>
            <a:r>
              <a:rPr lang="en-US" sz="1200" dirty="0" smtClean="0"/>
              <a:t>/1</a:t>
            </a:r>
            <a:endParaRPr lang="en-US" sz="1200" kern="0" dirty="0"/>
          </a:p>
        </p:txBody>
      </p:sp>
      <p:sp>
        <p:nvSpPr>
          <p:cNvPr id="35" name="TextBox 12"/>
          <p:cNvSpPr txBox="1">
            <a:spLocks noChangeArrowheads="1"/>
          </p:cNvSpPr>
          <p:nvPr/>
        </p:nvSpPr>
        <p:spPr bwMode="auto">
          <a:xfrm>
            <a:off x="163538" y="3352800"/>
            <a:ext cx="142646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3/5</a:t>
            </a:r>
            <a:endParaRPr lang="en-US" sz="1200" kern="0" dirty="0"/>
          </a:p>
        </p:txBody>
      </p:sp>
      <p:sp>
        <p:nvSpPr>
          <p:cNvPr id="50" name="TextBox 12"/>
          <p:cNvSpPr txBox="1">
            <a:spLocks noChangeArrowheads="1"/>
          </p:cNvSpPr>
          <p:nvPr/>
        </p:nvSpPr>
        <p:spPr bwMode="auto">
          <a:xfrm>
            <a:off x="1598974" y="4316816"/>
            <a:ext cx="1517904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5/6 – 5/7</a:t>
            </a:r>
            <a:endParaRPr lang="en-US" sz="1200" kern="0" dirty="0"/>
          </a:p>
        </p:txBody>
      </p:sp>
      <p:sp>
        <p:nvSpPr>
          <p:cNvPr id="42" name="TextBox 12"/>
          <p:cNvSpPr txBox="1">
            <a:spLocks noChangeArrowheads="1"/>
          </p:cNvSpPr>
          <p:nvPr/>
        </p:nvSpPr>
        <p:spPr bwMode="auto">
          <a:xfrm>
            <a:off x="7464907" y="3733800"/>
            <a:ext cx="1524438" cy="1138773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noProof="0" dirty="0" smtClean="0"/>
              <a:t>Q4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noProof="0" dirty="0" smtClean="0"/>
              <a:t>RARF (SCR781)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1200" b="0" i="0" u="none" strike="noStrike" kern="0" cap="none" spc="0" normalizeH="0" dirty="0" smtClean="0">
                <a:ln>
                  <a:noFill/>
                </a:ln>
                <a:effectLst/>
                <a:uLnTx/>
                <a:uFillTx/>
              </a:rPr>
              <a:t>Testing/Training of View/Update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000" b="0" kern="0" baseline="0" noProof="0" dirty="0" smtClean="0"/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0" kern="0" baseline="0" noProof="0" dirty="0" smtClean="0"/>
              <a:t>(Go-Live in early 2020)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305691" y="4694129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52400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R6</a:t>
            </a:r>
            <a:endParaRPr lang="en-US" sz="14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2819308" y="3845168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48" name="TextBox 12"/>
          <p:cNvSpPr txBox="1">
            <a:spLocks noChangeArrowheads="1"/>
          </p:cNvSpPr>
          <p:nvPr/>
        </p:nvSpPr>
        <p:spPr bwMode="auto">
          <a:xfrm>
            <a:off x="152400" y="4426381"/>
            <a:ext cx="144093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4/10</a:t>
            </a:r>
            <a:endParaRPr lang="en-US" sz="1200" kern="0" dirty="0"/>
          </a:p>
        </p:txBody>
      </p:sp>
      <p:sp>
        <p:nvSpPr>
          <p:cNvPr id="49" name="TextBox 48"/>
          <p:cNvSpPr txBox="1"/>
          <p:nvPr/>
        </p:nvSpPr>
        <p:spPr>
          <a:xfrm>
            <a:off x="1295400" y="4164624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819400" y="4066401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59" name="TextBox 12"/>
          <p:cNvSpPr txBox="1">
            <a:spLocks noChangeArrowheads="1"/>
          </p:cNvSpPr>
          <p:nvPr/>
        </p:nvSpPr>
        <p:spPr bwMode="auto">
          <a:xfrm>
            <a:off x="3464405" y="4267200"/>
            <a:ext cx="1097280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6/15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302989" y="1374797"/>
            <a:ext cx="278384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000" dirty="0">
              <a:latin typeface="Wingdings" panose="05000000000000000000" pitchFamily="2" charset="2"/>
            </a:endParaRP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endParaRPr lang="en-US" sz="10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 </a:t>
            </a:r>
            <a:endParaRPr lang="en-US" sz="1000" dirty="0">
              <a:latin typeface="Wingdings" panose="05000000000000000000" pitchFamily="2" charset="2"/>
            </a:endParaRP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100" dirty="0" smtClean="0">
                <a:latin typeface="Wingdings" panose="05000000000000000000" pitchFamily="2" charset="2"/>
              </a:rPr>
              <a:t> </a:t>
            </a:r>
            <a:endParaRPr lang="en-US" sz="1000" dirty="0">
              <a:latin typeface="Wingdings" panose="05000000000000000000" pitchFamily="2" charset="2"/>
            </a:endParaRPr>
          </a:p>
          <a:p>
            <a:endParaRPr lang="en-US" sz="400" dirty="0">
              <a:latin typeface="Wingdings" panose="05000000000000000000" pitchFamily="2" charset="2"/>
            </a:endParaRPr>
          </a:p>
          <a:p>
            <a:endParaRPr lang="en-US" sz="1000" dirty="0" smtClean="0">
              <a:latin typeface="Wingdings" panose="05000000000000000000" pitchFamily="2" charset="2"/>
            </a:endParaRPr>
          </a:p>
          <a:p>
            <a:endParaRPr lang="en-US" sz="700" dirty="0">
              <a:latin typeface="Wingdings" panose="05000000000000000000" pitchFamily="2" charset="2"/>
            </a:endParaRPr>
          </a:p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1000" dirty="0">
              <a:latin typeface="Wingdings" panose="05000000000000000000" pitchFamily="2" charset="2"/>
            </a:endParaRPr>
          </a:p>
        </p:txBody>
      </p:sp>
      <p:sp>
        <p:nvSpPr>
          <p:cNvPr id="60" name="TextBox 12"/>
          <p:cNvSpPr txBox="1">
            <a:spLocks noChangeArrowheads="1"/>
          </p:cNvSpPr>
          <p:nvPr/>
        </p:nvSpPr>
        <p:spPr bwMode="auto">
          <a:xfrm>
            <a:off x="3470498" y="2760590"/>
            <a:ext cx="1097280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6/1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62" name="TextBox 12"/>
          <p:cNvSpPr txBox="1">
            <a:spLocks noChangeArrowheads="1"/>
          </p:cNvSpPr>
          <p:nvPr/>
        </p:nvSpPr>
        <p:spPr bwMode="auto">
          <a:xfrm>
            <a:off x="4572000" y="4142601"/>
            <a:ext cx="144659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9</a:t>
            </a:r>
            <a:r>
              <a:rPr lang="en-US" sz="1200" dirty="0" smtClean="0"/>
              <a:t>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301827" y="2992715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686236" y="1360234"/>
            <a:ext cx="278384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000" dirty="0">
              <a:latin typeface="Wingdings" panose="05000000000000000000" pitchFamily="2" charset="2"/>
            </a:endParaRP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endParaRPr lang="en-US" sz="1000" dirty="0" smtClean="0">
              <a:latin typeface="Wingdings" panose="05000000000000000000" pitchFamily="2" charset="2"/>
            </a:endParaRPr>
          </a:p>
          <a:p>
            <a:endParaRPr lang="en-US" sz="1200" dirty="0" smtClean="0">
              <a:latin typeface="Wingdings" panose="05000000000000000000" pitchFamily="2" charset="2"/>
            </a:endParaRPr>
          </a:p>
          <a:p>
            <a:endParaRPr lang="en-US" sz="700" dirty="0">
              <a:latin typeface="Wingdings" panose="05000000000000000000" pitchFamily="2" charset="2"/>
            </a:endParaRPr>
          </a:p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669441" y="4457516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57" name="TextBox 12"/>
          <p:cNvSpPr txBox="1">
            <a:spLocks noChangeArrowheads="1"/>
          </p:cNvSpPr>
          <p:nvPr/>
        </p:nvSpPr>
        <p:spPr bwMode="auto">
          <a:xfrm>
            <a:off x="4567778" y="3497919"/>
            <a:ext cx="144659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8/1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651917" y="3774918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58" name="TextBox 12"/>
          <p:cNvSpPr txBox="1">
            <a:spLocks noChangeArrowheads="1"/>
          </p:cNvSpPr>
          <p:nvPr/>
        </p:nvSpPr>
        <p:spPr bwMode="auto">
          <a:xfrm>
            <a:off x="6014376" y="3019407"/>
            <a:ext cx="144659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10</a:t>
            </a:r>
            <a:r>
              <a:rPr lang="en-US" sz="1200" dirty="0" smtClean="0">
                <a:solidFill>
                  <a:srgbClr val="FF0000"/>
                </a:solidFill>
              </a:rPr>
              <a:t>/18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55539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2020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4532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91321" y="55453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etc.:</a:t>
            </a:r>
            <a:r>
              <a:rPr kumimoji="0" lang="en-US" sz="7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5917446"/>
              </p:ext>
            </p:extLst>
          </p:nvPr>
        </p:nvGraphicFramePr>
        <p:xfrm>
          <a:off x="160280" y="798446"/>
          <a:ext cx="8839200" cy="4190999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447800"/>
                <a:gridCol w="1447800"/>
                <a:gridCol w="1447800"/>
                <a:gridCol w="1531880"/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2/4 – 2/6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3/31 – 4/2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5/26 – 5/28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8/4 – 8/6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10/13 – 10/15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12/8 – 12/10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NPRR877 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Ph2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NPRR863 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Ph1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SCR802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NPRR856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MMS/OS Refresh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NPRR917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242489" y="5529940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121419" y="1366500"/>
            <a:ext cx="370549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52400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R6</a:t>
            </a:r>
            <a:endParaRPr lang="en-US" sz="1400" b="1" dirty="0"/>
          </a:p>
        </p:txBody>
      </p:sp>
      <p:sp>
        <p:nvSpPr>
          <p:cNvPr id="17" name="TextBox 12"/>
          <p:cNvSpPr txBox="1">
            <a:spLocks noChangeArrowheads="1"/>
          </p:cNvSpPr>
          <p:nvPr/>
        </p:nvSpPr>
        <p:spPr bwMode="auto">
          <a:xfrm>
            <a:off x="160278" y="3433874"/>
            <a:ext cx="142646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</a:t>
            </a:r>
            <a:r>
              <a:rPr lang="en-US" sz="1200" dirty="0" smtClean="0"/>
              <a:t>/1</a:t>
            </a:r>
            <a:endParaRPr lang="en-US" sz="1200" kern="0" dirty="0"/>
          </a:p>
        </p:txBody>
      </p:sp>
      <p:sp>
        <p:nvSpPr>
          <p:cNvPr id="18" name="TextBox 21"/>
          <p:cNvSpPr txBox="1">
            <a:spLocks noChangeArrowheads="1"/>
          </p:cNvSpPr>
          <p:nvPr/>
        </p:nvSpPr>
        <p:spPr bwMode="auto">
          <a:xfrm>
            <a:off x="6501462" y="5526605"/>
            <a:ext cx="2485392" cy="46166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NPRR863 Ph1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FFR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SCR781(a) – View / Edit </a:t>
            </a:r>
            <a:r>
              <a:rPr lang="en-US" sz="800" b="0" kern="0" dirty="0" smtClean="0"/>
              <a:t>capability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SCR781(b)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Add capability</a:t>
            </a:r>
            <a:endParaRPr lang="en-US" sz="800" b="0" kern="0" dirty="0"/>
          </a:p>
        </p:txBody>
      </p:sp>
      <p:sp>
        <p:nvSpPr>
          <p:cNvPr id="19" name="TextBox 13"/>
          <p:cNvSpPr txBox="1">
            <a:spLocks noChangeArrowheads="1"/>
          </p:cNvSpPr>
          <p:nvPr/>
        </p:nvSpPr>
        <p:spPr bwMode="auto">
          <a:xfrm>
            <a:off x="906449" y="4738941"/>
            <a:ext cx="3657599" cy="249625"/>
          </a:xfrm>
          <a:prstGeom prst="rect">
            <a:avLst/>
          </a:prstGeom>
          <a:solidFill>
            <a:srgbClr val="A1D8FD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i="1" kern="0" dirty="0" smtClean="0">
                <a:solidFill>
                  <a:srgbClr val="000000"/>
                </a:solidFill>
              </a:rPr>
              <a:t>M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MS/OS Upgrade “Chill”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0" name="TextBox 13"/>
          <p:cNvSpPr txBox="1">
            <a:spLocks noChangeArrowheads="1"/>
          </p:cNvSpPr>
          <p:nvPr/>
        </p:nvSpPr>
        <p:spPr bwMode="auto">
          <a:xfrm>
            <a:off x="4564049" y="4742345"/>
            <a:ext cx="2903046" cy="24622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i="1" kern="0" dirty="0" smtClean="0">
                <a:solidFill>
                  <a:schemeClr val="bg1"/>
                </a:solidFill>
              </a:rPr>
              <a:t>M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</a:rPr>
              <a:t>MS/OS Upgrade “Freeze”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1" name="TextBox 12"/>
          <p:cNvSpPr txBox="1">
            <a:spLocks noChangeArrowheads="1"/>
          </p:cNvSpPr>
          <p:nvPr/>
        </p:nvSpPr>
        <p:spPr bwMode="auto">
          <a:xfrm>
            <a:off x="1586742" y="2667000"/>
            <a:ext cx="1534828" cy="646331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March/April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0" kern="0" dirty="0" smtClean="0"/>
              <a:t>RARF Go-Live for View/Update</a:t>
            </a:r>
            <a:endParaRPr lang="en-US" sz="1200" b="0" kern="0" dirty="0"/>
          </a:p>
        </p:txBody>
      </p:sp>
      <p:sp>
        <p:nvSpPr>
          <p:cNvPr id="22" name="TextBox 21"/>
          <p:cNvSpPr txBox="1"/>
          <p:nvPr/>
        </p:nvSpPr>
        <p:spPr>
          <a:xfrm>
            <a:off x="2758901" y="1355716"/>
            <a:ext cx="370549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93429" y="1366501"/>
            <a:ext cx="370549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  <a:endParaRPr kumimoji="0" lang="en-US" sz="10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5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216493" y="1360066"/>
            <a:ext cx="37054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I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I</a:t>
            </a:r>
          </a:p>
        </p:txBody>
      </p: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6012861" y="3284539"/>
            <a:ext cx="1453638" cy="646331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October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0" kern="0" dirty="0" smtClean="0"/>
              <a:t>MMS/OS Tech Refresh</a:t>
            </a:r>
            <a:endParaRPr lang="en-US" sz="1200" b="0" kern="0" dirty="0"/>
          </a:p>
        </p:txBody>
      </p:sp>
      <p:sp>
        <p:nvSpPr>
          <p:cNvPr id="25" name="TextBox 12"/>
          <p:cNvSpPr txBox="1">
            <a:spLocks noChangeArrowheads="1"/>
          </p:cNvSpPr>
          <p:nvPr/>
        </p:nvSpPr>
        <p:spPr bwMode="auto">
          <a:xfrm>
            <a:off x="146686" y="2327871"/>
            <a:ext cx="14536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1/1</a:t>
            </a:r>
            <a:endParaRPr lang="en-US" sz="1200" kern="0" dirty="0"/>
          </a:p>
        </p:txBody>
      </p:sp>
      <p:sp>
        <p:nvSpPr>
          <p:cNvPr id="28" name="TextBox 12"/>
          <p:cNvSpPr txBox="1">
            <a:spLocks noChangeArrowheads="1"/>
          </p:cNvSpPr>
          <p:nvPr/>
        </p:nvSpPr>
        <p:spPr bwMode="auto">
          <a:xfrm>
            <a:off x="7466499" y="2333219"/>
            <a:ext cx="1512475" cy="46166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Future Year Go-Live Targets</a:t>
            </a:r>
            <a:endParaRPr lang="en-US" sz="1200" b="0" kern="0" dirty="0">
              <a:solidFill>
                <a:srgbClr val="FF0000"/>
              </a:solidFill>
            </a:endParaRPr>
          </a:p>
        </p:txBody>
      </p:sp>
      <p:sp>
        <p:nvSpPr>
          <p:cNvPr id="31" name="TextBox 12"/>
          <p:cNvSpPr txBox="1">
            <a:spLocks noChangeArrowheads="1"/>
          </p:cNvSpPr>
          <p:nvPr/>
        </p:nvSpPr>
        <p:spPr bwMode="auto">
          <a:xfrm>
            <a:off x="7467600" y="2771001"/>
            <a:ext cx="1512475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2021</a:t>
            </a:r>
            <a:endParaRPr lang="en-US" sz="1200" b="0" kern="0" dirty="0">
              <a:solidFill>
                <a:srgbClr val="FF0000"/>
              </a:solidFill>
            </a:endParaRPr>
          </a:p>
        </p:txBody>
      </p:sp>
      <p:sp>
        <p:nvSpPr>
          <p:cNvPr id="34" name="TextBox 12"/>
          <p:cNvSpPr txBox="1">
            <a:spLocks noChangeArrowheads="1"/>
          </p:cNvSpPr>
          <p:nvPr/>
        </p:nvSpPr>
        <p:spPr bwMode="auto">
          <a:xfrm>
            <a:off x="7467600" y="3837801"/>
            <a:ext cx="1512475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2022</a:t>
            </a:r>
            <a:endParaRPr lang="en-US" sz="1200" b="0" kern="0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638633" y="1366500"/>
            <a:ext cx="370549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NS 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7630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9882"/>
            <a:ext cx="8839200" cy="442118"/>
          </a:xfrm>
        </p:spPr>
        <p:txBody>
          <a:bodyPr/>
          <a:lstStyle/>
          <a:p>
            <a:r>
              <a:rPr lang="en-US" sz="1800" dirty="0" smtClean="0"/>
              <a:t>Approved Revision Requests “Not Started” – Planned to Start in Future Months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031607"/>
              </p:ext>
            </p:extLst>
          </p:nvPr>
        </p:nvGraphicFramePr>
        <p:xfrm>
          <a:off x="76200" y="1127640"/>
          <a:ext cx="8991599" cy="25908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40568"/>
                <a:gridCol w="838200"/>
                <a:gridCol w="762000"/>
                <a:gridCol w="990600"/>
                <a:gridCol w="760231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PGRR070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Revised Responsibilities for Performing Geomagnetic Disturbance (GMD)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Vulnerability Assessments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 2019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$100k-$150k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NPRR885 </a:t>
                      </a:r>
                      <a:r>
                        <a:rPr lang="en-US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Must-Run Alternative (MRA) Details and Revisions Resulting from PUCT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Project No. 46369, Rulemaking Relating to Reliability Must-Run Service</a:t>
                      </a:r>
                      <a:endParaRPr lang="en-US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Nov 2019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$500k-$700k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NPRR935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Post All Wind and Solar Forecasts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Nov 2019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2020-R3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$50k-$70k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NPRR952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Use</a:t>
                      </a:r>
                      <a:r>
                        <a:rPr lang="en-US" sz="11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Katy Hub for the Fuel Index Price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Nov 2019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$30k-$40k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SCR802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Enhance Communications of System Inertia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Nov 2019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2020-R2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$20k-$40k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NRG</a:t>
                      </a: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13" name="TextBox 22"/>
          <p:cNvSpPr txBox="1">
            <a:spLocks noChangeArrowheads="1"/>
          </p:cNvSpPr>
          <p:nvPr/>
        </p:nvSpPr>
        <p:spPr bwMode="auto">
          <a:xfrm>
            <a:off x="4876800" y="6278917"/>
            <a:ext cx="2501608" cy="261610"/>
          </a:xfrm>
          <a:prstGeom prst="rect">
            <a:avLst/>
          </a:prstGeom>
          <a:solidFill>
            <a:srgbClr val="99FF99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000000"/>
                </a:solidFill>
              </a:rPr>
              <a:t>Project </a:t>
            </a:r>
            <a:r>
              <a:rPr kumimoji="0" lang="en-US" sz="11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Initiations – </a:t>
            </a:r>
            <a:r>
              <a:rPr lang="en-US" sz="1100" kern="0" dirty="0" smtClean="0">
                <a:solidFill>
                  <a:srgbClr val="000000"/>
                </a:solidFill>
              </a:rPr>
              <a:t>Next 3 Months</a:t>
            </a:r>
            <a:endParaRPr kumimoji="0" lang="en-US" sz="1100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57600" y="3138491"/>
            <a:ext cx="20968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i="1" dirty="0" smtClean="0">
                <a:solidFill>
                  <a:srgbClr val="FF0000"/>
                </a:solidFill>
              </a:rPr>
              <a:t>Initial manual implementation expected</a:t>
            </a:r>
            <a:endParaRPr lang="en-US" sz="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83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4343400" cy="518318"/>
          </a:xfrm>
        </p:spPr>
        <p:txBody>
          <a:bodyPr/>
          <a:lstStyle/>
          <a:p>
            <a:r>
              <a:rPr lang="en-US" sz="2400" dirty="0" smtClean="0"/>
              <a:t>Aging Items Report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5952" y="6533145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600146"/>
              </p:ext>
            </p:extLst>
          </p:nvPr>
        </p:nvGraphicFramePr>
        <p:xfrm>
          <a:off x="152401" y="887766"/>
          <a:ext cx="8840750" cy="39092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2399"/>
                <a:gridCol w="1371600"/>
                <a:gridCol w="3506751"/>
              </a:tblGrid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Aging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 Items Report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Last Action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Status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strike="sngStrike" dirty="0" smtClean="0"/>
                        <a:t>NPRR664 </a:t>
                      </a:r>
                      <a:r>
                        <a:rPr lang="en-US" sz="900" strike="sngStrike" dirty="0" smtClean="0"/>
                        <a:t>– </a:t>
                      </a:r>
                      <a:r>
                        <a:rPr lang="en-US" sz="1200" b="0" i="0" strike="sng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Fuel Index Price for Resource Definition and Real-Time Make-Whole Payments for Exceptional Fuel Cost Events</a:t>
                      </a:r>
                      <a:endParaRPr lang="en-US" sz="900" strike="sng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sng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12/9/2014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sng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 8/7/2018,</a:t>
                      </a:r>
                      <a:r>
                        <a:rPr lang="en-US" sz="1100" b="0" i="0" u="none" strike="sng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sng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NPRR847 – </a:t>
                      </a:r>
                      <a:r>
                        <a:rPr lang="en-US" sz="1000" b="0" i="0" strike="sng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Exceptional Fuel Cost Included in the Mitigated Offer Cap</a:t>
                      </a:r>
                      <a:endParaRPr lang="en-US" sz="1100" b="0" i="0" u="none" strike="sng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sng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sng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 5/2/2019, ERCOT filed NPRR940 (and VCMRR023) to remove remaining grey boxes</a:t>
                      </a:r>
                      <a:endParaRPr lang="en-US" sz="1100" b="0" i="0" u="none" strike="sng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strike="sng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NPRR484</a:t>
                      </a:r>
                      <a:r>
                        <a:rPr lang="en-US" sz="1200" b="0" strike="sng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Revisions to Congestion Revenue Rights Credit Calculations and Payments - Phase 1b / 2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sng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3/19/2013</a:t>
                      </a:r>
                    </a:p>
                  </a:txBody>
                  <a:tcPr marT="45732" marB="45732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sng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Included</a:t>
                      </a:r>
                      <a:r>
                        <a:rPr lang="en-US" sz="1100" b="0" i="0" u="none" strike="sng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 </a:t>
                      </a:r>
                      <a:r>
                        <a:rPr lang="en-US" sz="1100" b="0" i="0" u="none" strike="sng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next phase of CMM Upgrade project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sng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sng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Q3 2019 start </a:t>
                      </a:r>
                      <a:r>
                        <a:rPr lang="en-US" sz="1000" b="0" i="0" u="none" strike="sng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(with NPRR829 and NPRR907)</a:t>
                      </a:r>
                      <a:endParaRPr lang="en-US" sz="1400" b="0" i="0" u="none" strike="sng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sng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sng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Partial implementation of NPRR484 on 10/21/2013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strike="sng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NPRR867</a:t>
                      </a:r>
                      <a:r>
                        <a:rPr lang="en-US" sz="1200" b="0" strike="sng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Revisions to CRR Auction Credit Lock Amount to Reduce Excess Collateral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strike="sng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sng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6/12/2018</a:t>
                      </a:r>
                    </a:p>
                  </a:txBody>
                  <a:tcPr marT="45732" marB="45732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NPRR702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Flexible Accounts, Payment of Invoices, and Disposition of Interest on Cash Collateral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12/8/2015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Partial implementation on 9/1/2018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Remaining grey boxes pending decision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on Treasury software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NPRR825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Require ERCOT to Issue a DC Tie Curtailment Notice Prior to Curtailing any DC Tie Load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12/12/2017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Partial implementation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on 10/1/2018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Remaining grey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boxes e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xpected to be paired with internal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ERCOT project (Security Constrained Unit Commitment)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1066800" y="5619606"/>
            <a:ext cx="4540190" cy="45550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 smtClean="0"/>
              <a:t>Aging Items PPL Logic:       Project Status = “Not Started” and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	</a:t>
            </a:r>
            <a:r>
              <a:rPr lang="en-US" sz="1200" b="0" dirty="0" smtClean="0"/>
              <a:t>	Priority &lt; “2019”</a:t>
            </a:r>
            <a:r>
              <a:rPr lang="en-US" sz="1400" b="0" dirty="0" smtClean="0"/>
              <a:t> </a:t>
            </a:r>
            <a:r>
              <a:rPr lang="en-US" sz="1000" b="0" dirty="0" smtClean="0"/>
              <a:t>(current year)</a:t>
            </a:r>
            <a:endParaRPr lang="en-US" sz="1100" b="0" dirty="0"/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6172200" y="5727327"/>
            <a:ext cx="2259843" cy="24006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 smtClean="0"/>
              <a:t>Status updates in </a:t>
            </a:r>
            <a:r>
              <a:rPr lang="en-US" sz="1200" dirty="0" smtClean="0"/>
              <a:t>bold</a:t>
            </a:r>
            <a:endParaRPr lang="en-US" sz="1100" dirty="0"/>
          </a:p>
        </p:txBody>
      </p:sp>
      <p:sp>
        <p:nvSpPr>
          <p:cNvPr id="7" name="TextBox 6"/>
          <p:cNvSpPr txBox="1"/>
          <p:nvPr/>
        </p:nvSpPr>
        <p:spPr>
          <a:xfrm>
            <a:off x="1091010" y="2963968"/>
            <a:ext cx="309892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Project started in September – target go-live is TBD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07930" y="1874090"/>
            <a:ext cx="24769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Board approved NPRR940 on 10/8/2019</a:t>
            </a:r>
            <a:endParaRPr lang="en-US" sz="1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13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4114800" cy="518318"/>
          </a:xfrm>
        </p:spPr>
        <p:txBody>
          <a:bodyPr/>
          <a:lstStyle/>
          <a:p>
            <a:r>
              <a:rPr lang="en-US" sz="2400" dirty="0" smtClean="0"/>
              <a:t>2019 Project Spending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5952" y="6533145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22"/>
          <p:cNvSpPr txBox="1">
            <a:spLocks noChangeArrowheads="1"/>
          </p:cNvSpPr>
          <p:nvPr/>
        </p:nvSpPr>
        <p:spPr bwMode="auto">
          <a:xfrm>
            <a:off x="2327176" y="6043404"/>
            <a:ext cx="5867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200" dirty="0" smtClean="0">
                <a:solidFill>
                  <a:prstClr val="black"/>
                </a:solidFill>
              </a:rPr>
              <a:t>2019 PPL Budget  =  $20.4M</a:t>
            </a:r>
            <a:endParaRPr lang="en-US" sz="800" b="0" dirty="0">
              <a:solidFill>
                <a:prstClr val="black"/>
              </a:solidFill>
            </a:endParaRPr>
          </a:p>
        </p:txBody>
      </p:sp>
      <p:sp>
        <p:nvSpPr>
          <p:cNvPr id="6" name="TextBox 22"/>
          <p:cNvSpPr txBox="1">
            <a:spLocks noChangeArrowheads="1"/>
          </p:cNvSpPr>
          <p:nvPr/>
        </p:nvSpPr>
        <p:spPr bwMode="auto">
          <a:xfrm>
            <a:off x="2327176" y="6316252"/>
            <a:ext cx="5867400" cy="24622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dirty="0" smtClean="0">
                <a:solidFill>
                  <a:srgbClr val="FF0000"/>
                </a:solidFill>
              </a:rPr>
              <a:t>“Potential Demand” represents internal ERCOT projects that have not been fully approved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53000" y="210453"/>
            <a:ext cx="3962400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May actuals not yet available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June-December forecasts are updated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36" y="831960"/>
            <a:ext cx="8943708" cy="5062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38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91400" cy="518318"/>
          </a:xfrm>
        </p:spPr>
        <p:txBody>
          <a:bodyPr/>
          <a:lstStyle/>
          <a:p>
            <a:r>
              <a:rPr lang="en-US" sz="2400" dirty="0"/>
              <a:t>Revision Request Funding Placeholder Status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829234"/>
            <a:ext cx="8686800" cy="2405531"/>
          </a:xfrm>
        </p:spPr>
        <p:txBody>
          <a:bodyPr/>
          <a:lstStyle/>
          <a:p>
            <a:r>
              <a:rPr lang="en-US" sz="2000" dirty="0"/>
              <a:t>In </a:t>
            </a:r>
            <a:r>
              <a:rPr lang="en-US" sz="2000" dirty="0" smtClean="0"/>
              <a:t>2019, </a:t>
            </a:r>
            <a:r>
              <a:rPr lang="en-US" sz="2000" dirty="0"/>
              <a:t>ERCOT </a:t>
            </a:r>
            <a:r>
              <a:rPr lang="en-US" sz="2000" dirty="0" smtClean="0"/>
              <a:t>forecasted </a:t>
            </a:r>
            <a:r>
              <a:rPr lang="en-US" sz="2000" dirty="0"/>
              <a:t>$</a:t>
            </a:r>
            <a:r>
              <a:rPr lang="en-US" sz="2000" dirty="0" smtClean="0"/>
              <a:t>4.0M </a:t>
            </a:r>
            <a:r>
              <a:rPr lang="en-US" sz="2000" dirty="0"/>
              <a:t>for Revision Request </a:t>
            </a:r>
            <a:r>
              <a:rPr lang="en-US" sz="2000" dirty="0" smtClean="0"/>
              <a:t>work</a:t>
            </a:r>
          </a:p>
          <a:p>
            <a:endParaRPr lang="en-US" sz="900" dirty="0"/>
          </a:p>
          <a:p>
            <a:r>
              <a:rPr lang="en-US" sz="2000" dirty="0" smtClean="0"/>
              <a:t>In ERCOT’s 2020/2021 proposed budget, the following amounts are allocated for Revision </a:t>
            </a:r>
            <a:r>
              <a:rPr lang="en-US" sz="2000" dirty="0"/>
              <a:t>Request </a:t>
            </a:r>
            <a:r>
              <a:rPr lang="en-US" sz="2000" dirty="0" smtClean="0"/>
              <a:t>work</a:t>
            </a:r>
          </a:p>
          <a:p>
            <a:pPr lvl="1"/>
            <a:r>
              <a:rPr lang="en-US" sz="1600" dirty="0" smtClean="0"/>
              <a:t>2020 = $4M</a:t>
            </a:r>
          </a:p>
          <a:p>
            <a:pPr lvl="1"/>
            <a:r>
              <a:rPr lang="en-US" sz="1600" dirty="0" smtClean="0"/>
              <a:t>2021 = $4M</a:t>
            </a:r>
          </a:p>
          <a:p>
            <a:pPr marL="457200" indent="-457200">
              <a:buFont typeface="+mj-lt"/>
              <a:buAutoNum type="arabicPeriod"/>
            </a:pPr>
            <a:endParaRPr lang="en-US" sz="900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Yearly Revision Request Spending Forecast Summary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985273"/>
              </p:ext>
            </p:extLst>
          </p:nvPr>
        </p:nvGraphicFramePr>
        <p:xfrm>
          <a:off x="1219200" y="3302000"/>
          <a:ext cx="6840064" cy="287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8332"/>
                <a:gridCol w="1600866"/>
                <a:gridCol w="1600866"/>
              </a:tblGrid>
              <a:tr h="5588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Project Status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2019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2020</a:t>
                      </a:r>
                      <a:endParaRPr lang="en-US" sz="2000" dirty="0"/>
                    </a:p>
                  </a:txBody>
                  <a:tcPr anchor="ctr"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i="1" dirty="0" smtClean="0"/>
                        <a:t>YTD Actuals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$2.03M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-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In-Flight / Complete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2.87M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0.89M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Not Started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0.05M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$1.72M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Remaining Funding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$1.08M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$1.39M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Allocation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219200" y="5658120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219200" y="6153102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19200" y="3886200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256539" y="3953435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As of 9/30/2019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5529349" y="2031999"/>
            <a:ext cx="3111731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May actuals not yet available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Updated to include April actuals</a:t>
            </a:r>
          </a:p>
        </p:txBody>
      </p:sp>
    </p:spTree>
    <p:extLst>
      <p:ext uri="{BB962C8B-B14F-4D97-AF65-F5344CB8AC3E}">
        <p14:creationId xmlns:p14="http://schemas.microsoft.com/office/powerpoint/2010/main" val="189805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145210</TotalTime>
  <Words>1320</Words>
  <Application>Microsoft Office PowerPoint</Application>
  <PresentationFormat>On-screen Show (4:3)</PresentationFormat>
  <Paragraphs>668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Implementations</vt:lpstr>
      <vt:lpstr>2019 Release Targets – Board Approved NPRRs / SCRs / xGRRs </vt:lpstr>
      <vt:lpstr>2020 Release Targets – Board Approved NPRRs / SCRs / xGRRs </vt:lpstr>
      <vt:lpstr>Approved Revision Requests “Not Started” – Planned to Start in Future Months</vt:lpstr>
      <vt:lpstr>Aging Items Report</vt:lpstr>
      <vt:lpstr>2019 Project Spending</vt:lpstr>
      <vt:lpstr>Revision Request Funding Placeholder Status</vt:lpstr>
      <vt:lpstr>Priority / Rank Options for Revision Requests with Impacts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1684</cp:revision>
  <cp:lastPrinted>2019-08-23T15:58:44Z</cp:lastPrinted>
  <dcterms:created xsi:type="dcterms:W3CDTF">2016-01-21T15:20:31Z</dcterms:created>
  <dcterms:modified xsi:type="dcterms:W3CDTF">2019-10-08T19:26:44Z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