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18" r:id="rId9"/>
    <p:sldId id="341" r:id="rId10"/>
    <p:sldId id="344" r:id="rId11"/>
    <p:sldId id="334" r:id="rId12"/>
    <p:sldId id="343" r:id="rId13"/>
    <p:sldId id="342" r:id="rId14"/>
    <p:sldId id="338" r:id="rId15"/>
    <p:sldId id="29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91" d="100"/>
          <a:sy n="9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October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October 10,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37659"/>
              </p:ext>
            </p:extLst>
          </p:nvPr>
        </p:nvGraphicFramePr>
        <p:xfrm>
          <a:off x="228600" y="927611"/>
          <a:ext cx="8686799" cy="4425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Lower Rio Grande Valley Hub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Consider delivering after MMS/OS Tech Refresh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Priority/Rank discussion awaiting additional hub definition factors to be discussed at October PRS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Critical Energy Infrastructure Information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the plan without disrupting in-flight projects</a:t>
                      </a:r>
                      <a:endParaRPr lang="en-US" sz="11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Shutdown Exemption</a:t>
                      </a:r>
                      <a:endParaRPr lang="en-US" sz="5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the plan without disrupting in-flight projects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 of DC Tie Ramp to GTBD Calculation</a:t>
                      </a:r>
                      <a:endParaRPr lang="en-US" sz="5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Consider delivering after MMS/OS Tech Refresh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  <a:endParaRPr lang="en-US" sz="5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the plan without disrupting in-flight projects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04588"/>
              </p:ext>
            </p:extLst>
          </p:nvPr>
        </p:nvGraphicFramePr>
        <p:xfrm>
          <a:off x="4729051" y="63615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819400" y="5560194"/>
            <a:ext cx="33528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2790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2890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669342" y="5560193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14400"/>
            <a:ext cx="8949560" cy="5326231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2019 October Release </a:t>
            </a:r>
            <a:r>
              <a:rPr lang="en-US" sz="1800" dirty="0"/>
              <a:t>– </a:t>
            </a:r>
            <a:r>
              <a:rPr lang="en-US" sz="1800" dirty="0" smtClean="0"/>
              <a:t>R5 </a:t>
            </a:r>
            <a:r>
              <a:rPr lang="en-US" sz="1800" dirty="0"/>
              <a:t>– </a:t>
            </a:r>
            <a:r>
              <a:rPr lang="en-US" sz="1800" dirty="0" smtClean="0"/>
              <a:t>10/15/2019 </a:t>
            </a:r>
            <a:r>
              <a:rPr lang="en-US" sz="1800" dirty="0"/>
              <a:t>– </a:t>
            </a:r>
            <a:r>
              <a:rPr lang="en-US" sz="1800" dirty="0" smtClean="0"/>
              <a:t>10/17/2019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NPRR895 – Inclusion of PVGRs in Real-Time Ancillary Service Imbalance Payment or </a:t>
            </a:r>
            <a:r>
              <a:rPr lang="en-US" sz="1400" dirty="0" smtClean="0"/>
              <a:t>Charge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NPRR914 </a:t>
            </a:r>
            <a:r>
              <a:rPr lang="en-US" sz="1400" dirty="0"/>
              <a:t>– Addition of Controllable Load Resources to 60-Day Reports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NPRR923 </a:t>
            </a:r>
            <a:r>
              <a:rPr lang="en-US" sz="1400" dirty="0"/>
              <a:t>– Revision to Weather Responsiveness Determination Process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OBDRR007 – Revisions to the ORDC Methodology to Include (PVGRs)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PGRR061 </a:t>
            </a:r>
            <a:r>
              <a:rPr lang="en-US" sz="1400" dirty="0"/>
              <a:t>– Related to NPRR866, Mapping Registered Distributed Generation and Load Resources </a:t>
            </a:r>
            <a:r>
              <a:rPr lang="en-US" sz="1400" dirty="0" smtClean="0"/>
              <a:t>	to </a:t>
            </a:r>
            <a:r>
              <a:rPr lang="en-US" sz="1400" dirty="0"/>
              <a:t>Transmission Loads in the Network Operations Model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12/10/2019 </a:t>
            </a:r>
            <a:r>
              <a:rPr lang="en-US" sz="1800" dirty="0"/>
              <a:t>– </a:t>
            </a:r>
            <a:r>
              <a:rPr lang="en-US" sz="1800" dirty="0" smtClean="0"/>
              <a:t>12/12/2019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NPRR873 </a:t>
            </a:r>
            <a:r>
              <a:rPr lang="en-US" sz="1400" dirty="0"/>
              <a:t>– </a:t>
            </a:r>
            <a:r>
              <a:rPr lang="en-US" sz="1400" dirty="0" smtClean="0"/>
              <a:t>Posting </a:t>
            </a:r>
            <a:r>
              <a:rPr lang="en-US" sz="1400" dirty="0"/>
              <a:t>of the ERCOT Wide Intra-Hour Wind Power and Load Forecast on </a:t>
            </a:r>
            <a:r>
              <a:rPr lang="en-US" sz="1400" dirty="0" smtClean="0"/>
              <a:t>MIS </a:t>
            </a:r>
            <a:r>
              <a:rPr lang="en-US" sz="1400" dirty="0"/>
              <a:t>Public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NPRR911 </a:t>
            </a:r>
            <a:r>
              <a:rPr lang="en-US" sz="1400" dirty="0"/>
              <a:t>– Improved Calculation of Real-Time LMPs at Logical Resource Nodes for On-Line </a:t>
            </a:r>
            <a:r>
              <a:rPr lang="en-US" sz="1400" dirty="0" smtClean="0"/>
              <a:t>	Combined </a:t>
            </a:r>
            <a:r>
              <a:rPr lang="en-US" sz="1400" dirty="0"/>
              <a:t>Cycle Generation Resources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NPRR920 </a:t>
            </a:r>
            <a:r>
              <a:rPr lang="en-US" sz="1400" dirty="0"/>
              <a:t>– Change to Ramp Rate Calculation in Resource Limit Calculator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SCR797 – </a:t>
            </a:r>
            <a:r>
              <a:rPr lang="en-US" sz="1400" dirty="0"/>
              <a:t>Provide Current Operating Plans (COPs) to TSPs</a:t>
            </a:r>
          </a:p>
          <a:p>
            <a:pPr>
              <a:tabLst>
                <a:tab pos="7199313" algn="l"/>
              </a:tabLst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061902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RR917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9261"/>
            <a:ext cx="248539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5566" y="280569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6366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01552"/>
              </p:ext>
            </p:extLst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845627"/>
                <a:gridCol w="709823"/>
                <a:gridCol w="1239992"/>
                <a:gridCol w="1905000"/>
                <a:gridCol w="410692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NPRR885,NPRR887,NPRR904,NPRR905,NPRR929,SCR799,PGRR070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OBDRR009</a:t>
                      </a:r>
                      <a:endParaRPr lang="en-US" sz="800" b="0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733800"/>
            <a:ext cx="1524438" cy="113877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RARF (SCR781)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Testing/Training of View/Update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00" b="0" kern="0" baseline="0" noProof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baseline="0" noProof="0" dirty="0" smtClean="0"/>
              <a:t>(Go-Live in early 2020)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2638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1827" y="29927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86236" y="1360234"/>
            <a:ext cx="2783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69441" y="445751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4567778" y="349791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51917" y="377491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8" name="TextBox 12"/>
          <p:cNvSpPr txBox="1">
            <a:spLocks noChangeArrowheads="1"/>
          </p:cNvSpPr>
          <p:nvPr/>
        </p:nvSpPr>
        <p:spPr bwMode="auto">
          <a:xfrm>
            <a:off x="6014376" y="3019407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10</a:t>
            </a:r>
            <a:r>
              <a:rPr lang="en-US" sz="1200" dirty="0" smtClean="0">
                <a:solidFill>
                  <a:srgbClr val="FF0000"/>
                </a:solidFill>
              </a:rPr>
              <a:t>/18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917446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21419" y="1366500"/>
            <a:ext cx="3705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433874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526605"/>
            <a:ext cx="248539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SCR781(a) – View / Edit </a:t>
            </a:r>
            <a:r>
              <a:rPr lang="en-US" sz="800" b="0" kern="0" dirty="0" smtClean="0"/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Add capability</a:t>
            </a:r>
            <a:endParaRPr lang="en-US" sz="800" b="0" kern="0" dirty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06449" y="4738941"/>
            <a:ext cx="3657599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42345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86742" y="2667000"/>
            <a:ext cx="153482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March/April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/>
              <a:t>RARF Go-Live for View/Update</a:t>
            </a:r>
            <a:endParaRPr lang="en-US" sz="1200" b="0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2758901" y="1355716"/>
            <a:ext cx="37054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endParaRPr kumimoji="0" lang="en-US" sz="10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12861" y="3284539"/>
            <a:ext cx="145363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October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/>
              <a:t>MMS/OS Tech Refresh</a:t>
            </a:r>
            <a:endParaRPr lang="en-US" sz="12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2327871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466499" y="2333219"/>
            <a:ext cx="1512475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Future Year Go-Live Targets</a:t>
            </a:r>
            <a:endParaRPr lang="en-US" sz="1200" b="0" kern="0" dirty="0">
              <a:solidFill>
                <a:srgbClr val="FF0000"/>
              </a:solidFill>
            </a:endParaRP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2021</a:t>
            </a:r>
            <a:endParaRPr lang="en-US" sz="1200" b="0" kern="0" dirty="0">
              <a:solidFill>
                <a:srgbClr val="FF0000"/>
              </a:solidFill>
            </a:endParaRP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7467600" y="38378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2022</a:t>
            </a:r>
            <a:endParaRPr lang="en-US" sz="1200" b="0" kern="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31607"/>
              </p:ext>
            </p:extLst>
          </p:nvPr>
        </p:nvGraphicFramePr>
        <p:xfrm>
          <a:off x="76200" y="1127640"/>
          <a:ext cx="8991599" cy="2590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PGRR070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Revised Responsibilities for Performing Geomagnetic Disturbance (GMD)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Vulnerability Assessments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NPRR885 </a:t>
                      </a:r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Must-Run Alternative (MRA) Details and Revisions Resulting from PUCT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Project No. 46369, Rulemaking Relating to Reliability Must-Run Service</a:t>
                      </a:r>
                      <a:endParaRPr lang="en-US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$500k-$700k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NPRR935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Post All Wind and Solar Forecasts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NPRR952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Use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Katy Hub for the Fuel Index Price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SCR802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Enhance Communications of System Inertia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NRG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138491"/>
            <a:ext cx="20968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Initial manual implementation expected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00146"/>
              </p:ext>
            </p:extLst>
          </p:nvPr>
        </p:nvGraphicFramePr>
        <p:xfrm>
          <a:off x="152401" y="887766"/>
          <a:ext cx="8840750" cy="3909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sngStrike" dirty="0" smtClean="0"/>
                        <a:t>NPRR664 </a:t>
                      </a:r>
                      <a:r>
                        <a:rPr lang="en-US" sz="900" strike="sngStrike" dirty="0" smtClean="0"/>
                        <a:t>– </a:t>
                      </a:r>
                      <a:r>
                        <a:rPr lang="en-US" sz="1200" b="0" i="0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strike="sng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8/7/2018,</a:t>
                      </a:r>
                      <a:r>
                        <a:rPr lang="en-US" sz="1100" b="0" i="0" u="none" strike="sng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– </a:t>
                      </a:r>
                      <a:r>
                        <a:rPr lang="en-US" sz="1000" b="0" i="0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100" b="0" i="0" u="none" strike="sng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sng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sng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5/2/2019, ERCOT filed NPRR940 (and VCMRR023) to remove remaining grey boxes</a:t>
                      </a:r>
                      <a:endParaRPr lang="en-US" sz="1100" b="0" i="0" u="none" strike="sng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200" b="0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and Payments - Phase 1b / 2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3/19/2013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Included</a:t>
                      </a:r>
                      <a:r>
                        <a:rPr lang="en-US" sz="1100" b="0" i="0" u="none" strike="sng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phase of CMM Upgrade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sng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Q3 2019 start </a:t>
                      </a:r>
                      <a:r>
                        <a:rPr lang="en-US" sz="10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(with NPRR829 and NPRR907)</a:t>
                      </a:r>
                      <a:endParaRPr lang="en-US" sz="1400" b="0" i="0" u="none" strike="sng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sng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of NPRR484 on 10/21/2013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200" b="0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strike="sng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6/12/2018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091010" y="2963968"/>
            <a:ext cx="3098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Project started in September – target go-live is TBD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7930" y="1874090"/>
            <a:ext cx="2476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Board approved NPRR940 on 10/8/2019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6" y="831960"/>
            <a:ext cx="8943708" cy="50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85273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$2.03M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2.87M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0.89M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0.05M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$1.72M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$1.08M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$1.39M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9/30/2019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145210</TotalTime>
  <Words>1320</Words>
  <Application>Microsoft Office PowerPoint</Application>
  <PresentationFormat>On-screen Show (4:3)</PresentationFormat>
  <Paragraphs>668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2020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1684</cp:revision>
  <cp:lastPrinted>2019-08-23T15:58:44Z</cp:lastPrinted>
  <dcterms:created xsi:type="dcterms:W3CDTF">2016-01-21T15:20:31Z</dcterms:created>
  <dcterms:modified xsi:type="dcterms:W3CDTF">2019-10-08T19:26:44Z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