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9171" autoAdjust="0"/>
  </p:normalViewPr>
  <p:slideViewPr>
    <p:cSldViewPr showGuides="1">
      <p:cViewPr varScale="1">
        <p:scale>
          <a:sx n="105" d="100"/>
          <a:sy n="105" d="100"/>
        </p:scale>
        <p:origin x="1830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39,226,761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6,150,047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15.68%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464,456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baseline="0" dirty="0" smtClean="0"/>
              <a:t>271,107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baseline="0" dirty="0" smtClean="0"/>
              <a:t>347,090 </a:t>
            </a:r>
            <a:r>
              <a:rPr lang="en-US" baseline="0" dirty="0" smtClean="0"/>
              <a:t>on </a:t>
            </a:r>
            <a:r>
              <a:rPr lang="en-US" baseline="0" dirty="0" smtClean="0"/>
              <a:t>Sep 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224,702 </a:t>
            </a:r>
            <a:r>
              <a:rPr lang="en-US" baseline="0" dirty="0" smtClean="0"/>
              <a:t>on Sep 29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9/13/2019</a:t>
            </a:r>
            <a:r>
              <a:rPr lang="en-US" baseline="0" dirty="0" smtClean="0">
                <a:solidFill>
                  <a:srgbClr val="FF0000"/>
                </a:solidFill>
              </a:rPr>
              <a:t> 19:00 96.6%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Large expected generation deviation from conventional units at the beginning of the hour.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9/22/2019</a:t>
            </a:r>
            <a:r>
              <a:rPr lang="en-US" baseline="0" dirty="0" smtClean="0">
                <a:solidFill>
                  <a:srgbClr val="FF0000"/>
                </a:solidFill>
              </a:rPr>
              <a:t> 14:00 83.8%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Large expected generation deviation at the top of the hour and two loss of generation events occurred within 5 min at the end of the hour.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9/22/2019</a:t>
            </a:r>
            <a:r>
              <a:rPr lang="en-US" baseline="0" dirty="0" smtClean="0">
                <a:solidFill>
                  <a:srgbClr val="FF0000"/>
                </a:solidFill>
              </a:rPr>
              <a:t> 16:00 83.8%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>
                <a:solidFill>
                  <a:srgbClr val="FF0000"/>
                </a:solidFill>
              </a:rPr>
              <a:t>Consistent large expected generation deviation from conventional and solar for 35 minutes during the hour.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15.19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</a:t>
            </a:r>
            <a:r>
              <a:rPr lang="en-US" dirty="0" smtClean="0"/>
              <a:t>14.90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</a:t>
            </a:r>
            <a:r>
              <a:rPr lang="en-US" baseline="0" dirty="0" smtClean="0"/>
              <a:t>11.80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</a:t>
            </a:r>
            <a:r>
              <a:rPr lang="en-US" baseline="0" dirty="0" smtClean="0"/>
              <a:t>18.20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September 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October 9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914400"/>
            <a:ext cx="713720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162800" cy="51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146407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6103"/>
            <a:ext cx="8991600" cy="1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September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175.15%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174.49%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2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14.90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11.80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18.20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37</a:t>
            </a:r>
            <a:r>
              <a:rPr lang="en-US" sz="1600" b="1" dirty="0" smtClean="0">
                <a:solidFill>
                  <a:schemeClr val="accent2"/>
                </a:solidFill>
              </a:rPr>
              <a:t>,222,128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5</a:t>
            </a:r>
            <a:r>
              <a:rPr lang="en-US" sz="1600" b="1" dirty="0" smtClean="0">
                <a:solidFill>
                  <a:schemeClr val="accent2"/>
                </a:solidFill>
              </a:rPr>
              <a:t>,975,225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16.01%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363</a:t>
            </a:r>
            <a:r>
              <a:rPr lang="en-US" sz="1600" b="1" dirty="0" smtClean="0">
                <a:solidFill>
                  <a:schemeClr val="accent2"/>
                </a:solidFill>
              </a:rPr>
              <a:t>,648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0</a:t>
            </a:r>
            <a:r>
              <a:rPr lang="en-US" sz="1600" b="1" dirty="0" smtClean="0">
                <a:solidFill>
                  <a:schemeClr val="accent2"/>
                </a:solidFill>
              </a:rPr>
              <a:t>.97%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271,107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347,090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Sep 5th 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224,702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Sep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29th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897" y="914400"/>
            <a:ext cx="714220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897" y="914400"/>
            <a:ext cx="714220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7096122" cy="51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146408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715000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Sep</a:t>
            </a:r>
            <a:r>
              <a:rPr lang="en-US" dirty="0" smtClean="0"/>
              <a:t>-19 </a:t>
            </a:r>
            <a:r>
              <a:rPr lang="en-US" dirty="0" smtClean="0"/>
              <a:t>CPS1 (%): </a:t>
            </a:r>
            <a:r>
              <a:rPr lang="en-US" dirty="0" smtClean="0"/>
              <a:t>175.15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</a:t>
            </a:r>
            <a:r>
              <a:rPr lang="en-US" sz="2400" dirty="0" smtClean="0"/>
              <a:t>0 </a:t>
            </a:r>
            <a:r>
              <a:rPr lang="en-US" sz="2400" dirty="0" smtClean="0"/>
              <a:t>BAAL exceedances in </a:t>
            </a:r>
            <a:r>
              <a:rPr lang="en-US" sz="2400" dirty="0" smtClean="0"/>
              <a:t>Sep</a:t>
            </a:r>
            <a:endParaRPr lang="en-US" sz="2400" dirty="0" smtClean="0"/>
          </a:p>
          <a:p>
            <a:pPr marL="914400" lvl="2" indent="0">
              <a:buNone/>
            </a:pP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7146408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838200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Sep-19 </a:t>
            </a:r>
            <a:r>
              <a:rPr lang="en-US" dirty="0" smtClean="0"/>
              <a:t>CPS1 (%): </a:t>
            </a:r>
            <a:r>
              <a:rPr lang="en-US" dirty="0" smtClean="0"/>
              <a:t>175.15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838200"/>
            <a:ext cx="7148301" cy="5184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4944" y="847344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174.49%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46408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41403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41672</TotalTime>
  <Words>449</Words>
  <Application>Microsoft Office PowerPoint</Application>
  <PresentationFormat>On-screen Show (4:3)</PresentationFormat>
  <Paragraphs>146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September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606</cp:revision>
  <cp:lastPrinted>2016-01-21T20:53:15Z</cp:lastPrinted>
  <dcterms:created xsi:type="dcterms:W3CDTF">2016-01-21T15:20:31Z</dcterms:created>
  <dcterms:modified xsi:type="dcterms:W3CDTF">2019-10-08T18:33:27Z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