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68" r:id="rId3"/>
    <p:sldId id="271" r:id="rId4"/>
    <p:sldId id="272" r:id="rId5"/>
    <p:sldId id="274" r:id="rId6"/>
    <p:sldId id="275" r:id="rId7"/>
    <p:sldId id="276" r:id="rId8"/>
    <p:sldId id="273" r:id="rId9"/>
    <p:sldId id="257" r:id="rId10"/>
    <p:sldId id="270" r:id="rId11"/>
    <p:sldId id="277" r:id="rId12"/>
    <p:sldId id="278" r:id="rId13"/>
    <p:sldId id="279" r:id="rId14"/>
    <p:sldId id="280" r:id="rId15"/>
    <p:sldId id="285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9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88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butler\Desktop\ESREDP\Equation%20exampl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ESR-GR</a:t>
            </a:r>
            <a:r>
              <a:rPr lang="en-US" baseline="0" dirty="0" smtClean="0"/>
              <a:t> REG </a:t>
            </a:r>
            <a:r>
              <a:rPr lang="en-US" baseline="0" dirty="0"/>
              <a:t>REQUEST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ESR-GR REG REQUEST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EX2'!$B$37:$L$37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EX2'!$B$44:$L$44</c:f>
              <c:numCache>
                <c:formatCode>0.0</c:formatCode>
                <c:ptCount val="1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11.5</c:v>
                </c:pt>
                <c:pt idx="4">
                  <c:v>12</c:v>
                </c:pt>
                <c:pt idx="5">
                  <c:v>12.5</c:v>
                </c:pt>
                <c:pt idx="6">
                  <c:v>12</c:v>
                </c:pt>
                <c:pt idx="7">
                  <c:v>11.5</c:v>
                </c:pt>
                <c:pt idx="8">
                  <c:v>10</c:v>
                </c:pt>
                <c:pt idx="9">
                  <c:v>5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919992"/>
        <c:axId val="770919600"/>
      </c:scatterChart>
      <c:valAx>
        <c:axId val="770919992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19600"/>
        <c:crosses val="autoZero"/>
        <c:crossBetween val="midCat"/>
      </c:valAx>
      <c:valAx>
        <c:axId val="770919600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19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</a:t>
            </a:r>
            <a:r>
              <a:rPr lang="en-US" baseline="0"/>
              <a:t> RESPONSE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GEN RESPONSE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EX3'!$B$37:$L$37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EX3'!$B$60:$L$60</c:f>
              <c:numCache>
                <c:formatCode>0.0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GR BP</c:v>
          </c:tx>
          <c:spPr>
            <a:ln w="1905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'CHART FOR SLIDES EX3'!$B$37:$L$37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EX3'!$B$43:$L$43</c:f>
              <c:numCache>
                <c:formatCode>0.0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1703120"/>
        <c:axId val="661705080"/>
      </c:scatterChart>
      <c:valAx>
        <c:axId val="661703120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1705080"/>
        <c:crosses val="autoZero"/>
        <c:crossBetween val="midCat"/>
      </c:valAx>
      <c:valAx>
        <c:axId val="661705080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17031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CLR RESPONSE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CLR RESPONSE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EX3'!$B$37:$L$37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EX3'!$B$61:$L$61</c:f>
              <c:numCache>
                <c:formatCode>0.0</c:formatCode>
                <c:ptCount val="11"/>
                <c:pt idx="0">
                  <c:v>25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15</c:v>
                </c:pt>
                <c:pt idx="10">
                  <c:v>25</c:v>
                </c:pt>
              </c:numCache>
            </c:numRef>
          </c:yVal>
          <c:smooth val="0"/>
        </c:ser>
        <c:ser>
          <c:idx val="1"/>
          <c:order val="1"/>
          <c:tx>
            <c:v>CLR BP</c:v>
          </c:tx>
          <c:spPr>
            <a:ln w="1905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'CHART FOR SLIDES EX3'!$B$37:$L$37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EX3'!$B$49:$L$49</c:f>
              <c:numCache>
                <c:formatCode>General</c:formatCode>
                <c:ptCount val="11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1703512"/>
        <c:axId val="661705864"/>
      </c:scatterChart>
      <c:valAx>
        <c:axId val="661703512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1705864"/>
        <c:crosses val="autoZero"/>
        <c:crossBetween val="midCat"/>
      </c:valAx>
      <c:valAx>
        <c:axId val="661705864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17035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ESR RESPONSE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ESR RESPONSE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EX3'!$B$37:$L$37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EX3'!$B$38:$L$38</c:f>
              <c:numCache>
                <c:formatCode>0.0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25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25</c:v>
                </c:pt>
                <c:pt idx="8">
                  <c:v>25</c:v>
                </c:pt>
                <c:pt idx="9">
                  <c:v>10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1701160"/>
        <c:axId val="661707824"/>
      </c:scatterChart>
      <c:valAx>
        <c:axId val="661701160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1707824"/>
        <c:crosses val="autoZero"/>
        <c:crossBetween val="midCat"/>
      </c:valAx>
      <c:valAx>
        <c:axId val="661707824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17011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ESR-CLR REG </a:t>
            </a:r>
            <a:r>
              <a:rPr lang="en-US" baseline="0" dirty="0"/>
              <a:t>REQUEST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ESR-CLR REG REQUEST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EX2'!$B$37:$L$37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EX2'!$B$50:$L$50</c:f>
              <c:numCache>
                <c:formatCode>0.0</c:formatCode>
                <c:ptCount val="1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11.5</c:v>
                </c:pt>
                <c:pt idx="4">
                  <c:v>12</c:v>
                </c:pt>
                <c:pt idx="5">
                  <c:v>12.5</c:v>
                </c:pt>
                <c:pt idx="6">
                  <c:v>12</c:v>
                </c:pt>
                <c:pt idx="7">
                  <c:v>11.5</c:v>
                </c:pt>
                <c:pt idx="8">
                  <c:v>10</c:v>
                </c:pt>
                <c:pt idx="9">
                  <c:v>5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920384"/>
        <c:axId val="770924304"/>
      </c:scatterChart>
      <c:valAx>
        <c:axId val="770920384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4304"/>
        <c:crosses val="autoZero"/>
        <c:crossBetween val="midCat"/>
      </c:valAx>
      <c:valAx>
        <c:axId val="770924304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03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ESR </a:t>
            </a:r>
            <a:r>
              <a:rPr lang="en-US" baseline="0" dirty="0" smtClean="0"/>
              <a:t>REG </a:t>
            </a:r>
            <a:r>
              <a:rPr lang="en-US" baseline="0" dirty="0"/>
              <a:t>REQUEST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ESR REG REQUEST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EX2'!$B$37:$L$37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EX2'!$B$38:$L$38</c:f>
              <c:numCache>
                <c:formatCode>0.0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24</c:v>
                </c:pt>
                <c:pt idx="7">
                  <c:v>23</c:v>
                </c:pt>
                <c:pt idx="8">
                  <c:v>20</c:v>
                </c:pt>
                <c:pt idx="9">
                  <c:v>10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917248"/>
        <c:axId val="770921168"/>
      </c:scatterChart>
      <c:valAx>
        <c:axId val="770917248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1168"/>
        <c:crosses val="autoZero"/>
        <c:crossBetween val="midCat"/>
      </c:valAx>
      <c:valAx>
        <c:axId val="77092116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172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ESR-CLR </a:t>
            </a:r>
            <a:r>
              <a:rPr lang="en-US" baseline="0" dirty="0"/>
              <a:t>RESPONSE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ESR-CLR RESPONSE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EX2'!$B$37:$L$37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EX2'!$B$61:$L$61</c:f>
              <c:numCache>
                <c:formatCode>0.0</c:formatCode>
                <c:ptCount val="11"/>
                <c:pt idx="0">
                  <c:v>25</c:v>
                </c:pt>
                <c:pt idx="1">
                  <c:v>15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5</c:v>
                </c:pt>
                <c:pt idx="9">
                  <c:v>15</c:v>
                </c:pt>
                <c:pt idx="10">
                  <c:v>25</c:v>
                </c:pt>
              </c:numCache>
            </c:numRef>
          </c:yVal>
          <c:smooth val="0"/>
        </c:ser>
        <c:ser>
          <c:idx val="1"/>
          <c:order val="1"/>
          <c:tx>
            <c:v>ESR-CLR BP</c:v>
          </c:tx>
          <c:spPr>
            <a:ln w="1905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'CHART FOR SLIDES EX2'!$B$37:$L$37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EX2'!$B$49:$L$49</c:f>
              <c:numCache>
                <c:formatCode>General</c:formatCode>
                <c:ptCount val="11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922344"/>
        <c:axId val="770922736"/>
      </c:scatterChart>
      <c:valAx>
        <c:axId val="770922344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2736"/>
        <c:crosses val="autoZero"/>
        <c:crossBetween val="midCat"/>
      </c:valAx>
      <c:valAx>
        <c:axId val="770922736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23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ESR-GR</a:t>
            </a:r>
            <a:r>
              <a:rPr lang="en-US" baseline="0" dirty="0" smtClean="0"/>
              <a:t> </a:t>
            </a:r>
            <a:r>
              <a:rPr lang="en-US" baseline="0" dirty="0"/>
              <a:t>RESPONSE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ESR-GR RESPONSE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EX2'!$B$37:$L$37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EX2'!$B$60:$L$60</c:f>
              <c:numCache>
                <c:formatCode>0.0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ESR-GR BP</c:v>
          </c:tx>
          <c:spPr>
            <a:ln w="1905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'CHART FOR SLIDES EX2'!$B$37:$L$37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EX2'!$B$43:$L$43</c:f>
              <c:numCache>
                <c:formatCode>0.0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916856"/>
        <c:axId val="770915288"/>
      </c:scatterChart>
      <c:valAx>
        <c:axId val="770916856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15288"/>
        <c:crosses val="autoZero"/>
        <c:crossBetween val="midCat"/>
      </c:valAx>
      <c:valAx>
        <c:axId val="770915288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168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ESR RESPONSE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ESR RESPONSE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EX2'!$B$37:$L$37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EX2'!$B$38:$L$38</c:f>
              <c:numCache>
                <c:formatCode>0.0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24</c:v>
                </c:pt>
                <c:pt idx="7">
                  <c:v>23</c:v>
                </c:pt>
                <c:pt idx="8">
                  <c:v>20</c:v>
                </c:pt>
                <c:pt idx="9">
                  <c:v>10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928616"/>
        <c:axId val="770927832"/>
      </c:scatterChart>
      <c:valAx>
        <c:axId val="770928616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7832"/>
        <c:crosses val="autoZero"/>
        <c:crossBetween val="midCat"/>
      </c:valAx>
      <c:valAx>
        <c:axId val="77092783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86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</a:t>
            </a:r>
            <a:r>
              <a:rPr lang="en-US" baseline="0"/>
              <a:t> REG REQUEST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GEN REG REQUEST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EX3'!$B$37:$L$37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EX3'!$B$44:$L$44</c:f>
              <c:numCache>
                <c:formatCode>0.0</c:formatCode>
                <c:ptCount val="11"/>
                <c:pt idx="0">
                  <c:v>0</c:v>
                </c:pt>
                <c:pt idx="1">
                  <c:v>5</c:v>
                </c:pt>
                <c:pt idx="2">
                  <c:v>12.5</c:v>
                </c:pt>
                <c:pt idx="3">
                  <c:v>12.5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12.5</c:v>
                </c:pt>
                <c:pt idx="8">
                  <c:v>12.5</c:v>
                </c:pt>
                <c:pt idx="9">
                  <c:v>5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927048"/>
        <c:axId val="770926656"/>
      </c:scatterChart>
      <c:valAx>
        <c:axId val="770927048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6656"/>
        <c:crosses val="autoZero"/>
        <c:crossBetween val="midCat"/>
      </c:valAx>
      <c:valAx>
        <c:axId val="770926656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70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CLR REG REQUEST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CLR REG REQUEST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EX3'!$B$37:$L$37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EX3'!$B$50:$L$50</c:f>
              <c:numCache>
                <c:formatCode>0.0</c:formatCode>
                <c:ptCount val="11"/>
                <c:pt idx="0">
                  <c:v>0</c:v>
                </c:pt>
                <c:pt idx="1">
                  <c:v>5</c:v>
                </c:pt>
                <c:pt idx="2">
                  <c:v>12.5</c:v>
                </c:pt>
                <c:pt idx="3">
                  <c:v>12.5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12.5</c:v>
                </c:pt>
                <c:pt idx="8">
                  <c:v>12.5</c:v>
                </c:pt>
                <c:pt idx="9">
                  <c:v>5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925480"/>
        <c:axId val="770925088"/>
      </c:scatterChart>
      <c:valAx>
        <c:axId val="770925480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5088"/>
        <c:crosses val="autoZero"/>
        <c:crossBetween val="midCat"/>
      </c:valAx>
      <c:valAx>
        <c:axId val="77092508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25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ESR REG REQUEST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ESR REG REQUEST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'CHART FOR SLIDES EX3'!$B$37:$L$37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'CHART FOR SLIDES EX3'!$B$38:$L$38</c:f>
              <c:numCache>
                <c:formatCode>0.0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25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25</c:v>
                </c:pt>
                <c:pt idx="8">
                  <c:v>25</c:v>
                </c:pt>
                <c:pt idx="9">
                  <c:v>10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916072"/>
        <c:axId val="770914112"/>
      </c:scatterChart>
      <c:valAx>
        <c:axId val="770916072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14112"/>
        <c:crosses val="autoZero"/>
        <c:crossBetween val="midCat"/>
      </c:valAx>
      <c:valAx>
        <c:axId val="77091411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9160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67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91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58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78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7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7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750" b="1" baseline="0" dirty="0" smtClean="0">
                <a:solidFill>
                  <a:schemeClr val="tx2"/>
                </a:solidFill>
              </a:rPr>
              <a:t>PUBLIC</a:t>
            </a:r>
            <a:endParaRPr lang="en-US" sz="75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1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20.png"/><Relationship Id="rId7" Type="http://schemas.openxmlformats.org/officeDocument/2006/relationships/image" Target="../media/image2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7463" y="2921616"/>
            <a:ext cx="4029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Energy Storage Resource Energy Deployment Performance (ESREDP)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065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932" y="1063083"/>
            <a:ext cx="848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Scoring* performance using ESREDP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557884"/>
              </p:ext>
            </p:extLst>
          </p:nvPr>
        </p:nvGraphicFramePr>
        <p:xfrm>
          <a:off x="3085171" y="4593193"/>
          <a:ext cx="2899318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659"/>
                <a:gridCol w="1449659"/>
              </a:tblGrid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</a:t>
                      </a:r>
                      <a:r>
                        <a:rPr lang="en-US" baseline="0" dirty="0" smtClean="0"/>
                        <a:t> (MW)</a:t>
                      </a:r>
                      <a:endParaRPr lang="en-US" dirty="0"/>
                    </a:p>
                  </a:txBody>
                  <a:tcPr/>
                </a:tc>
              </a:tr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Content Placeholder 4"/>
          <p:cNvSpPr txBox="1">
            <a:spLocks/>
          </p:cNvSpPr>
          <p:nvPr/>
        </p:nvSpPr>
        <p:spPr>
          <a:xfrm>
            <a:off x="381000" y="5774476"/>
            <a:ext cx="8534400" cy="328960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 smtClean="0"/>
              <a:t>*Assuming example is across a 5-min period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89933" y="1917184"/>
                <a:ext cx="5763248" cy="507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ESREDP</m:t>
                      </m:r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ATG</m:t>
                                      </m:r>
                                      <m: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GEN</m:t>
                                      </m:r>
                                      <m: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AEPFR</m:t>
                                      </m:r>
                                    </m:e>
                                  </m:d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−(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ATPC</m:t>
                                  </m:r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CLR</m:t>
                                  </m:r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GEN</m:t>
                                      </m:r>
                                      <m: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ABP</m:t>
                                      </m:r>
                                      <m: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GEN</m:t>
                                      </m:r>
                                      <m: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ARI</m:t>
                                      </m:r>
                                    </m:e>
                                  </m:d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−(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CLR</m:t>
                                  </m:r>
                                  <m: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CLR</m:t>
                                  </m:r>
                                  <m: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3" y="1917184"/>
                <a:ext cx="5763248" cy="507318"/>
              </a:xfrm>
              <a:prstGeom prst="rect">
                <a:avLst/>
              </a:prstGeom>
              <a:blipFill rotWithShape="0">
                <a:blip r:embed="rId2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89932" y="3538846"/>
                <a:ext cx="7991556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ESREDP</m:t>
                    </m:r>
                    <m: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MW</m:t>
                        </m:r>
                      </m:e>
                    </m:d>
                    <m: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ABS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ATG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GEN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ABP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GEN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ARI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GEN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AEPFR</m:t>
                        </m:r>
                      </m:e>
                    </m:d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CLR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ABP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CLR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ARI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CLR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AEPFR</m:t>
                        </m:r>
                      </m:e>
                    </m:d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ATPC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)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2" y="3538846"/>
                <a:ext cx="7991556" cy="276999"/>
              </a:xfrm>
              <a:prstGeom prst="rect">
                <a:avLst/>
              </a:prstGeom>
              <a:blipFill rotWithShape="0">
                <a:blip r:embed="rId3"/>
                <a:stretch>
                  <a:fillRect t="-4444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89932" y="2488091"/>
                <a:ext cx="4449336" cy="507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ESREDP</m:t>
                      </m:r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0−0</m:t>
                                      </m:r>
                                    </m:e>
                                  </m:d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−(8.727+0)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8.136</m:t>
                                      </m:r>
                                    </m:e>
                                  </m:d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−(25</m:t>
                                  </m:r>
                                  <m: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8.136)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2" y="2488091"/>
                <a:ext cx="4449336" cy="507318"/>
              </a:xfrm>
              <a:prstGeom prst="rect">
                <a:avLst/>
              </a:prstGeom>
              <a:blipFill rotWithShape="0">
                <a:blip r:embed="rId4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610100" y="2471672"/>
                <a:ext cx="2340827" cy="507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−8.73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−8.73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2471672"/>
                <a:ext cx="2340827" cy="5073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638692" y="2586831"/>
                <a:ext cx="208156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692" y="2586831"/>
                <a:ext cx="2081561" cy="2769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89932" y="3883274"/>
                <a:ext cx="506044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ESREDP</m:t>
                    </m:r>
                    <m: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MW</m:t>
                        </m:r>
                      </m:e>
                    </m:d>
                    <m: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ABS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0−0−8.136−0</m:t>
                        </m:r>
                      </m:e>
                    </m:d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25−8.136−0</m:t>
                        </m:r>
                      </m:e>
                    </m:d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−8.727)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)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2" y="3883274"/>
                <a:ext cx="5060443" cy="276999"/>
              </a:xfrm>
              <a:prstGeom prst="rect">
                <a:avLst/>
              </a:prstGeom>
              <a:blipFill rotWithShape="0">
                <a:blip r:embed="rId7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161329" y="3883273"/>
                <a:ext cx="2653127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12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ABS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(8.13−8.13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)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329" y="3883273"/>
                <a:ext cx="2653127" cy="276999"/>
              </a:xfrm>
              <a:prstGeom prst="rect">
                <a:avLst/>
              </a:prstGeom>
              <a:blipFill rotWithShape="0">
                <a:blip r:embed="rId8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579219" y="3883273"/>
                <a:ext cx="199606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219" y="3883273"/>
                <a:ext cx="1996068" cy="27699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6350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81000" y="1890138"/>
            <a:ext cx="8534400" cy="6895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Example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sz="2000" dirty="0"/>
              <a:t>QSE holds 50 MW Regulation-Up Responsibility (RURS) on ESR</a:t>
            </a:r>
          </a:p>
          <a:p>
            <a:r>
              <a:rPr lang="en-US" sz="2000" dirty="0"/>
              <a:t>Telemetered RURS as 25 MW on ESR-GR and 25 MW on ESR-CLR</a:t>
            </a:r>
          </a:p>
          <a:p>
            <a:r>
              <a:rPr lang="en-US" sz="2000" dirty="0"/>
              <a:t>ESR-CLR </a:t>
            </a:r>
            <a:r>
              <a:rPr lang="en-US" sz="2000" dirty="0" smtClean="0"/>
              <a:t>Base-Point at </a:t>
            </a:r>
            <a:r>
              <a:rPr lang="en-US" sz="2000" dirty="0"/>
              <a:t>25 MW </a:t>
            </a:r>
            <a:r>
              <a:rPr lang="en-US" sz="2000" dirty="0" smtClean="0"/>
              <a:t>(charging)</a:t>
            </a:r>
            <a:endParaRPr lang="en-US" sz="2000" dirty="0"/>
          </a:p>
          <a:p>
            <a:r>
              <a:rPr lang="en-US" sz="2000" dirty="0"/>
              <a:t>ESR-GR at 0 MW</a:t>
            </a:r>
          </a:p>
          <a:p>
            <a:r>
              <a:rPr lang="en-US" sz="2000" dirty="0"/>
              <a:t>Both Receive simultaneous </a:t>
            </a:r>
            <a:r>
              <a:rPr lang="en-US" sz="2000" dirty="0" err="1"/>
              <a:t>Reg</a:t>
            </a:r>
            <a:r>
              <a:rPr lang="en-US" sz="2000" dirty="0"/>
              <a:t>-Up </a:t>
            </a:r>
            <a:r>
              <a:rPr lang="en-US" sz="2000" dirty="0" smtClean="0"/>
              <a:t>Instructions</a:t>
            </a:r>
          </a:p>
          <a:p>
            <a:r>
              <a:rPr lang="en-US" sz="2000" dirty="0"/>
              <a:t>ESR provides full response </a:t>
            </a:r>
            <a:r>
              <a:rPr lang="en-US" sz="2000" dirty="0" smtClean="0"/>
              <a:t>with a combination of reducing </a:t>
            </a:r>
            <a:r>
              <a:rPr lang="en-US" sz="2000" dirty="0"/>
              <a:t>consumption on </a:t>
            </a:r>
            <a:r>
              <a:rPr lang="en-US" sz="2000" dirty="0" smtClean="0"/>
              <a:t>ESR-CLR and injecting with ESR-GR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7515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937210" y="3015253"/>
            <a:ext cx="672890" cy="462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37210" y="3642486"/>
            <a:ext cx="672890" cy="559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lus 25"/>
          <p:cNvSpPr/>
          <p:nvPr/>
        </p:nvSpPr>
        <p:spPr>
          <a:xfrm>
            <a:off x="4168646" y="3450329"/>
            <a:ext cx="210018" cy="219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097742"/>
              </p:ext>
            </p:extLst>
          </p:nvPr>
        </p:nvGraphicFramePr>
        <p:xfrm>
          <a:off x="381000" y="734125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04091"/>
              </p:ext>
            </p:extLst>
          </p:nvPr>
        </p:nvGraphicFramePr>
        <p:xfrm>
          <a:off x="381000" y="3435387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202925"/>
              </p:ext>
            </p:extLst>
          </p:nvPr>
        </p:nvGraphicFramePr>
        <p:xfrm>
          <a:off x="4740146" y="1990492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55052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937210" y="3015253"/>
            <a:ext cx="672890" cy="462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37210" y="3642486"/>
            <a:ext cx="672890" cy="559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lus 25"/>
          <p:cNvSpPr/>
          <p:nvPr/>
        </p:nvSpPr>
        <p:spPr>
          <a:xfrm>
            <a:off x="4168646" y="3450329"/>
            <a:ext cx="210018" cy="219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009899"/>
              </p:ext>
            </p:extLst>
          </p:nvPr>
        </p:nvGraphicFramePr>
        <p:xfrm>
          <a:off x="381000" y="830643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689504"/>
              </p:ext>
            </p:extLst>
          </p:nvPr>
        </p:nvGraphicFramePr>
        <p:xfrm>
          <a:off x="381000" y="3477325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40903"/>
              </p:ext>
            </p:extLst>
          </p:nvPr>
        </p:nvGraphicFramePr>
        <p:xfrm>
          <a:off x="4740146" y="2188306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61861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932" y="849779"/>
            <a:ext cx="84897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Scoring* performance at the individual Resource level using GREDP/CLREDP metrics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urrent protocol requirement must </a:t>
            </a:r>
            <a:r>
              <a:rPr lang="en-US" dirty="0"/>
              <a:t>have a </a:t>
            </a:r>
            <a:r>
              <a:rPr lang="en-US" dirty="0" smtClean="0"/>
              <a:t>GREDP/CLREDP </a:t>
            </a:r>
            <a:r>
              <a:rPr lang="en-US" dirty="0"/>
              <a:t>less than the greater of </a:t>
            </a:r>
            <a:r>
              <a:rPr lang="en-US" dirty="0" smtClean="0"/>
              <a:t>8% </a:t>
            </a:r>
            <a:r>
              <a:rPr lang="en-US" dirty="0"/>
              <a:t>or </a:t>
            </a:r>
            <a:r>
              <a:rPr lang="en-US" dirty="0" smtClean="0"/>
              <a:t>8 MW </a:t>
            </a:r>
            <a:r>
              <a:rPr lang="en-US" dirty="0" smtClean="0">
                <a:sym typeface="Wingdings" panose="05000000000000000000" pitchFamily="2" charset="2"/>
              </a:rPr>
              <a:t> perfect performance gives score of 0% and 0 MW</a:t>
            </a:r>
            <a:endParaRPr lang="en-US" dirty="0" smtClean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158499"/>
              </p:ext>
            </p:extLst>
          </p:nvPr>
        </p:nvGraphicFramePr>
        <p:xfrm>
          <a:off x="2945780" y="2992453"/>
          <a:ext cx="2899318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659"/>
                <a:gridCol w="1449659"/>
              </a:tblGrid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GREDP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GREDP</a:t>
                      </a:r>
                      <a:r>
                        <a:rPr lang="en-US" baseline="0" dirty="0" smtClean="0"/>
                        <a:t> (MW)</a:t>
                      </a:r>
                      <a:endParaRPr lang="en-US" dirty="0"/>
                    </a:p>
                  </a:txBody>
                  <a:tcPr/>
                </a:tc>
              </a:tr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85.71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8.18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049069"/>
              </p:ext>
            </p:extLst>
          </p:nvPr>
        </p:nvGraphicFramePr>
        <p:xfrm>
          <a:off x="2945780" y="4883941"/>
          <a:ext cx="2899318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659"/>
                <a:gridCol w="144965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CLREDP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CLREDP </a:t>
                      </a:r>
                      <a:r>
                        <a:rPr lang="en-US" baseline="0" dirty="0" smtClean="0"/>
                        <a:t>(MW)</a:t>
                      </a:r>
                      <a:endParaRPr lang="en-US" dirty="0"/>
                    </a:p>
                  </a:txBody>
                  <a:tcPr/>
                </a:tc>
              </a:tr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52.94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8.18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65848" y="2098507"/>
                <a:ext cx="3993918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ATG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48" y="2098507"/>
                <a:ext cx="3993918" cy="5763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610100" y="2232806"/>
                <a:ext cx="4148255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ATG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ABP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ARI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AEPFR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2232806"/>
                <a:ext cx="4148255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89932" y="4011390"/>
                <a:ext cx="4185424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ATPC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2" y="4011390"/>
                <a:ext cx="4185424" cy="5763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610100" y="4145689"/>
                <a:ext cx="443818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ATPC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ABP</m:t>
                          </m:r>
                          <m: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ARI</m:t>
                          </m:r>
                          <m: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AEPFR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4145689"/>
                <a:ext cx="4438186" cy="307777"/>
              </a:xfrm>
              <a:prstGeom prst="rect">
                <a:avLst/>
              </a:prstGeom>
              <a:blipFill rotWithShape="0"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ontent Placeholder 4"/>
          <p:cNvSpPr txBox="1">
            <a:spLocks/>
          </p:cNvSpPr>
          <p:nvPr/>
        </p:nvSpPr>
        <p:spPr>
          <a:xfrm>
            <a:off x="381000" y="5774476"/>
            <a:ext cx="8534400" cy="328960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 smtClean="0"/>
              <a:t>*Assuming example is across a 5-min period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4539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932" y="1063083"/>
            <a:ext cx="848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Scoring* performance using ESREDP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085171" y="4645042"/>
          <a:ext cx="2899318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659"/>
                <a:gridCol w="1449659"/>
              </a:tblGrid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</a:t>
                      </a:r>
                      <a:r>
                        <a:rPr lang="en-US" baseline="0" dirty="0" smtClean="0"/>
                        <a:t> (MW)</a:t>
                      </a:r>
                      <a:endParaRPr lang="en-US" dirty="0"/>
                    </a:p>
                  </a:txBody>
                  <a:tcPr/>
                </a:tc>
              </a:tr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Content Placeholder 4"/>
          <p:cNvSpPr txBox="1">
            <a:spLocks/>
          </p:cNvSpPr>
          <p:nvPr/>
        </p:nvSpPr>
        <p:spPr>
          <a:xfrm>
            <a:off x="381000" y="5774476"/>
            <a:ext cx="8534400" cy="328960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 smtClean="0"/>
              <a:t>*Assuming example is across a 5-min period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89932" y="1700556"/>
                <a:ext cx="5763248" cy="507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ESREDP</m:t>
                      </m:r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ATG</m:t>
                                      </m:r>
                                      <m: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GEN</m:t>
                                      </m:r>
                                      <m: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AEPFR</m:t>
                                      </m:r>
                                    </m:e>
                                  </m:d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−(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ATPC</m:t>
                                  </m:r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CLR</m:t>
                                  </m:r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GEN</m:t>
                                      </m:r>
                                      <m: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ABP</m:t>
                                      </m:r>
                                      <m: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GEN</m:t>
                                      </m:r>
                                      <m: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ARI</m:t>
                                      </m:r>
                                    </m:e>
                                  </m:d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−(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CLR</m:t>
                                  </m:r>
                                  <m: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CLR</m:t>
                                  </m:r>
                                  <m: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2" y="1700556"/>
                <a:ext cx="5763248" cy="507318"/>
              </a:xfrm>
              <a:prstGeom prst="rect">
                <a:avLst/>
              </a:prstGeom>
              <a:blipFill rotWithShape="0">
                <a:blip r:embed="rId2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89932" y="2399363"/>
                <a:ext cx="7991556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ESREDP</m:t>
                    </m:r>
                    <m: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MW</m:t>
                        </m:r>
                      </m:e>
                    </m:d>
                    <m: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ABS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ATG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GEN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ABP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GEN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ARI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GEN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AEPFR</m:t>
                        </m:r>
                      </m:e>
                    </m:d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CLR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ABP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CLR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ARI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CLR</m:t>
                        </m:r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AEPFR</m:t>
                        </m:r>
                      </m:e>
                    </m:d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ATPC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)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2" y="2399363"/>
                <a:ext cx="7991556" cy="276999"/>
              </a:xfrm>
              <a:prstGeom prst="rect">
                <a:avLst/>
              </a:prstGeom>
              <a:blipFill rotWithShape="0">
                <a:blip r:embed="rId3"/>
                <a:stretch>
                  <a:fillRect t="-4444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89932" y="3237622"/>
                <a:ext cx="4527395" cy="507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ESREDP</m:t>
                      </m:r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1.364−0</m:t>
                                      </m:r>
                                    </m:e>
                                  </m:d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−(7.273+0)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0+9.545</m:t>
                                      </m:r>
                                    </m:e>
                                  </m:d>
                                  <m:r>
                                    <a:rPr lang="en-US" sz="12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−(25−9.545)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2" y="3237622"/>
                <a:ext cx="4527395" cy="507318"/>
              </a:xfrm>
              <a:prstGeom prst="rect">
                <a:avLst/>
              </a:prstGeom>
              <a:blipFill rotWithShape="0">
                <a:blip r:embed="rId4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534830" y="3239797"/>
                <a:ext cx="2683727" cy="507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−5.91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−5.91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830" y="3239797"/>
                <a:ext cx="2683727" cy="5073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640477" y="3352781"/>
                <a:ext cx="208156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477" y="3352781"/>
                <a:ext cx="2081561" cy="2769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89931" y="4001086"/>
                <a:ext cx="553843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ESREDP</m:t>
                    </m:r>
                    <m: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MW</m:t>
                        </m:r>
                      </m:e>
                    </m:d>
                    <m: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12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ABS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1.364−0−9.545−0</m:t>
                        </m:r>
                      </m:e>
                    </m:d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25−9.545−0</m:t>
                        </m:r>
                      </m:e>
                    </m:d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−7.273)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)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1" y="4001086"/>
                <a:ext cx="5538439" cy="276999"/>
              </a:xfrm>
              <a:prstGeom prst="rect">
                <a:avLst/>
              </a:prstGeom>
              <a:blipFill rotWithShape="0">
                <a:blip r:embed="rId7"/>
                <a:stretch>
                  <a:fillRect t="-2174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478965" y="4003261"/>
                <a:ext cx="199606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8965" y="4003261"/>
                <a:ext cx="1996068" cy="27699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12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ESREDP?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04800" y="990602"/>
            <a:ext cx="8534400" cy="689515"/>
          </a:xfrm>
        </p:spPr>
        <p:txBody>
          <a:bodyPr/>
          <a:lstStyle/>
          <a:p>
            <a:r>
              <a:rPr lang="en-US" dirty="0" smtClean="0"/>
              <a:t>Energy storage resources (ESR)* Actual vs Model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odeled as a Generation Resource (ESR-GR) and a Controllable Load Resource (ESR-CLR)</a:t>
            </a:r>
          </a:p>
          <a:p>
            <a:pPr marL="3429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Our system does not recognize that ESR-GR/CLR are part of the same device.</a:t>
            </a:r>
          </a:p>
          <a:p>
            <a:pPr marL="3429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ESR-GR </a:t>
            </a:r>
            <a:r>
              <a:rPr lang="en-US" dirty="0"/>
              <a:t>and </a:t>
            </a:r>
            <a:r>
              <a:rPr lang="en-US" dirty="0" smtClean="0"/>
              <a:t>ESR-CLR </a:t>
            </a:r>
            <a:r>
              <a:rPr lang="en-US" dirty="0"/>
              <a:t>can both receive instructions to </a:t>
            </a:r>
            <a:r>
              <a:rPr lang="en-US" dirty="0" smtClean="0"/>
              <a:t>perform at the same time, including Base Points, Regulation, and Primary Frequency Response</a:t>
            </a:r>
          </a:p>
          <a:p>
            <a:pPr marL="342900" lvl="1" indent="0">
              <a:buNone/>
            </a:pPr>
            <a:endParaRPr lang="en-US" dirty="0"/>
          </a:p>
          <a:p>
            <a:pPr lvl="1"/>
            <a:r>
              <a:rPr lang="en-US" dirty="0"/>
              <a:t>The over/under-response of </a:t>
            </a:r>
            <a:r>
              <a:rPr lang="en-US" dirty="0" smtClean="0"/>
              <a:t>one Resource is </a:t>
            </a:r>
            <a:r>
              <a:rPr lang="en-US" dirty="0"/>
              <a:t>not </a:t>
            </a:r>
            <a:r>
              <a:rPr lang="en-US" dirty="0" smtClean="0"/>
              <a:t>counted towards over/under performance of the other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381000" y="6079276"/>
            <a:ext cx="8534400" cy="328960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 smtClean="0"/>
              <a:t>*Energy storage resource (ESR) is not yet a defined ERCOT term.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3845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518318"/>
          </a:xfrm>
        </p:spPr>
        <p:txBody>
          <a:bodyPr/>
          <a:lstStyle/>
          <a:p>
            <a:r>
              <a:rPr lang="en-US" dirty="0" smtClean="0"/>
              <a:t>Why ESREDP?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97366" y="990602"/>
            <a:ext cx="8534400" cy="689515"/>
          </a:xfrm>
        </p:spPr>
        <p:txBody>
          <a:bodyPr/>
          <a:lstStyle/>
          <a:p>
            <a:r>
              <a:rPr lang="en-US" dirty="0" smtClean="0"/>
              <a:t>Energy storage resources (ESR)* Actual vs Model (cont.)</a:t>
            </a:r>
          </a:p>
          <a:p>
            <a:pPr lvl="1"/>
            <a:r>
              <a:rPr lang="en-US" dirty="0" smtClean="0"/>
              <a:t>ESR-GR currently scored using Generation Resource Energy Deployment Performance (GREDP)</a:t>
            </a:r>
          </a:p>
          <a:p>
            <a:pPr marL="3429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ESR-CLR currently scored using Controllable Load Resource Energy Deployment Performance (CLREDP)</a:t>
            </a:r>
          </a:p>
          <a:p>
            <a:pPr marL="342900" lvl="1" indent="0">
              <a:buNone/>
            </a:pPr>
            <a:endParaRPr lang="en-US" dirty="0" smtClean="0"/>
          </a:p>
          <a:p>
            <a:pPr lvl="1"/>
            <a:r>
              <a:rPr lang="en-US" dirty="0"/>
              <a:t>In reality, </a:t>
            </a:r>
            <a:r>
              <a:rPr lang="en-US" dirty="0" smtClean="0"/>
              <a:t>an ESR is a single device and can only respond </a:t>
            </a:r>
            <a:r>
              <a:rPr lang="en-US" dirty="0"/>
              <a:t>in one direction, i.e., ESRs can only consume or inject power at any given instant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marL="342900" lvl="1" indent="0">
              <a:buNone/>
            </a:pPr>
            <a:r>
              <a:rPr lang="en-US" b="1" u="sng" dirty="0" smtClean="0"/>
              <a:t>Goal</a:t>
            </a:r>
            <a:r>
              <a:rPr lang="en-US" dirty="0" smtClean="0"/>
              <a:t>: Create a metric that captures performance of the ESR as a whole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81000" y="6079276"/>
            <a:ext cx="8534400" cy="328960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 smtClean="0"/>
              <a:t>*Energy storage resource (ESR) is not yet a defined ERCOT term.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7549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81000" y="1890138"/>
            <a:ext cx="8534400" cy="68951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 1</a:t>
            </a:r>
          </a:p>
          <a:p>
            <a:r>
              <a:rPr lang="en-US" sz="2000" dirty="0" smtClean="0"/>
              <a:t>QSE holds 50 MW Regulation-Up Responsibility (RURS) on ESR</a:t>
            </a:r>
          </a:p>
          <a:p>
            <a:r>
              <a:rPr lang="en-US" sz="2000" dirty="0" smtClean="0"/>
              <a:t>Telemetered RURS as 25 MW on ESR-GR and 25 MW on ESR-CLR</a:t>
            </a:r>
          </a:p>
          <a:p>
            <a:r>
              <a:rPr lang="en-US" sz="2000" dirty="0" smtClean="0"/>
              <a:t>ESR-CLR Base-Point at 25 MW </a:t>
            </a:r>
            <a:r>
              <a:rPr lang="en-US" sz="2000" smtClean="0"/>
              <a:t>(charging)</a:t>
            </a:r>
            <a:endParaRPr lang="en-US" sz="2000" dirty="0" smtClean="0"/>
          </a:p>
          <a:p>
            <a:r>
              <a:rPr lang="en-US" sz="2000" dirty="0" smtClean="0"/>
              <a:t>ESR-GR at 0 MW</a:t>
            </a:r>
          </a:p>
          <a:p>
            <a:r>
              <a:rPr lang="en-US" sz="2000" dirty="0" smtClean="0"/>
              <a:t>Both Receive simultaneous </a:t>
            </a:r>
            <a:r>
              <a:rPr lang="en-US" sz="2000" dirty="0" err="1" smtClean="0"/>
              <a:t>Reg</a:t>
            </a:r>
            <a:r>
              <a:rPr lang="en-US" sz="2000" dirty="0" smtClean="0"/>
              <a:t>-Up Instructions</a:t>
            </a:r>
          </a:p>
          <a:p>
            <a:r>
              <a:rPr lang="en-US" sz="2000" dirty="0" smtClean="0"/>
              <a:t>ESR provides full response by reducing consumption on ESR-CLR</a:t>
            </a:r>
          </a:p>
        </p:txBody>
      </p:sp>
    </p:spTree>
    <p:extLst>
      <p:ext uri="{BB962C8B-B14F-4D97-AF65-F5344CB8AC3E}">
        <p14:creationId xmlns:p14="http://schemas.microsoft.com/office/powerpoint/2010/main" val="2633432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80388"/>
              </p:ext>
            </p:extLst>
          </p:nvPr>
        </p:nvGraphicFramePr>
        <p:xfrm>
          <a:off x="380998" y="789882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906939"/>
              </p:ext>
            </p:extLst>
          </p:nvPr>
        </p:nvGraphicFramePr>
        <p:xfrm>
          <a:off x="380998" y="3477325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142521"/>
              </p:ext>
            </p:extLst>
          </p:nvPr>
        </p:nvGraphicFramePr>
        <p:xfrm>
          <a:off x="4952998" y="2189364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3937210" y="3015253"/>
            <a:ext cx="672890" cy="462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37210" y="3642486"/>
            <a:ext cx="672890" cy="559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lus 25"/>
          <p:cNvSpPr/>
          <p:nvPr/>
        </p:nvSpPr>
        <p:spPr>
          <a:xfrm>
            <a:off x="4168646" y="3450329"/>
            <a:ext cx="210018" cy="219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5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937210" y="3015253"/>
            <a:ext cx="672890" cy="462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37210" y="3642486"/>
            <a:ext cx="672890" cy="559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lus 25"/>
          <p:cNvSpPr/>
          <p:nvPr/>
        </p:nvSpPr>
        <p:spPr>
          <a:xfrm>
            <a:off x="4168646" y="3450329"/>
            <a:ext cx="210018" cy="219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401193"/>
              </p:ext>
            </p:extLst>
          </p:nvPr>
        </p:nvGraphicFramePr>
        <p:xfrm>
          <a:off x="279610" y="3477325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266909"/>
              </p:ext>
            </p:extLst>
          </p:nvPr>
        </p:nvGraphicFramePr>
        <p:xfrm>
          <a:off x="279610" y="830643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4397309"/>
              </p:ext>
            </p:extLst>
          </p:nvPr>
        </p:nvGraphicFramePr>
        <p:xfrm>
          <a:off x="4841536" y="1968191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6435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932" y="849779"/>
            <a:ext cx="84897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Scoring* performance at the individual Resource level using GREDP/CLREDP metrics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urrent protocol requirement must </a:t>
            </a:r>
            <a:r>
              <a:rPr lang="en-US" dirty="0"/>
              <a:t>have a </a:t>
            </a:r>
            <a:r>
              <a:rPr lang="en-US" dirty="0" smtClean="0"/>
              <a:t>GREDP/CLREDP </a:t>
            </a:r>
            <a:r>
              <a:rPr lang="en-US" dirty="0"/>
              <a:t>less than the greater of </a:t>
            </a:r>
            <a:r>
              <a:rPr lang="en-US" dirty="0" smtClean="0"/>
              <a:t>8% </a:t>
            </a:r>
            <a:r>
              <a:rPr lang="en-US" dirty="0"/>
              <a:t>or </a:t>
            </a:r>
            <a:r>
              <a:rPr lang="en-US" dirty="0" smtClean="0"/>
              <a:t>8 MW </a:t>
            </a:r>
            <a:r>
              <a:rPr lang="en-US" dirty="0" smtClean="0">
                <a:sym typeface="Wingdings" panose="05000000000000000000" pitchFamily="2" charset="2"/>
              </a:rPr>
              <a:t> perfect performance gives score of 0% and 0 MW</a:t>
            </a:r>
            <a:endParaRPr lang="en-US" dirty="0" smtClean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422731"/>
              </p:ext>
            </p:extLst>
          </p:nvPr>
        </p:nvGraphicFramePr>
        <p:xfrm>
          <a:off x="2964444" y="3357395"/>
          <a:ext cx="2899318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659"/>
                <a:gridCol w="1449659"/>
              </a:tblGrid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GREDP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GREDP</a:t>
                      </a:r>
                      <a:r>
                        <a:rPr lang="en-US" baseline="0" dirty="0" smtClean="0"/>
                        <a:t> (MW)</a:t>
                      </a:r>
                      <a:endParaRPr lang="en-US" dirty="0"/>
                    </a:p>
                  </a:txBody>
                  <a:tcPr/>
                </a:tc>
              </a:tr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8.14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895760"/>
              </p:ext>
            </p:extLst>
          </p:nvPr>
        </p:nvGraphicFramePr>
        <p:xfrm>
          <a:off x="2964444" y="5348148"/>
          <a:ext cx="2899318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659"/>
                <a:gridCol w="144965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CLREDP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CLREDP </a:t>
                      </a:r>
                      <a:r>
                        <a:rPr lang="en-US" baseline="0" dirty="0" smtClean="0"/>
                        <a:t>(MW)</a:t>
                      </a:r>
                      <a:endParaRPr lang="en-US" dirty="0"/>
                    </a:p>
                  </a:txBody>
                  <a:tcPr/>
                </a:tc>
              </a:tr>
              <a:tr h="2738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48.25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8.14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62132" y="2219845"/>
                <a:ext cx="3993918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ATG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32" y="2219845"/>
                <a:ext cx="3993918" cy="5763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65848" y="2860640"/>
                <a:ext cx="4148255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ATG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ABP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ARI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AEPFR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48" y="2860640"/>
                <a:ext cx="4148255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89932" y="4225122"/>
                <a:ext cx="4185424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ATPC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2" y="4225122"/>
                <a:ext cx="4185424" cy="5763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89932" y="4885126"/>
                <a:ext cx="443818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ATPC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ABP</m:t>
                          </m:r>
                          <m: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ARI</m:t>
                          </m:r>
                          <m: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AEPFR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2" y="4885126"/>
                <a:ext cx="4438186" cy="307777"/>
              </a:xfrm>
              <a:prstGeom prst="rect">
                <a:avLst/>
              </a:prstGeom>
              <a:blipFill rotWithShape="0"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ontent Placeholder 4"/>
          <p:cNvSpPr txBox="1">
            <a:spLocks/>
          </p:cNvSpPr>
          <p:nvPr/>
        </p:nvSpPr>
        <p:spPr>
          <a:xfrm>
            <a:off x="381000" y="6155284"/>
            <a:ext cx="8534400" cy="328960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 smtClean="0"/>
              <a:t>*Assuming example is across a 5-min period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728118" y="2278808"/>
            <a:ext cx="4335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ATG = Average Telemetered </a:t>
            </a:r>
            <a:r>
              <a:rPr lang="en-US" sz="1200" dirty="0" smtClean="0"/>
              <a:t>Generation</a:t>
            </a:r>
          </a:p>
          <a:p>
            <a:r>
              <a:rPr lang="en-US" sz="1200" dirty="0"/>
              <a:t>ARI = Average Regulation </a:t>
            </a:r>
            <a:r>
              <a:rPr lang="en-US" sz="1200" dirty="0" smtClean="0"/>
              <a:t>Instruction</a:t>
            </a:r>
          </a:p>
          <a:p>
            <a:r>
              <a:rPr lang="en-US" sz="1200" dirty="0"/>
              <a:t>AEPFR = Average Estimated Primary Frequency </a:t>
            </a:r>
            <a:r>
              <a:rPr lang="en-US" sz="1200" dirty="0" smtClean="0"/>
              <a:t>Response</a:t>
            </a:r>
          </a:p>
          <a:p>
            <a:r>
              <a:rPr lang="en-US" sz="1200" dirty="0"/>
              <a:t>ABP = Average Base Point </a:t>
            </a:r>
            <a:endParaRPr lang="en-US" sz="12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728118" y="4282770"/>
            <a:ext cx="4335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ATPC </a:t>
            </a:r>
            <a:r>
              <a:rPr lang="en-US" sz="1200" dirty="0"/>
              <a:t>= Average Telemetered </a:t>
            </a:r>
            <a:r>
              <a:rPr lang="en-US" sz="1200" dirty="0" smtClean="0"/>
              <a:t>Power Consumption</a:t>
            </a:r>
          </a:p>
          <a:p>
            <a:r>
              <a:rPr lang="en-US" sz="1200" dirty="0"/>
              <a:t>ARI = Average Regulation </a:t>
            </a:r>
            <a:r>
              <a:rPr lang="en-US" sz="1200" dirty="0" smtClean="0"/>
              <a:t>Instruction</a:t>
            </a:r>
          </a:p>
          <a:p>
            <a:r>
              <a:rPr lang="en-US" sz="1200" dirty="0"/>
              <a:t>AEPFR = Average Estimated Primary Frequency </a:t>
            </a:r>
            <a:r>
              <a:rPr lang="en-US" sz="1200" dirty="0" smtClean="0"/>
              <a:t>Response</a:t>
            </a:r>
          </a:p>
          <a:p>
            <a:r>
              <a:rPr lang="en-US" sz="1200" dirty="0"/>
              <a:t>ABP = Average Base Point 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657505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72276" y="1909012"/>
                <a:ext cx="8641266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LREDP</m:t>
                      </m:r>
                      <m:r>
                        <a:rPr lang="en-US" sz="1400" i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0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400" i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F4891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ATPC</m:t>
                                  </m:r>
                                  <m:r>
                                    <a:rPr lang="en-US" sz="14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4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0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400" i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400" dirty="0">
                  <a:solidFill>
                    <a:srgbClr val="F48914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76" y="1909012"/>
                <a:ext cx="8641266" cy="5763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1850" y="3849202"/>
                <a:ext cx="8742405" cy="6455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i="0" smtClean="0">
                          <a:latin typeface="Cambria Math" panose="02040503050406030204" pitchFamily="18" charset="0"/>
                        </a:rPr>
                        <m:t>ESREDP</m:t>
                      </m:r>
                      <m:r>
                        <a:rPr lang="en-US" sz="16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600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600" i="0"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6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ATG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GEN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AEPFR</m:t>
                                      </m:r>
                                    </m:e>
                                  </m:d>
                                  <m: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ATPC</m:t>
                                  </m:r>
                                  <m:r>
                                    <a:rPr lang="en-US" sz="16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CLR</m:t>
                                  </m:r>
                                  <m:r>
                                    <a:rPr lang="en-US" sz="16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  <m:r>
                                    <a:rPr lang="en-US" sz="16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6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GEN</m:t>
                                      </m:r>
                                      <m:r>
                                        <a:rPr lang="en-US" sz="160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ABP</m:t>
                                      </m:r>
                                      <m:r>
                                        <a:rPr lang="en-US" sz="160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GEN</m:t>
                                      </m:r>
                                      <m:r>
                                        <a:rPr lang="en-US" sz="160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ARI</m:t>
                                      </m:r>
                                    </m:e>
                                  </m:d>
                                  <m: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CLR</m:t>
                                  </m:r>
                                  <m:r>
                                    <a:rPr lang="en-US" sz="160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60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CLR</m:t>
                                  </m:r>
                                  <m:r>
                                    <a:rPr lang="en-US" sz="160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  <m:r>
                                    <a:rPr lang="en-US" sz="1600" b="0" i="0" smtClean="0">
                                      <a:solidFill>
                                        <a:srgbClr val="F48914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50" y="3849202"/>
                <a:ext cx="8742405" cy="6455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GREDP/CLREDP vs ESREDP (%)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72275" y="1909012"/>
                <a:ext cx="8513880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REDP</m:t>
                      </m:r>
                      <m:r>
                        <a:rPr lang="en-US" sz="14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4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ATG</m:t>
                                  </m:r>
                                  <m:r>
                                    <a:rPr lang="en-US" sz="140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40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4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75" y="1909012"/>
                <a:ext cx="8513880" cy="5763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2267415" y="2549912"/>
            <a:ext cx="2282283" cy="6173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549698" y="2485388"/>
            <a:ext cx="2364060" cy="6819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549698" y="3167295"/>
            <a:ext cx="0" cy="5795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9932" y="1063083"/>
            <a:ext cx="848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Combining scoring formulas to create an ESR net performance score</a:t>
            </a:r>
          </a:p>
        </p:txBody>
      </p:sp>
    </p:spTree>
    <p:extLst>
      <p:ext uri="{BB962C8B-B14F-4D97-AF65-F5344CB8AC3E}">
        <p14:creationId xmlns:p14="http://schemas.microsoft.com/office/powerpoint/2010/main" val="988466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1850" y="3849202"/>
                <a:ext cx="8742405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i="0" smtClean="0">
                        <a:latin typeface="Cambria Math" panose="02040503050406030204" pitchFamily="18" charset="0"/>
                      </a:rPr>
                      <m:t>ESREDP</m:t>
                    </m:r>
                    <m:r>
                      <a:rPr lang="en-US" sz="1200" i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latin typeface="Cambria Math" panose="02040503050406030204" pitchFamily="18" charset="0"/>
                          </a:rPr>
                          <m:t>MW</m:t>
                        </m:r>
                      </m:e>
                    </m:d>
                    <m:r>
                      <a:rPr lang="en-US" sz="1200" i="0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1200" i="0">
                        <a:latin typeface="Cambria Math" panose="02040503050406030204" pitchFamily="18" charset="0"/>
                      </a:rPr>
                      <m:t>ABS</m:t>
                    </m:r>
                    <m:r>
                      <a:rPr lang="en-US" sz="1200" b="0" i="0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ATG</m:t>
                        </m:r>
                        <m: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GEN</m:t>
                        </m:r>
                        <m: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ABP</m:t>
                        </m:r>
                        <m: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GEN</m:t>
                        </m:r>
                        <m: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ARI</m:t>
                        </m:r>
                        <m: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GEN</m:t>
                        </m:r>
                        <m: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AEPFR</m:t>
                        </m:r>
                      </m:e>
                    </m:d>
                    <m:r>
                      <a:rPr lang="en-US" sz="12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0" smtClean="0">
                        <a:solidFill>
                          <a:srgbClr val="F48914"/>
                        </a:solidFill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CLR</m:t>
                        </m:r>
                        <m: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ABP</m:t>
                        </m:r>
                        <m: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CLR</m:t>
                        </m:r>
                        <m: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ARI</m:t>
                        </m:r>
                        <m: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CLR</m:t>
                        </m:r>
                        <m: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48914"/>
                            </a:solidFill>
                            <a:latin typeface="Cambria Math" panose="02040503050406030204" pitchFamily="18" charset="0"/>
                          </a:rPr>
                          <m:t>AEPFR</m:t>
                        </m:r>
                      </m:e>
                    </m:d>
                    <m:r>
                      <a:rPr lang="en-US" sz="1200" b="0" i="0" smtClean="0">
                        <a:solidFill>
                          <a:srgbClr val="F48914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48914"/>
                        </a:solidFill>
                        <a:latin typeface="Cambria Math" panose="02040503050406030204" pitchFamily="18" charset="0"/>
                      </a:rPr>
                      <m:t>ATPC</m:t>
                    </m:r>
                    <m:r>
                      <a:rPr lang="en-US" sz="1200" b="0" i="0" smtClean="0">
                        <a:solidFill>
                          <a:srgbClr val="F48914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 smtClean="0"/>
                  <a:t>)</a:t>
                </a:r>
                <a:endParaRPr lang="en-US" sz="12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50" y="3849202"/>
                <a:ext cx="8742405" cy="276999"/>
              </a:xfrm>
              <a:prstGeom prst="rect">
                <a:avLst/>
              </a:prstGeom>
              <a:blipFill rotWithShape="0">
                <a:blip r:embed="rId2"/>
                <a:stretch>
                  <a:fillRect t="-2174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GREDP/CLREDP vs </a:t>
            </a:r>
            <a:r>
              <a:rPr lang="en-US" dirty="0"/>
              <a:t>ESREDP </a:t>
            </a:r>
            <a:r>
              <a:rPr lang="en-US" dirty="0" smtClean="0"/>
              <a:t>(MW)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72275" y="1909012"/>
                <a:ext cx="851388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REDP</m:t>
                      </m:r>
                      <m:r>
                        <a:rPr lang="en-US" sz="14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ATG</m:t>
                      </m:r>
                      <m: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ABP</m:t>
                      </m:r>
                      <m: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ARI</m:t>
                      </m:r>
                      <m: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AEPFR</m:t>
                      </m:r>
                      <m:r>
                        <a:rPr lang="en-US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75" y="1909012"/>
                <a:ext cx="8513880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72276" y="1909012"/>
                <a:ext cx="864126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LREDP</m:t>
                      </m:r>
                      <m:r>
                        <a:rPr lang="en-US" sz="1400" i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n-US" sz="1400" i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r>
                        <a:rPr lang="en-US" sz="1400" b="0" i="0" smtClean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ATPC</m:t>
                      </m:r>
                      <m:r>
                        <a:rPr lang="en-US" sz="1400" b="0" i="0" smtClean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  <m:t>ABP</m:t>
                          </m:r>
                          <m:r>
                            <a:rPr lang="en-US" sz="1400" b="0" i="0" smtClean="0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  <m:t>ARI</m:t>
                          </m:r>
                          <m:r>
                            <a:rPr lang="en-US" sz="1400" b="0" i="0" smtClean="0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rgbClr val="F48914"/>
                              </a:solidFill>
                              <a:latin typeface="Cambria Math" panose="02040503050406030204" pitchFamily="18" charset="0"/>
                            </a:rPr>
                            <m:t>AEPFR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rgbClr val="F4891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rgbClr val="F48914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76" y="1909012"/>
                <a:ext cx="8641266" cy="307777"/>
              </a:xfrm>
              <a:prstGeom prst="rect">
                <a:avLst/>
              </a:prstGeom>
              <a:blipFill rotWithShape="0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2267415" y="2549912"/>
            <a:ext cx="2282283" cy="6173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549698" y="2485388"/>
            <a:ext cx="2364060" cy="6819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549698" y="3167295"/>
            <a:ext cx="0" cy="5795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702668"/>
      </p:ext>
    </p:extLst>
  </p:cSld>
  <p:clrMapOvr>
    <a:masterClrMapping/>
  </p:clrMapOvr>
</p:sld>
</file>

<file path=ppt/theme/theme1.xml><?xml version="1.0" encoding="utf-8"?>
<a:theme xmlns:a="http://schemas.openxmlformats.org/drawingml/2006/main" name="ERCOT Identity v.2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Identity v.2" id="{FCDE9DDB-E05F-4265-8C4A-C919DCBF2C86}" vid="{AC36A756-BEA7-4EC1-ABC4-C44EBD834808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ERCOT Identity Theme</Template>
  <TotalTime>1498</TotalTime>
  <Words>641</Words>
  <Application>Microsoft Office PowerPoint</Application>
  <PresentationFormat>On-screen Show (4:3)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Wingdings</vt:lpstr>
      <vt:lpstr>ERCOT Identity v.2</vt:lpstr>
      <vt:lpstr>Office Theme</vt:lpstr>
      <vt:lpstr>PowerPoint Presentation</vt:lpstr>
      <vt:lpstr>Why ESREDP?</vt:lpstr>
      <vt:lpstr>Why ESREDP?</vt:lpstr>
      <vt:lpstr>Example</vt:lpstr>
      <vt:lpstr>Example</vt:lpstr>
      <vt:lpstr>Example</vt:lpstr>
      <vt:lpstr>Example</vt:lpstr>
      <vt:lpstr>GREDP/CLREDP vs ESREDP (%)</vt:lpstr>
      <vt:lpstr>GREDP/CLREDP vs ESREDP (MW)</vt:lpstr>
      <vt:lpstr>Example</vt:lpstr>
      <vt:lpstr>Example 2</vt:lpstr>
      <vt:lpstr>Example 2</vt:lpstr>
      <vt:lpstr>Example 2</vt:lpstr>
      <vt:lpstr>Example</vt:lpstr>
      <vt:lpstr>Example 2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Butler, Luke</dc:creator>
  <cp:lastModifiedBy>Butler, Luke</cp:lastModifiedBy>
  <cp:revision>114</cp:revision>
  <dcterms:created xsi:type="dcterms:W3CDTF">2019-09-24T16:56:28Z</dcterms:created>
  <dcterms:modified xsi:type="dcterms:W3CDTF">2019-10-07T20:01:50Z</dcterms:modified>
</cp:coreProperties>
</file>