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2" r:id="rId2"/>
  </p:sldMasterIdLst>
  <p:sldIdLst>
    <p:sldId id="268" r:id="rId3"/>
    <p:sldId id="271" r:id="rId4"/>
    <p:sldId id="272" r:id="rId5"/>
    <p:sldId id="274" r:id="rId6"/>
    <p:sldId id="275" r:id="rId7"/>
    <p:sldId id="276" r:id="rId8"/>
    <p:sldId id="273" r:id="rId9"/>
    <p:sldId id="257" r:id="rId10"/>
    <p:sldId id="270" r:id="rId11"/>
    <p:sldId id="277" r:id="rId12"/>
    <p:sldId id="278" r:id="rId13"/>
    <p:sldId id="279" r:id="rId14"/>
    <p:sldId id="280" r:id="rId15"/>
    <p:sldId id="285" r:id="rId16"/>
    <p:sldId id="284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4891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129" d="100"/>
          <a:sy n="129" d="100"/>
        </p:scale>
        <p:origin x="888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butler\Desktop\ESREDP\Equation%20example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butler\Desktop\ESREDP\Equation%20examples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butler\Desktop\ESREDP\Equation%20examples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butler\Desktop\ESREDP\Equation%20examples.xlsx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butler\Desktop\ESREDP\Equation%20examples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butler\Desktop\ESREDP\Equation%20examples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butler\Desktop\ESREDP\Equation%20examples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butler\Desktop\ESREDP\Equation%20examples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butler\Desktop\ESREDP\Equation%20examples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butler\Desktop\ESREDP\Equation%20examples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butler\Desktop\ESREDP\Equation%20examples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butler\Desktop\ESREDP\Equation%20examples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ESR-GR</a:t>
            </a:r>
            <a:r>
              <a:rPr lang="en-US" baseline="0" dirty="0" smtClean="0"/>
              <a:t> REG </a:t>
            </a:r>
            <a:r>
              <a:rPr lang="en-US" baseline="0" dirty="0"/>
              <a:t>REQUEST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v>ESR-GR REG REQUEST</c:v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'CHART FOR SLIDES EX2'!$B$37:$L$37</c:f>
              <c:numCache>
                <c:formatCode>General</c:formatCode>
                <c:ptCount val="1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</c:numCache>
            </c:numRef>
          </c:xVal>
          <c:yVal>
            <c:numRef>
              <c:f>'CHART FOR SLIDES EX2'!$B$44:$L$44</c:f>
              <c:numCache>
                <c:formatCode>0.0</c:formatCode>
                <c:ptCount val="11"/>
                <c:pt idx="0">
                  <c:v>0</c:v>
                </c:pt>
                <c:pt idx="1">
                  <c:v>5</c:v>
                </c:pt>
                <c:pt idx="2">
                  <c:v>10</c:v>
                </c:pt>
                <c:pt idx="3">
                  <c:v>11.5</c:v>
                </c:pt>
                <c:pt idx="4">
                  <c:v>12</c:v>
                </c:pt>
                <c:pt idx="5">
                  <c:v>12.5</c:v>
                </c:pt>
                <c:pt idx="6">
                  <c:v>12</c:v>
                </c:pt>
                <c:pt idx="7">
                  <c:v>11.5</c:v>
                </c:pt>
                <c:pt idx="8">
                  <c:v>10</c:v>
                </c:pt>
                <c:pt idx="9">
                  <c:v>5</c:v>
                </c:pt>
                <c:pt idx="10">
                  <c:v>0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70919992"/>
        <c:axId val="770919600"/>
      </c:scatterChart>
      <c:valAx>
        <c:axId val="770919992"/>
        <c:scaling>
          <c:orientation val="minMax"/>
          <c:max val="1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70919600"/>
        <c:crosses val="autoZero"/>
        <c:crossBetween val="midCat"/>
      </c:valAx>
      <c:valAx>
        <c:axId val="770919600"/>
        <c:scaling>
          <c:orientation val="minMax"/>
          <c:max val="5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 smtClean="0"/>
                  <a:t>MW</a:t>
                </a:r>
                <a:endParaRPr lang="en-US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70919992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GR</a:t>
            </a:r>
            <a:r>
              <a:rPr lang="en-US" baseline="0"/>
              <a:t> RESPONSE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v>GEN RESPONSE</c:v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'CHART FOR SLIDES EX3'!$B$37:$L$37</c:f>
              <c:numCache>
                <c:formatCode>General</c:formatCode>
                <c:ptCount val="1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</c:numCache>
            </c:numRef>
          </c:xVal>
          <c:yVal>
            <c:numRef>
              <c:f>'CHART FOR SLIDES EX3'!$B$60:$L$60</c:f>
              <c:numCache>
                <c:formatCode>0.0</c:formatCode>
                <c:ptCount val="1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5</c:v>
                </c:pt>
                <c:pt idx="5">
                  <c:v>5</c:v>
                </c:pt>
                <c:pt idx="6">
                  <c:v>5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</c:numCache>
            </c:numRef>
          </c:yVal>
          <c:smooth val="0"/>
        </c:ser>
        <c:ser>
          <c:idx val="1"/>
          <c:order val="1"/>
          <c:tx>
            <c:v>GR BP</c:v>
          </c:tx>
          <c:spPr>
            <a:ln w="19050" cap="rnd">
              <a:solidFill>
                <a:schemeClr val="accent2"/>
              </a:solidFill>
              <a:prstDash val="sysDash"/>
              <a:round/>
            </a:ln>
            <a:effectLst/>
          </c:spPr>
          <c:marker>
            <c:symbol val="none"/>
          </c:marker>
          <c:xVal>
            <c:numRef>
              <c:f>'CHART FOR SLIDES EX3'!$B$37:$L$37</c:f>
              <c:numCache>
                <c:formatCode>General</c:formatCode>
                <c:ptCount val="1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</c:numCache>
            </c:numRef>
          </c:xVal>
          <c:yVal>
            <c:numRef>
              <c:f>'CHART FOR SLIDES EX3'!$B$43:$L$43</c:f>
              <c:numCache>
                <c:formatCode>0.0</c:formatCode>
                <c:ptCount val="1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661703120"/>
        <c:axId val="661705080"/>
      </c:scatterChart>
      <c:valAx>
        <c:axId val="661703120"/>
        <c:scaling>
          <c:orientation val="minMax"/>
          <c:max val="1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61705080"/>
        <c:crosses val="autoZero"/>
        <c:crossBetween val="midCat"/>
      </c:valAx>
      <c:valAx>
        <c:axId val="661705080"/>
        <c:scaling>
          <c:orientation val="minMax"/>
          <c:max val="5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 smtClean="0"/>
                  <a:t>MW</a:t>
                </a:r>
                <a:endParaRPr lang="en-US" dirty="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61703120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aseline="0"/>
              <a:t>CLR RESPONSE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v>CLR RESPONSE</c:v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'CHART FOR SLIDES EX3'!$B$37:$L$37</c:f>
              <c:numCache>
                <c:formatCode>General</c:formatCode>
                <c:ptCount val="1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</c:numCache>
            </c:numRef>
          </c:xVal>
          <c:yVal>
            <c:numRef>
              <c:f>'CHART FOR SLIDES EX3'!$B$61:$L$61</c:f>
              <c:numCache>
                <c:formatCode>0.0</c:formatCode>
                <c:ptCount val="11"/>
                <c:pt idx="0">
                  <c:v>25</c:v>
                </c:pt>
                <c:pt idx="1">
                  <c:v>15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15</c:v>
                </c:pt>
                <c:pt idx="10">
                  <c:v>25</c:v>
                </c:pt>
              </c:numCache>
            </c:numRef>
          </c:yVal>
          <c:smooth val="0"/>
        </c:ser>
        <c:ser>
          <c:idx val="1"/>
          <c:order val="1"/>
          <c:tx>
            <c:v>CLR BP</c:v>
          </c:tx>
          <c:spPr>
            <a:ln w="19050" cap="rnd">
              <a:solidFill>
                <a:schemeClr val="accent2"/>
              </a:solidFill>
              <a:prstDash val="sysDash"/>
              <a:round/>
            </a:ln>
            <a:effectLst/>
          </c:spPr>
          <c:marker>
            <c:symbol val="none"/>
          </c:marker>
          <c:xVal>
            <c:numRef>
              <c:f>'CHART FOR SLIDES EX3'!$B$37:$L$37</c:f>
              <c:numCache>
                <c:formatCode>General</c:formatCode>
                <c:ptCount val="1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</c:numCache>
            </c:numRef>
          </c:xVal>
          <c:yVal>
            <c:numRef>
              <c:f>'CHART FOR SLIDES EX3'!$B$49:$L$49</c:f>
              <c:numCache>
                <c:formatCode>General</c:formatCode>
                <c:ptCount val="11"/>
                <c:pt idx="0">
                  <c:v>25</c:v>
                </c:pt>
                <c:pt idx="1">
                  <c:v>25</c:v>
                </c:pt>
                <c:pt idx="2">
                  <c:v>25</c:v>
                </c:pt>
                <c:pt idx="3">
                  <c:v>25</c:v>
                </c:pt>
                <c:pt idx="4">
                  <c:v>25</c:v>
                </c:pt>
                <c:pt idx="5">
                  <c:v>25</c:v>
                </c:pt>
                <c:pt idx="6">
                  <c:v>25</c:v>
                </c:pt>
                <c:pt idx="7">
                  <c:v>25</c:v>
                </c:pt>
                <c:pt idx="8">
                  <c:v>25</c:v>
                </c:pt>
                <c:pt idx="9">
                  <c:v>25</c:v>
                </c:pt>
                <c:pt idx="10">
                  <c:v>25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661703512"/>
        <c:axId val="661705864"/>
      </c:scatterChart>
      <c:valAx>
        <c:axId val="661703512"/>
        <c:scaling>
          <c:orientation val="minMax"/>
          <c:max val="1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61705864"/>
        <c:crosses val="autoZero"/>
        <c:crossBetween val="midCat"/>
      </c:valAx>
      <c:valAx>
        <c:axId val="661705864"/>
        <c:scaling>
          <c:orientation val="minMax"/>
          <c:max val="5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 smtClean="0"/>
                  <a:t>MW</a:t>
                </a:r>
                <a:endParaRPr lang="en-US" dirty="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61703512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aseline="0"/>
              <a:t>ESR RESPONSE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v>ESR RESPONSE</c:v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'CHART FOR SLIDES EX3'!$B$37:$L$37</c:f>
              <c:numCache>
                <c:formatCode>General</c:formatCode>
                <c:ptCount val="1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</c:numCache>
            </c:numRef>
          </c:xVal>
          <c:yVal>
            <c:numRef>
              <c:f>'CHART FOR SLIDES EX3'!$B$38:$L$38</c:f>
              <c:numCache>
                <c:formatCode>0.0</c:formatCode>
                <c:ptCount val="11"/>
                <c:pt idx="0">
                  <c:v>0</c:v>
                </c:pt>
                <c:pt idx="1">
                  <c:v>10</c:v>
                </c:pt>
                <c:pt idx="2">
                  <c:v>25</c:v>
                </c:pt>
                <c:pt idx="3">
                  <c:v>25</c:v>
                </c:pt>
                <c:pt idx="4">
                  <c:v>30</c:v>
                </c:pt>
                <c:pt idx="5">
                  <c:v>30</c:v>
                </c:pt>
                <c:pt idx="6">
                  <c:v>30</c:v>
                </c:pt>
                <c:pt idx="7">
                  <c:v>25</c:v>
                </c:pt>
                <c:pt idx="8">
                  <c:v>25</c:v>
                </c:pt>
                <c:pt idx="9">
                  <c:v>10</c:v>
                </c:pt>
                <c:pt idx="10">
                  <c:v>0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661701160"/>
        <c:axId val="661707824"/>
      </c:scatterChart>
      <c:valAx>
        <c:axId val="661701160"/>
        <c:scaling>
          <c:orientation val="minMax"/>
          <c:max val="1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61707824"/>
        <c:crosses val="autoZero"/>
        <c:crossBetween val="midCat"/>
      </c:valAx>
      <c:valAx>
        <c:axId val="661707824"/>
        <c:scaling>
          <c:orientation val="minMax"/>
          <c:max val="5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 smtClean="0"/>
                  <a:t>MW</a:t>
                </a:r>
                <a:endParaRPr lang="en-US" dirty="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61701160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aseline="0" dirty="0" smtClean="0"/>
              <a:t>ESR-CLR REG </a:t>
            </a:r>
            <a:r>
              <a:rPr lang="en-US" baseline="0" dirty="0"/>
              <a:t>REQUEST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v>ESR-CLR REG REQUEST</c:v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'CHART FOR SLIDES EX2'!$B$37:$L$37</c:f>
              <c:numCache>
                <c:formatCode>General</c:formatCode>
                <c:ptCount val="1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</c:numCache>
            </c:numRef>
          </c:xVal>
          <c:yVal>
            <c:numRef>
              <c:f>'CHART FOR SLIDES EX2'!$B$50:$L$50</c:f>
              <c:numCache>
                <c:formatCode>0.0</c:formatCode>
                <c:ptCount val="11"/>
                <c:pt idx="0">
                  <c:v>0</c:v>
                </c:pt>
                <c:pt idx="1">
                  <c:v>5</c:v>
                </c:pt>
                <c:pt idx="2">
                  <c:v>10</c:v>
                </c:pt>
                <c:pt idx="3">
                  <c:v>11.5</c:v>
                </c:pt>
                <c:pt idx="4">
                  <c:v>12</c:v>
                </c:pt>
                <c:pt idx="5">
                  <c:v>12.5</c:v>
                </c:pt>
                <c:pt idx="6">
                  <c:v>12</c:v>
                </c:pt>
                <c:pt idx="7">
                  <c:v>11.5</c:v>
                </c:pt>
                <c:pt idx="8">
                  <c:v>10</c:v>
                </c:pt>
                <c:pt idx="9">
                  <c:v>5</c:v>
                </c:pt>
                <c:pt idx="10">
                  <c:v>0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70920384"/>
        <c:axId val="770924304"/>
      </c:scatterChart>
      <c:valAx>
        <c:axId val="770920384"/>
        <c:scaling>
          <c:orientation val="minMax"/>
          <c:max val="1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70924304"/>
        <c:crosses val="autoZero"/>
        <c:crossBetween val="midCat"/>
      </c:valAx>
      <c:valAx>
        <c:axId val="770924304"/>
        <c:scaling>
          <c:orientation val="minMax"/>
          <c:max val="5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 smtClean="0"/>
                  <a:t>MW</a:t>
                </a:r>
                <a:endParaRPr lang="en-US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70920384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aseline="0" dirty="0"/>
              <a:t>ESR </a:t>
            </a:r>
            <a:r>
              <a:rPr lang="en-US" baseline="0" dirty="0" smtClean="0"/>
              <a:t>REG </a:t>
            </a:r>
            <a:r>
              <a:rPr lang="en-US" baseline="0" dirty="0"/>
              <a:t>REQUEST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v>ESR REG REQUEST</c:v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'CHART FOR SLIDES EX2'!$B$37:$L$37</c:f>
              <c:numCache>
                <c:formatCode>General</c:formatCode>
                <c:ptCount val="1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</c:numCache>
            </c:numRef>
          </c:xVal>
          <c:yVal>
            <c:numRef>
              <c:f>'CHART FOR SLIDES EX2'!$B$38:$L$38</c:f>
              <c:numCache>
                <c:formatCode>0.0</c:formatCode>
                <c:ptCount val="11"/>
                <c:pt idx="0">
                  <c:v>0</c:v>
                </c:pt>
                <c:pt idx="1">
                  <c:v>10</c:v>
                </c:pt>
                <c:pt idx="2">
                  <c:v>20</c:v>
                </c:pt>
                <c:pt idx="3">
                  <c:v>23</c:v>
                </c:pt>
                <c:pt idx="4">
                  <c:v>24</c:v>
                </c:pt>
                <c:pt idx="5">
                  <c:v>25</c:v>
                </c:pt>
                <c:pt idx="6">
                  <c:v>24</c:v>
                </c:pt>
                <c:pt idx="7">
                  <c:v>23</c:v>
                </c:pt>
                <c:pt idx="8">
                  <c:v>20</c:v>
                </c:pt>
                <c:pt idx="9">
                  <c:v>10</c:v>
                </c:pt>
                <c:pt idx="10">
                  <c:v>0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70917248"/>
        <c:axId val="770921168"/>
      </c:scatterChart>
      <c:valAx>
        <c:axId val="770917248"/>
        <c:scaling>
          <c:orientation val="minMax"/>
          <c:max val="1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70921168"/>
        <c:crosses val="autoZero"/>
        <c:crossBetween val="midCat"/>
      </c:valAx>
      <c:valAx>
        <c:axId val="770921168"/>
        <c:scaling>
          <c:orientation val="minMax"/>
          <c:max val="5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 smtClean="0"/>
                  <a:t>MW</a:t>
                </a:r>
                <a:endParaRPr lang="en-US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70917248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aseline="0" dirty="0" smtClean="0"/>
              <a:t>ESR-CLR </a:t>
            </a:r>
            <a:r>
              <a:rPr lang="en-US" baseline="0" dirty="0"/>
              <a:t>RESPONSE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v>ESR-CLR RESPONSE</c:v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'CHART FOR SLIDES EX2'!$B$37:$L$37</c:f>
              <c:numCache>
                <c:formatCode>General</c:formatCode>
                <c:ptCount val="1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</c:numCache>
            </c:numRef>
          </c:xVal>
          <c:yVal>
            <c:numRef>
              <c:f>'CHART FOR SLIDES EX2'!$B$61:$L$61</c:f>
              <c:numCache>
                <c:formatCode>0.0</c:formatCode>
                <c:ptCount val="11"/>
                <c:pt idx="0">
                  <c:v>25</c:v>
                </c:pt>
                <c:pt idx="1">
                  <c:v>15</c:v>
                </c:pt>
                <c:pt idx="2">
                  <c:v>5</c:v>
                </c:pt>
                <c:pt idx="3">
                  <c:v>2</c:v>
                </c:pt>
                <c:pt idx="4">
                  <c:v>1</c:v>
                </c:pt>
                <c:pt idx="5">
                  <c:v>0</c:v>
                </c:pt>
                <c:pt idx="6">
                  <c:v>1</c:v>
                </c:pt>
                <c:pt idx="7">
                  <c:v>2</c:v>
                </c:pt>
                <c:pt idx="8">
                  <c:v>5</c:v>
                </c:pt>
                <c:pt idx="9">
                  <c:v>15</c:v>
                </c:pt>
                <c:pt idx="10">
                  <c:v>25</c:v>
                </c:pt>
              </c:numCache>
            </c:numRef>
          </c:yVal>
          <c:smooth val="0"/>
        </c:ser>
        <c:ser>
          <c:idx val="1"/>
          <c:order val="1"/>
          <c:tx>
            <c:v>ESR-CLR BP</c:v>
          </c:tx>
          <c:spPr>
            <a:ln w="19050" cap="rnd">
              <a:solidFill>
                <a:schemeClr val="accent2"/>
              </a:solidFill>
              <a:prstDash val="sysDash"/>
              <a:round/>
            </a:ln>
            <a:effectLst/>
          </c:spPr>
          <c:marker>
            <c:symbol val="none"/>
          </c:marker>
          <c:xVal>
            <c:numRef>
              <c:f>'CHART FOR SLIDES EX2'!$B$37:$L$37</c:f>
              <c:numCache>
                <c:formatCode>General</c:formatCode>
                <c:ptCount val="1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</c:numCache>
            </c:numRef>
          </c:xVal>
          <c:yVal>
            <c:numRef>
              <c:f>'CHART FOR SLIDES EX2'!$B$49:$L$49</c:f>
              <c:numCache>
                <c:formatCode>General</c:formatCode>
                <c:ptCount val="11"/>
                <c:pt idx="0">
                  <c:v>25</c:v>
                </c:pt>
                <c:pt idx="1">
                  <c:v>25</c:v>
                </c:pt>
                <c:pt idx="2">
                  <c:v>25</c:v>
                </c:pt>
                <c:pt idx="3">
                  <c:v>25</c:v>
                </c:pt>
                <c:pt idx="4">
                  <c:v>25</c:v>
                </c:pt>
                <c:pt idx="5">
                  <c:v>25</c:v>
                </c:pt>
                <c:pt idx="6">
                  <c:v>25</c:v>
                </c:pt>
                <c:pt idx="7">
                  <c:v>25</c:v>
                </c:pt>
                <c:pt idx="8">
                  <c:v>25</c:v>
                </c:pt>
                <c:pt idx="9">
                  <c:v>25</c:v>
                </c:pt>
                <c:pt idx="10">
                  <c:v>25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70922344"/>
        <c:axId val="770922736"/>
      </c:scatterChart>
      <c:valAx>
        <c:axId val="770922344"/>
        <c:scaling>
          <c:orientation val="minMax"/>
          <c:max val="1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70922736"/>
        <c:crosses val="autoZero"/>
        <c:crossBetween val="midCat"/>
      </c:valAx>
      <c:valAx>
        <c:axId val="770922736"/>
        <c:scaling>
          <c:orientation val="minMax"/>
          <c:max val="5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 smtClean="0"/>
                  <a:t>MW</a:t>
                </a:r>
                <a:endParaRPr lang="en-US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70922344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ESR-GR</a:t>
            </a:r>
            <a:r>
              <a:rPr lang="en-US" baseline="0" dirty="0" smtClean="0"/>
              <a:t> </a:t>
            </a:r>
            <a:r>
              <a:rPr lang="en-US" baseline="0" dirty="0"/>
              <a:t>RESPONSE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v>ESR-GR RESPONSE</c:v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'CHART FOR SLIDES EX2'!$B$37:$L$37</c:f>
              <c:numCache>
                <c:formatCode>General</c:formatCode>
                <c:ptCount val="1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</c:numCache>
            </c:numRef>
          </c:xVal>
          <c:yVal>
            <c:numRef>
              <c:f>'CHART FOR SLIDES EX2'!$B$60:$L$60</c:f>
              <c:numCache>
                <c:formatCode>0.0</c:formatCode>
                <c:ptCount val="1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</c:numCache>
            </c:numRef>
          </c:yVal>
          <c:smooth val="0"/>
        </c:ser>
        <c:ser>
          <c:idx val="1"/>
          <c:order val="1"/>
          <c:tx>
            <c:v>ESR-GR BP</c:v>
          </c:tx>
          <c:spPr>
            <a:ln w="19050" cap="rnd">
              <a:solidFill>
                <a:schemeClr val="accent2"/>
              </a:solidFill>
              <a:prstDash val="sysDash"/>
              <a:round/>
            </a:ln>
            <a:effectLst/>
          </c:spPr>
          <c:marker>
            <c:symbol val="none"/>
          </c:marker>
          <c:xVal>
            <c:numRef>
              <c:f>'CHART FOR SLIDES EX2'!$B$37:$L$37</c:f>
              <c:numCache>
                <c:formatCode>General</c:formatCode>
                <c:ptCount val="1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</c:numCache>
            </c:numRef>
          </c:xVal>
          <c:yVal>
            <c:numRef>
              <c:f>'CHART FOR SLIDES EX2'!$B$43:$L$43</c:f>
              <c:numCache>
                <c:formatCode>0.0</c:formatCode>
                <c:ptCount val="1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70916856"/>
        <c:axId val="770915288"/>
      </c:scatterChart>
      <c:valAx>
        <c:axId val="770916856"/>
        <c:scaling>
          <c:orientation val="minMax"/>
          <c:max val="1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70915288"/>
        <c:crosses val="autoZero"/>
        <c:crossBetween val="midCat"/>
      </c:valAx>
      <c:valAx>
        <c:axId val="770915288"/>
        <c:scaling>
          <c:orientation val="minMax"/>
          <c:max val="5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 smtClean="0"/>
                  <a:t>MW</a:t>
                </a:r>
                <a:endParaRPr lang="en-US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70916856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aseline="0"/>
              <a:t>ESR RESPONSE</a:t>
            </a:r>
            <a:endParaRPr lang="en-US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v>ESR RESPONSE</c:v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'CHART FOR SLIDES EX2'!$B$37:$L$37</c:f>
              <c:numCache>
                <c:formatCode>General</c:formatCode>
                <c:ptCount val="1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</c:numCache>
            </c:numRef>
          </c:xVal>
          <c:yVal>
            <c:numRef>
              <c:f>'CHART FOR SLIDES EX2'!$B$38:$L$38</c:f>
              <c:numCache>
                <c:formatCode>0.0</c:formatCode>
                <c:ptCount val="11"/>
                <c:pt idx="0">
                  <c:v>0</c:v>
                </c:pt>
                <c:pt idx="1">
                  <c:v>10</c:v>
                </c:pt>
                <c:pt idx="2">
                  <c:v>20</c:v>
                </c:pt>
                <c:pt idx="3">
                  <c:v>23</c:v>
                </c:pt>
                <c:pt idx="4">
                  <c:v>24</c:v>
                </c:pt>
                <c:pt idx="5">
                  <c:v>25</c:v>
                </c:pt>
                <c:pt idx="6">
                  <c:v>24</c:v>
                </c:pt>
                <c:pt idx="7">
                  <c:v>23</c:v>
                </c:pt>
                <c:pt idx="8">
                  <c:v>20</c:v>
                </c:pt>
                <c:pt idx="9">
                  <c:v>10</c:v>
                </c:pt>
                <c:pt idx="10">
                  <c:v>0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70928616"/>
        <c:axId val="770927832"/>
      </c:scatterChart>
      <c:valAx>
        <c:axId val="770928616"/>
        <c:scaling>
          <c:orientation val="minMax"/>
          <c:max val="1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70927832"/>
        <c:crosses val="autoZero"/>
        <c:crossBetween val="midCat"/>
      </c:valAx>
      <c:valAx>
        <c:axId val="770927832"/>
        <c:scaling>
          <c:orientation val="minMax"/>
          <c:max val="5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 smtClean="0"/>
                  <a:t>MW</a:t>
                </a:r>
                <a:endParaRPr lang="en-US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70928616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GR</a:t>
            </a:r>
            <a:r>
              <a:rPr lang="en-US" baseline="0"/>
              <a:t> REG REQUEST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v>GEN REG REQUEST</c:v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'CHART FOR SLIDES EX3'!$B$37:$L$37</c:f>
              <c:numCache>
                <c:formatCode>General</c:formatCode>
                <c:ptCount val="1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</c:numCache>
            </c:numRef>
          </c:xVal>
          <c:yVal>
            <c:numRef>
              <c:f>'CHART FOR SLIDES EX3'!$B$44:$L$44</c:f>
              <c:numCache>
                <c:formatCode>0.0</c:formatCode>
                <c:ptCount val="11"/>
                <c:pt idx="0">
                  <c:v>0</c:v>
                </c:pt>
                <c:pt idx="1">
                  <c:v>5</c:v>
                </c:pt>
                <c:pt idx="2">
                  <c:v>12.5</c:v>
                </c:pt>
                <c:pt idx="3">
                  <c:v>12.5</c:v>
                </c:pt>
                <c:pt idx="4">
                  <c:v>15</c:v>
                </c:pt>
                <c:pt idx="5">
                  <c:v>15</c:v>
                </c:pt>
                <c:pt idx="6">
                  <c:v>15</c:v>
                </c:pt>
                <c:pt idx="7">
                  <c:v>12.5</c:v>
                </c:pt>
                <c:pt idx="8">
                  <c:v>12.5</c:v>
                </c:pt>
                <c:pt idx="9">
                  <c:v>5</c:v>
                </c:pt>
                <c:pt idx="10">
                  <c:v>0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70927048"/>
        <c:axId val="770926656"/>
      </c:scatterChart>
      <c:valAx>
        <c:axId val="770927048"/>
        <c:scaling>
          <c:orientation val="minMax"/>
          <c:max val="1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70926656"/>
        <c:crosses val="autoZero"/>
        <c:crossBetween val="midCat"/>
      </c:valAx>
      <c:valAx>
        <c:axId val="770926656"/>
        <c:scaling>
          <c:orientation val="minMax"/>
          <c:max val="5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 smtClean="0"/>
                  <a:t>MW</a:t>
                </a:r>
                <a:endParaRPr lang="en-US" dirty="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70927048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aseline="0"/>
              <a:t>CLR REG REQUEST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v>CLR REG REQUEST</c:v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'CHART FOR SLIDES EX3'!$B$37:$L$37</c:f>
              <c:numCache>
                <c:formatCode>General</c:formatCode>
                <c:ptCount val="1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</c:numCache>
            </c:numRef>
          </c:xVal>
          <c:yVal>
            <c:numRef>
              <c:f>'CHART FOR SLIDES EX3'!$B$50:$L$50</c:f>
              <c:numCache>
                <c:formatCode>0.0</c:formatCode>
                <c:ptCount val="11"/>
                <c:pt idx="0">
                  <c:v>0</c:v>
                </c:pt>
                <c:pt idx="1">
                  <c:v>5</c:v>
                </c:pt>
                <c:pt idx="2">
                  <c:v>12.5</c:v>
                </c:pt>
                <c:pt idx="3">
                  <c:v>12.5</c:v>
                </c:pt>
                <c:pt idx="4">
                  <c:v>15</c:v>
                </c:pt>
                <c:pt idx="5">
                  <c:v>15</c:v>
                </c:pt>
                <c:pt idx="6">
                  <c:v>15</c:v>
                </c:pt>
                <c:pt idx="7">
                  <c:v>12.5</c:v>
                </c:pt>
                <c:pt idx="8">
                  <c:v>12.5</c:v>
                </c:pt>
                <c:pt idx="9">
                  <c:v>5</c:v>
                </c:pt>
                <c:pt idx="10">
                  <c:v>0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70925480"/>
        <c:axId val="770925088"/>
      </c:scatterChart>
      <c:valAx>
        <c:axId val="770925480"/>
        <c:scaling>
          <c:orientation val="minMax"/>
          <c:max val="1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70925088"/>
        <c:crosses val="autoZero"/>
        <c:crossBetween val="midCat"/>
      </c:valAx>
      <c:valAx>
        <c:axId val="770925088"/>
        <c:scaling>
          <c:orientation val="minMax"/>
          <c:max val="5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 smtClean="0"/>
                  <a:t>MW</a:t>
                </a:r>
                <a:endParaRPr lang="en-US" dirty="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70925480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aseline="0"/>
              <a:t>ESR REG REQUEST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v>ESR REG REQUEST</c:v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'CHART FOR SLIDES EX3'!$B$37:$L$37</c:f>
              <c:numCache>
                <c:formatCode>General</c:formatCode>
                <c:ptCount val="1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</c:numCache>
            </c:numRef>
          </c:xVal>
          <c:yVal>
            <c:numRef>
              <c:f>'CHART FOR SLIDES EX3'!$B$38:$L$38</c:f>
              <c:numCache>
                <c:formatCode>0.0</c:formatCode>
                <c:ptCount val="11"/>
                <c:pt idx="0">
                  <c:v>0</c:v>
                </c:pt>
                <c:pt idx="1">
                  <c:v>10</c:v>
                </c:pt>
                <c:pt idx="2">
                  <c:v>25</c:v>
                </c:pt>
                <c:pt idx="3">
                  <c:v>25</c:v>
                </c:pt>
                <c:pt idx="4">
                  <c:v>30</c:v>
                </c:pt>
                <c:pt idx="5">
                  <c:v>30</c:v>
                </c:pt>
                <c:pt idx="6">
                  <c:v>30</c:v>
                </c:pt>
                <c:pt idx="7">
                  <c:v>25</c:v>
                </c:pt>
                <c:pt idx="8">
                  <c:v>25</c:v>
                </c:pt>
                <c:pt idx="9">
                  <c:v>10</c:v>
                </c:pt>
                <c:pt idx="10">
                  <c:v>0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70916072"/>
        <c:axId val="770914112"/>
      </c:scatterChart>
      <c:valAx>
        <c:axId val="770916072"/>
        <c:scaling>
          <c:orientation val="minMax"/>
          <c:max val="1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70914112"/>
        <c:crosses val="autoZero"/>
        <c:crossBetween val="midCat"/>
      </c:valAx>
      <c:valAx>
        <c:axId val="770914112"/>
        <c:scaling>
          <c:orientation val="minMax"/>
          <c:max val="5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 smtClean="0"/>
                  <a:t>MW</a:t>
                </a:r>
                <a:endParaRPr lang="en-US" dirty="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70916072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376726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9911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100" b="1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1"/>
            <a:ext cx="8534400" cy="505222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7581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100" b="1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cxnSp>
        <p:nvCxnSpPr>
          <p:cNvPr id="9" name="Straight Connector 8"/>
          <p:cNvCxnSpPr/>
          <p:nvPr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427842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81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46722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194560" y="6477004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54677" y="6553201"/>
            <a:ext cx="707325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750" b="1" baseline="0" dirty="0" smtClean="0">
                <a:solidFill>
                  <a:schemeClr val="tx2"/>
                </a:solidFill>
              </a:rPr>
              <a:t>PUBLIC</a:t>
            </a:r>
            <a:endParaRPr lang="en-US" sz="75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214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Relationship Id="rId9" Type="http://schemas.openxmlformats.org/officeDocument/2006/relationships/image" Target="../media/image18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60.png"/><Relationship Id="rId4" Type="http://schemas.openxmlformats.org/officeDocument/2006/relationships/image" Target="../media/image50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image" Target="../media/image120.png"/><Relationship Id="rId7" Type="http://schemas.openxmlformats.org/officeDocument/2006/relationships/image" Target="../media/image22.png"/><Relationship Id="rId2" Type="http://schemas.openxmlformats.org/officeDocument/2006/relationships/image" Target="../media/image110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37463" y="2921616"/>
            <a:ext cx="40293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Energy Storage Resource Energy Deployment Performance (ESREDP)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60652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289932" y="1063083"/>
            <a:ext cx="84897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Scoring* performance using ESREDP</a:t>
            </a:r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0557884"/>
              </p:ext>
            </p:extLst>
          </p:nvPr>
        </p:nvGraphicFramePr>
        <p:xfrm>
          <a:off x="3085171" y="4593193"/>
          <a:ext cx="2899318" cy="594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9659"/>
                <a:gridCol w="1449659"/>
              </a:tblGrid>
              <a:tr h="27388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ESREDP</a:t>
                      </a:r>
                      <a:r>
                        <a:rPr lang="en-US" baseline="0" dirty="0" smtClean="0"/>
                        <a:t> (%)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ESREDP</a:t>
                      </a:r>
                      <a:r>
                        <a:rPr lang="en-US" baseline="0" dirty="0" smtClean="0"/>
                        <a:t> (MW)</a:t>
                      </a:r>
                      <a:endParaRPr lang="en-US" dirty="0"/>
                    </a:p>
                  </a:txBody>
                  <a:tcPr/>
                </a:tc>
              </a:tr>
              <a:tr h="27388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0" name="Content Placeholder 4"/>
          <p:cNvSpPr txBox="1">
            <a:spLocks/>
          </p:cNvSpPr>
          <p:nvPr/>
        </p:nvSpPr>
        <p:spPr>
          <a:xfrm>
            <a:off x="381000" y="5774476"/>
            <a:ext cx="8534400" cy="328960"/>
          </a:xfrm>
          <a:prstGeom prst="rect">
            <a:avLst/>
          </a:prstGeom>
        </p:spPr>
        <p:txBody>
          <a:bodyPr/>
          <a:lstStyle>
            <a:lvl1pPr marL="257175" indent="-257175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57213" indent="-214313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1400" dirty="0" smtClean="0"/>
              <a:t>*Assuming example is across a 5-min period</a:t>
            </a:r>
            <a:endParaRPr lang="en-US" sz="1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289933" y="1917184"/>
                <a:ext cx="5763248" cy="50731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120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ESREDP</m:t>
                      </m:r>
                      <m:r>
                        <a:rPr lang="en-US" sz="12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ctrlPr>
                            <a:rPr lang="en-US" sz="1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%</m:t>
                          </m:r>
                        </m:e>
                      </m:d>
                      <m:r>
                        <a:rPr lang="en-US" sz="12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 </m:t>
                      </m:r>
                      <m:r>
                        <m:rPr>
                          <m:sty m:val="p"/>
                        </m:rPr>
                        <a:rPr lang="en-US" sz="12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ABS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1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ctrlPr>
                                <a:rPr lang="en-US" sz="12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12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d>
                                    <m:dPr>
                                      <m:ctrlPr>
                                        <a:rPr lang="en-US" sz="12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n-US" sz="1200" b="0" i="0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ATG</m:t>
                                      </m:r>
                                      <m:r>
                                        <a:rPr lang="en-US" sz="1200" b="0" i="0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r>
                                        <m:rPr>
                                          <m:sty m:val="p"/>
                                        </m:rPr>
                                        <a:rPr lang="en-US" sz="1200" b="0" i="0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GEN</m:t>
                                      </m:r>
                                      <m:r>
                                        <a:rPr lang="en-US" sz="1200" b="0" i="0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.</m:t>
                                      </m:r>
                                      <m:r>
                                        <m:rPr>
                                          <m:sty m:val="p"/>
                                        </m:rPr>
                                        <a:rPr lang="en-US" sz="1200" b="0" i="0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AEPFR</m:t>
                                      </m:r>
                                    </m:e>
                                  </m:d>
                                  <m:r>
                                    <a:rPr lang="en-US" sz="1200" b="0" i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−(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en-US" sz="1200" b="0" i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ATPC</m:t>
                                  </m:r>
                                  <m:r>
                                    <a:rPr lang="en-US" sz="1200" b="0" i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en-US" sz="1200" b="0" i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CLR</m:t>
                                  </m:r>
                                  <m:r>
                                    <a:rPr lang="en-US" sz="1200" b="0" i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.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en-US" sz="1200" b="0" i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AEPFR</m:t>
                                  </m:r>
                                  <m:r>
                                    <a:rPr lang="en-US" sz="1200" b="0" i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num>
                                <m:den>
                                  <m:d>
                                    <m:dPr>
                                      <m:ctrlPr>
                                        <a:rPr lang="en-US" sz="12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n-US" sz="1200" i="0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GEN</m:t>
                                      </m:r>
                                      <m:r>
                                        <a:rPr lang="en-US" sz="1200" i="0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.</m:t>
                                      </m:r>
                                      <m:r>
                                        <m:rPr>
                                          <m:sty m:val="p"/>
                                        </m:rPr>
                                        <a:rPr lang="en-US" sz="1200" i="0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ABP</m:t>
                                      </m:r>
                                      <m:r>
                                        <a:rPr lang="en-US" sz="1200" i="0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+</m:t>
                                      </m:r>
                                      <m:r>
                                        <m:rPr>
                                          <m:sty m:val="p"/>
                                        </m:rPr>
                                        <a:rPr lang="en-US" sz="1200" i="0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GEN</m:t>
                                      </m:r>
                                      <m:r>
                                        <a:rPr lang="en-US" sz="1200" i="0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.</m:t>
                                      </m:r>
                                      <m:r>
                                        <m:rPr>
                                          <m:sty m:val="p"/>
                                        </m:rPr>
                                        <a:rPr lang="en-US" sz="1200" i="0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ARI</m:t>
                                      </m:r>
                                    </m:e>
                                  </m:d>
                                  <m:r>
                                    <a:rPr lang="en-US" sz="1200" b="0" i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−(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en-US" sz="1200" i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CLR</m:t>
                                  </m:r>
                                  <m:r>
                                    <a:rPr lang="en-US" sz="1200" i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.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en-US" sz="1200" i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ABP</m:t>
                                  </m:r>
                                  <m:r>
                                    <a:rPr lang="en-US" sz="1200" i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en-US" sz="1200" i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CLR</m:t>
                                  </m:r>
                                  <m:r>
                                    <a:rPr lang="en-US" sz="1200" i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.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en-US" sz="1200" i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ARI</m:t>
                                  </m:r>
                                  <m:r>
                                    <a:rPr lang="en-US" sz="1200" b="0" i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den>
                              </m:f>
                            </m:e>
                          </m:d>
                          <m:r>
                            <a:rPr lang="en-US" sz="12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−1.0</m:t>
                          </m:r>
                        </m:e>
                      </m:d>
                      <m:r>
                        <a:rPr lang="en-US" sz="12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∗100</m:t>
                      </m:r>
                    </m:oMath>
                  </m:oMathPara>
                </a14:m>
                <a:endParaRPr lang="en-US" sz="12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933" y="1917184"/>
                <a:ext cx="5763248" cy="507318"/>
              </a:xfrm>
              <a:prstGeom prst="rect">
                <a:avLst/>
              </a:prstGeom>
              <a:blipFill rotWithShape="0">
                <a:blip r:embed="rId2"/>
                <a:stretch>
                  <a:fillRect b="-23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/>
              <p:cNvSpPr/>
              <p:nvPr/>
            </p:nvSpPr>
            <p:spPr>
              <a:xfrm>
                <a:off x="289932" y="3538846"/>
                <a:ext cx="7991556" cy="27699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120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ESREDP</m:t>
                    </m:r>
                    <m:r>
                      <a:rPr lang="en-US" sz="1200" i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ctrlPr>
                          <a:rPr lang="en-US" sz="1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sz="1200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MW</m:t>
                        </m:r>
                      </m:e>
                    </m:d>
                    <m:r>
                      <a:rPr lang="en-US" sz="1200" i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 </m:t>
                    </m:r>
                    <m:r>
                      <m:rPr>
                        <m:sty m:val="p"/>
                      </m:rPr>
                      <a:rPr lang="en-US" sz="1200" i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ABS</m:t>
                    </m:r>
                    <m:r>
                      <a:rPr lang="en-US" sz="12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(</m:t>
                    </m:r>
                    <m:d>
                      <m:dPr>
                        <m:ctrlPr>
                          <a:rPr lang="en-US" sz="1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sz="1200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ATG</m:t>
                        </m:r>
                        <m:r>
                          <a:rPr lang="en-US" sz="1200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m:rPr>
                            <m:sty m:val="p"/>
                          </m:rPr>
                          <a:rPr lang="en-US" sz="1200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GEN</m:t>
                        </m:r>
                        <m:r>
                          <a:rPr lang="en-US" sz="1200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m:rPr>
                            <m:sty m:val="p"/>
                          </m:rPr>
                          <a:rPr lang="en-US" sz="1200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ABP</m:t>
                        </m:r>
                        <m:r>
                          <a:rPr lang="en-US" sz="1200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m:rPr>
                            <m:sty m:val="p"/>
                          </m:rPr>
                          <a:rPr lang="en-US" sz="1200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GEN</m:t>
                        </m:r>
                        <m:r>
                          <a:rPr lang="en-US" sz="1200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m:rPr>
                            <m:sty m:val="p"/>
                          </m:rPr>
                          <a:rPr lang="en-US" sz="1200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ARI</m:t>
                        </m:r>
                        <m:r>
                          <a:rPr lang="en-US" sz="1200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m:rPr>
                            <m:sty m:val="p"/>
                          </m:rPr>
                          <a:rPr lang="en-US" sz="1200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GEN</m:t>
                        </m:r>
                        <m:r>
                          <a:rPr lang="en-US" sz="1200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m:rPr>
                            <m:sty m:val="p"/>
                          </m:rPr>
                          <a:rPr lang="en-US" sz="1200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AEPFR</m:t>
                        </m:r>
                      </m:e>
                    </m:d>
                    <m:r>
                      <a:rPr lang="en-US" sz="12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+(</m:t>
                    </m:r>
                    <m:d>
                      <m:dPr>
                        <m:ctrlPr>
                          <a:rPr lang="en-US" sz="1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sz="1200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CLR</m:t>
                        </m:r>
                        <m:r>
                          <a:rPr lang="en-US" sz="1200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m:rPr>
                            <m:sty m:val="p"/>
                          </m:rPr>
                          <a:rPr lang="en-US" sz="1200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ABP</m:t>
                        </m:r>
                        <m:r>
                          <a:rPr lang="en-US" sz="1200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m:rPr>
                            <m:sty m:val="p"/>
                          </m:rPr>
                          <a:rPr lang="en-US" sz="1200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CLR</m:t>
                        </m:r>
                        <m:r>
                          <a:rPr lang="en-US" sz="1200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m:rPr>
                            <m:sty m:val="p"/>
                          </m:rPr>
                          <a:rPr lang="en-US" sz="1200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ARI</m:t>
                        </m:r>
                        <m:r>
                          <a:rPr lang="en-US" sz="1200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m:rPr>
                            <m:sty m:val="p"/>
                          </m:rPr>
                          <a:rPr lang="en-US" sz="1200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CLR</m:t>
                        </m:r>
                        <m:r>
                          <a:rPr lang="en-US" sz="1200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m:rPr>
                            <m:sty m:val="p"/>
                          </m:rPr>
                          <a:rPr lang="en-US" sz="1200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AEPFR</m:t>
                        </m:r>
                      </m:e>
                    </m:d>
                    <m:r>
                      <a:rPr lang="en-US" sz="12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m:rPr>
                        <m:sty m:val="p"/>
                      </m:rPr>
                      <a:rPr lang="en-US" sz="12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ATPC</m:t>
                    </m:r>
                    <m:r>
                      <a:rPr lang="en-US" sz="12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1200" dirty="0" smtClean="0">
                    <a:solidFill>
                      <a:schemeClr val="tx1"/>
                    </a:solidFill>
                  </a:rPr>
                  <a:t>)</a:t>
                </a:r>
                <a:endParaRPr lang="en-US" sz="12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932" y="3538846"/>
                <a:ext cx="7991556" cy="276999"/>
              </a:xfrm>
              <a:prstGeom prst="rect">
                <a:avLst/>
              </a:prstGeom>
              <a:blipFill rotWithShape="0">
                <a:blip r:embed="rId3"/>
                <a:stretch>
                  <a:fillRect t="-4444" b="-155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/>
              <p:cNvSpPr/>
              <p:nvPr/>
            </p:nvSpPr>
            <p:spPr>
              <a:xfrm>
                <a:off x="289932" y="2488091"/>
                <a:ext cx="4449336" cy="50731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120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ESREDP</m:t>
                      </m:r>
                      <m:r>
                        <a:rPr lang="en-US" sz="12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ctrlPr>
                            <a:rPr lang="en-US" sz="1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%</m:t>
                          </m:r>
                        </m:e>
                      </m:d>
                      <m:r>
                        <a:rPr lang="en-US" sz="12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 </m:t>
                      </m:r>
                      <m:r>
                        <m:rPr>
                          <m:sty m:val="p"/>
                        </m:rPr>
                        <a:rPr lang="en-US" sz="12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ABS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1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ctrlPr>
                                <a:rPr lang="en-US" sz="12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12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d>
                                    <m:dPr>
                                      <m:ctrlPr>
                                        <a:rPr lang="en-US" sz="12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1200" b="0" i="0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0−0</m:t>
                                      </m:r>
                                    </m:e>
                                  </m:d>
                                  <m:r>
                                    <a:rPr lang="en-US" sz="1200" b="0" i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−(8.727+0)</m:t>
                                  </m:r>
                                </m:num>
                                <m:den>
                                  <m:d>
                                    <m:dPr>
                                      <m:ctrlPr>
                                        <a:rPr lang="en-US" sz="12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1200" b="0" i="0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  <m:r>
                                        <a:rPr lang="en-US" sz="1200" i="0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+</m:t>
                                      </m:r>
                                      <m:r>
                                        <a:rPr lang="en-US" sz="12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8.136</m:t>
                                      </m:r>
                                    </m:e>
                                  </m:d>
                                  <m:r>
                                    <a:rPr lang="en-US" sz="1200" b="0" i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−(25</m:t>
                                  </m:r>
                                  <m:r>
                                    <a:rPr lang="en-US" sz="1200" i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sz="1200" b="0" i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8.136)</m:t>
                                  </m:r>
                                </m:den>
                              </m:f>
                            </m:e>
                          </m:d>
                          <m:r>
                            <a:rPr lang="en-US" sz="12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−1.0</m:t>
                          </m:r>
                        </m:e>
                      </m:d>
                      <m:r>
                        <a:rPr lang="en-US" sz="12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∗100</m:t>
                      </m:r>
                    </m:oMath>
                  </m:oMathPara>
                </a14:m>
                <a:endParaRPr lang="en-US" sz="12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1" name="Rectangl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932" y="2488091"/>
                <a:ext cx="4449336" cy="507318"/>
              </a:xfrm>
              <a:prstGeom prst="rect">
                <a:avLst/>
              </a:prstGeom>
              <a:blipFill rotWithShape="0">
                <a:blip r:embed="rId4"/>
                <a:stretch>
                  <a:fillRect b="-36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ctangle 21"/>
              <p:cNvSpPr/>
              <p:nvPr/>
            </p:nvSpPr>
            <p:spPr>
              <a:xfrm>
                <a:off x="4610100" y="2471672"/>
                <a:ext cx="2340827" cy="50731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120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 </m:t>
                      </m:r>
                      <m:r>
                        <m:rPr>
                          <m:sty m:val="p"/>
                        </m:rPr>
                        <a:rPr lang="en-US" sz="120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ABS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1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ctrlPr>
                                <a:rPr lang="en-US" sz="12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12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2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−8.73</m:t>
                                  </m:r>
                                </m:num>
                                <m:den>
                                  <m:r>
                                    <a:rPr lang="en-US" sz="12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−8.73</m:t>
                                  </m:r>
                                </m:den>
                              </m:f>
                            </m:e>
                          </m:d>
                          <m:r>
                            <a:rPr lang="en-US" sz="12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−1.0</m:t>
                          </m:r>
                        </m:e>
                      </m:d>
                      <m:r>
                        <a:rPr lang="en-US" sz="12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∗100</m:t>
                      </m:r>
                    </m:oMath>
                  </m:oMathPara>
                </a14:m>
                <a:endParaRPr lang="en-US" sz="12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2" name="Rectangle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10100" y="2471672"/>
                <a:ext cx="2340827" cy="507318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22"/>
              <p:cNvSpPr/>
              <p:nvPr/>
            </p:nvSpPr>
            <p:spPr>
              <a:xfrm>
                <a:off x="6638692" y="2586831"/>
                <a:ext cx="2081561" cy="27699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120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200" b="1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en-US" sz="1200" b="1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23" name="Rectangle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38692" y="2586831"/>
                <a:ext cx="2081561" cy="276999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23"/>
              <p:cNvSpPr/>
              <p:nvPr/>
            </p:nvSpPr>
            <p:spPr>
              <a:xfrm>
                <a:off x="289932" y="3883274"/>
                <a:ext cx="5060443" cy="27699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120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ESREDP</m:t>
                    </m:r>
                    <m:r>
                      <a:rPr lang="en-US" sz="1200" i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ctrlPr>
                          <a:rPr lang="en-US" sz="1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sz="1200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MW</m:t>
                        </m:r>
                      </m:e>
                    </m:d>
                    <m:r>
                      <a:rPr lang="en-US" sz="1200" i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 </m:t>
                    </m:r>
                    <m:r>
                      <m:rPr>
                        <m:sty m:val="p"/>
                      </m:rPr>
                      <a:rPr lang="en-US" sz="1200" i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ABS</m:t>
                    </m:r>
                    <m:r>
                      <a:rPr lang="en-US" sz="12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(</m:t>
                    </m:r>
                    <m:d>
                      <m:dPr>
                        <m:ctrlPr>
                          <a:rPr lang="en-US" sz="1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200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0−0−8.136−0</m:t>
                        </m:r>
                      </m:e>
                    </m:d>
                    <m:r>
                      <a:rPr lang="en-US" sz="12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+(</m:t>
                    </m:r>
                    <m:d>
                      <m:dPr>
                        <m:ctrlPr>
                          <a:rPr lang="en-US" sz="1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200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25−8.136−0</m:t>
                        </m:r>
                      </m:e>
                    </m:d>
                    <m:r>
                      <a:rPr lang="en-US" sz="12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−8.727)</m:t>
                    </m:r>
                  </m:oMath>
                </a14:m>
                <a:r>
                  <a:rPr lang="en-US" sz="1200" dirty="0" smtClean="0">
                    <a:solidFill>
                      <a:schemeClr val="tx1"/>
                    </a:solidFill>
                  </a:rPr>
                  <a:t>)</a:t>
                </a:r>
                <a:endParaRPr lang="en-US" sz="12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4" name="Rectangle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932" y="3883274"/>
                <a:ext cx="5060443" cy="276999"/>
              </a:xfrm>
              <a:prstGeom prst="rect">
                <a:avLst/>
              </a:prstGeom>
              <a:blipFill rotWithShape="0">
                <a:blip r:embed="rId7"/>
                <a:stretch>
                  <a:fillRect t="-2222" b="-155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 24"/>
              <p:cNvSpPr/>
              <p:nvPr/>
            </p:nvSpPr>
            <p:spPr>
              <a:xfrm>
                <a:off x="5161329" y="3883273"/>
                <a:ext cx="2653127" cy="27699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120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 </m:t>
                    </m:r>
                    <m:r>
                      <m:rPr>
                        <m:sty m:val="p"/>
                      </m:rPr>
                      <a:rPr lang="en-US" sz="120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ABS</m:t>
                    </m:r>
                    <m:r>
                      <a:rPr lang="en-US" sz="12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(8.13−8.13</m:t>
                    </m:r>
                  </m:oMath>
                </a14:m>
                <a:r>
                  <a:rPr lang="en-US" sz="1200" dirty="0" smtClean="0">
                    <a:solidFill>
                      <a:schemeClr val="tx1"/>
                    </a:solidFill>
                  </a:rPr>
                  <a:t>)</a:t>
                </a:r>
                <a:endParaRPr lang="en-US" sz="12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5" name="Rectangle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61329" y="3883273"/>
                <a:ext cx="2653127" cy="276999"/>
              </a:xfrm>
              <a:prstGeom prst="rect">
                <a:avLst/>
              </a:prstGeom>
              <a:blipFill rotWithShape="0">
                <a:blip r:embed="rId8"/>
                <a:stretch>
                  <a:fillRect t="-2222" b="-155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Rectangle 25"/>
              <p:cNvSpPr/>
              <p:nvPr/>
            </p:nvSpPr>
            <p:spPr>
              <a:xfrm>
                <a:off x="6579219" y="3883273"/>
                <a:ext cx="1996068" cy="27699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120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200" b="1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en-US" sz="12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6" name="Rectangle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79219" y="3883273"/>
                <a:ext cx="1996068" cy="276999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063500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2</a:t>
            </a:r>
            <a:endParaRPr lang="en-US" dirty="0"/>
          </a:p>
        </p:txBody>
      </p:sp>
      <p:sp>
        <p:nvSpPr>
          <p:cNvPr id="6" name="Content Placeholder 4"/>
          <p:cNvSpPr>
            <a:spLocks noGrp="1"/>
          </p:cNvSpPr>
          <p:nvPr>
            <p:ph idx="1"/>
          </p:nvPr>
        </p:nvSpPr>
        <p:spPr>
          <a:xfrm>
            <a:off x="381000" y="1890138"/>
            <a:ext cx="8534400" cy="689515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Example </a:t>
            </a:r>
            <a:r>
              <a:rPr lang="en-US" dirty="0" smtClean="0"/>
              <a:t>2</a:t>
            </a:r>
            <a:endParaRPr lang="en-US" dirty="0"/>
          </a:p>
          <a:p>
            <a:r>
              <a:rPr lang="en-US" sz="2000" dirty="0"/>
              <a:t>QSE holds 50 MW Regulation-Up Responsibility (RURS) on ESR</a:t>
            </a:r>
          </a:p>
          <a:p>
            <a:r>
              <a:rPr lang="en-US" sz="2000" dirty="0"/>
              <a:t>Telemetered RURS as 25 MW on ESR-GR and 25 MW on ESR-CLR</a:t>
            </a:r>
          </a:p>
          <a:p>
            <a:r>
              <a:rPr lang="en-US" sz="2000" dirty="0"/>
              <a:t>ESR-CLR </a:t>
            </a:r>
            <a:r>
              <a:rPr lang="en-US" sz="2000" dirty="0" smtClean="0"/>
              <a:t>Base-Point at </a:t>
            </a:r>
            <a:r>
              <a:rPr lang="en-US" sz="2000" dirty="0"/>
              <a:t>25 MW </a:t>
            </a:r>
            <a:r>
              <a:rPr lang="en-US" sz="2000" dirty="0" smtClean="0"/>
              <a:t>(charging)</a:t>
            </a:r>
            <a:endParaRPr lang="en-US" sz="2000" dirty="0"/>
          </a:p>
          <a:p>
            <a:r>
              <a:rPr lang="en-US" sz="2000" dirty="0"/>
              <a:t>ESR-GR at 0 MW</a:t>
            </a:r>
          </a:p>
          <a:p>
            <a:r>
              <a:rPr lang="en-US" sz="2000" dirty="0"/>
              <a:t>Both Receive simultaneous </a:t>
            </a:r>
            <a:r>
              <a:rPr lang="en-US" sz="2000" dirty="0" err="1"/>
              <a:t>Reg</a:t>
            </a:r>
            <a:r>
              <a:rPr lang="en-US" sz="2000" dirty="0"/>
              <a:t>-Up </a:t>
            </a:r>
            <a:r>
              <a:rPr lang="en-US" sz="2000" dirty="0" smtClean="0"/>
              <a:t>Instructions</a:t>
            </a:r>
          </a:p>
          <a:p>
            <a:r>
              <a:rPr lang="en-US" sz="2000" dirty="0"/>
              <a:t>ESR provides full response </a:t>
            </a:r>
            <a:r>
              <a:rPr lang="en-US" sz="2000" dirty="0" smtClean="0"/>
              <a:t>with a combination of reducing </a:t>
            </a:r>
            <a:r>
              <a:rPr lang="en-US" sz="2000" dirty="0"/>
              <a:t>consumption on </a:t>
            </a:r>
            <a:r>
              <a:rPr lang="en-US" sz="2000" dirty="0" smtClean="0"/>
              <a:t>ESR-CLR and injecting with ESR-GR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1975156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2</a:t>
            </a:r>
            <a:endParaRPr lang="en-US" dirty="0"/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3937210" y="3015253"/>
            <a:ext cx="672890" cy="46207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3937210" y="3642486"/>
            <a:ext cx="672890" cy="55922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Plus 25"/>
          <p:cNvSpPr/>
          <p:nvPr/>
        </p:nvSpPr>
        <p:spPr>
          <a:xfrm>
            <a:off x="4168646" y="3450329"/>
            <a:ext cx="210018" cy="219154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40097742"/>
              </p:ext>
            </p:extLst>
          </p:nvPr>
        </p:nvGraphicFramePr>
        <p:xfrm>
          <a:off x="381000" y="734125"/>
          <a:ext cx="36576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3" name="Chart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0804091"/>
              </p:ext>
            </p:extLst>
          </p:nvPr>
        </p:nvGraphicFramePr>
        <p:xfrm>
          <a:off x="381000" y="3435387"/>
          <a:ext cx="36576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5" name="Chart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22202925"/>
              </p:ext>
            </p:extLst>
          </p:nvPr>
        </p:nvGraphicFramePr>
        <p:xfrm>
          <a:off x="4740146" y="1990492"/>
          <a:ext cx="36576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0550521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2</a:t>
            </a:r>
            <a:endParaRPr lang="en-US" dirty="0"/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3937210" y="3015253"/>
            <a:ext cx="672890" cy="46207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3937210" y="3642486"/>
            <a:ext cx="672890" cy="55922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Plus 25"/>
          <p:cNvSpPr/>
          <p:nvPr/>
        </p:nvSpPr>
        <p:spPr>
          <a:xfrm>
            <a:off x="4168646" y="3450329"/>
            <a:ext cx="210018" cy="219154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20009899"/>
              </p:ext>
            </p:extLst>
          </p:nvPr>
        </p:nvGraphicFramePr>
        <p:xfrm>
          <a:off x="381000" y="830643"/>
          <a:ext cx="36576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69689504"/>
              </p:ext>
            </p:extLst>
          </p:nvPr>
        </p:nvGraphicFramePr>
        <p:xfrm>
          <a:off x="381000" y="3477325"/>
          <a:ext cx="36576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0740903"/>
              </p:ext>
            </p:extLst>
          </p:nvPr>
        </p:nvGraphicFramePr>
        <p:xfrm>
          <a:off x="4740146" y="2188306"/>
          <a:ext cx="36576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6618616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289932" y="849779"/>
            <a:ext cx="84897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Scoring* performance at the individual Resource level using GREDP/CLREDP metrics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</a:t>
            </a:r>
            <a:r>
              <a:rPr lang="en-US" dirty="0" smtClean="0"/>
              <a:t>urrent protocol requirement must </a:t>
            </a:r>
            <a:r>
              <a:rPr lang="en-US" dirty="0"/>
              <a:t>have a </a:t>
            </a:r>
            <a:r>
              <a:rPr lang="en-US" dirty="0" smtClean="0"/>
              <a:t>GREDP/CLREDP </a:t>
            </a:r>
            <a:r>
              <a:rPr lang="en-US" dirty="0"/>
              <a:t>less than the greater of </a:t>
            </a:r>
            <a:r>
              <a:rPr lang="en-US" dirty="0" smtClean="0"/>
              <a:t>8% </a:t>
            </a:r>
            <a:r>
              <a:rPr lang="en-US" dirty="0"/>
              <a:t>or </a:t>
            </a:r>
            <a:r>
              <a:rPr lang="en-US" dirty="0" smtClean="0"/>
              <a:t>8 MW </a:t>
            </a:r>
            <a:r>
              <a:rPr lang="en-US" dirty="0" smtClean="0">
                <a:sym typeface="Wingdings" panose="05000000000000000000" pitchFamily="2" charset="2"/>
              </a:rPr>
              <a:t> perfect performance gives score of 0% and 0 MW</a:t>
            </a:r>
            <a:endParaRPr lang="en-US" dirty="0" smtClean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4158499"/>
              </p:ext>
            </p:extLst>
          </p:nvPr>
        </p:nvGraphicFramePr>
        <p:xfrm>
          <a:off x="2945780" y="2992453"/>
          <a:ext cx="2899318" cy="594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9659"/>
                <a:gridCol w="1449659"/>
              </a:tblGrid>
              <a:tr h="27388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GREDP</a:t>
                      </a:r>
                      <a:r>
                        <a:rPr lang="en-US" baseline="0" dirty="0" smtClean="0"/>
                        <a:t> (%)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GREDP</a:t>
                      </a:r>
                      <a:r>
                        <a:rPr lang="en-US" baseline="0" dirty="0" smtClean="0"/>
                        <a:t> (MW)</a:t>
                      </a:r>
                      <a:endParaRPr lang="en-US" dirty="0"/>
                    </a:p>
                  </a:txBody>
                  <a:tcPr/>
                </a:tc>
              </a:tr>
              <a:tr h="27388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85.71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8.18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9049069"/>
              </p:ext>
            </p:extLst>
          </p:nvPr>
        </p:nvGraphicFramePr>
        <p:xfrm>
          <a:off x="2945780" y="4883941"/>
          <a:ext cx="2899318" cy="594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9659"/>
                <a:gridCol w="1449659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CLREDP</a:t>
                      </a:r>
                      <a:r>
                        <a:rPr lang="en-US" baseline="0" dirty="0" smtClean="0"/>
                        <a:t> (%)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CLREDP </a:t>
                      </a:r>
                      <a:r>
                        <a:rPr lang="en-US" baseline="0" dirty="0" smtClean="0"/>
                        <a:t>(MW)</a:t>
                      </a:r>
                      <a:endParaRPr lang="en-US" dirty="0"/>
                    </a:p>
                  </a:txBody>
                  <a:tcPr/>
                </a:tc>
              </a:tr>
              <a:tr h="27388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52.94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8.18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/>
              <p:cNvSpPr/>
              <p:nvPr/>
            </p:nvSpPr>
            <p:spPr>
              <a:xfrm>
                <a:off x="265848" y="2098507"/>
                <a:ext cx="3993918" cy="57637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140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G</m:t>
                      </m:r>
                      <m:r>
                        <m:rPr>
                          <m:sty m:val="p"/>
                        </m:rPr>
                        <a:rPr lang="en-US" sz="14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REDP</m:t>
                      </m:r>
                      <m:r>
                        <a:rPr lang="en-US" sz="14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ctrlPr>
                            <a:rPr lang="en-US" sz="1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%</m:t>
                          </m:r>
                        </m:e>
                      </m:d>
                      <m:r>
                        <a:rPr lang="en-US" sz="14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 </m:t>
                      </m:r>
                      <m:r>
                        <m:rPr>
                          <m:sty m:val="p"/>
                        </m:rPr>
                        <a:rPr lang="en-US" sz="14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ABS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1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ctrlPr>
                                <a:rPr lang="en-US" sz="1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14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m:rPr>
                                      <m:sty m:val="p"/>
                                    </m:rPr>
                                    <a:rPr lang="en-US" sz="1400" b="0" i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ATG</m:t>
                                  </m:r>
                                  <m:r>
                                    <a:rPr lang="en-US" sz="1400" b="0" i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en-US" sz="1400" b="0" i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AEPFR</m:t>
                                  </m:r>
                                </m:num>
                                <m:den>
                                  <m:r>
                                    <m:rPr>
                                      <m:sty m:val="p"/>
                                    </m:rPr>
                                    <a:rPr lang="en-US" sz="1400" b="0" i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ABP</m:t>
                                  </m:r>
                                  <m:r>
                                    <a:rPr lang="en-US" sz="1400" b="0" i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en-US" sz="1400" b="0" i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ARI</m:t>
                                  </m:r>
                                </m:den>
                              </m:f>
                            </m:e>
                          </m:d>
                          <m:r>
                            <a:rPr lang="en-US" sz="14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−1.0</m:t>
                          </m:r>
                        </m:e>
                      </m:d>
                      <m:r>
                        <a:rPr lang="en-US" sz="14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∗100</m:t>
                      </m:r>
                    </m:oMath>
                  </m:oMathPara>
                </a14:m>
                <a:endParaRPr lang="en-US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5848" y="2098507"/>
                <a:ext cx="3993918" cy="576376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/>
              <p:cNvSpPr/>
              <p:nvPr/>
            </p:nvSpPr>
            <p:spPr>
              <a:xfrm>
                <a:off x="4610100" y="2232806"/>
                <a:ext cx="4148255" cy="3077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140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G</m:t>
                      </m:r>
                      <m:r>
                        <m:rPr>
                          <m:sty m:val="p"/>
                        </m:rPr>
                        <a:rPr lang="en-US" sz="14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REDP</m:t>
                      </m:r>
                      <m:r>
                        <a:rPr lang="en-US" sz="14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ctrlPr>
                            <a:rPr lang="en-US" sz="1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n-US" sz="14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MW</m:t>
                          </m:r>
                        </m:e>
                      </m:d>
                      <m:r>
                        <a:rPr lang="en-US" sz="14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sz="14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ABS</m:t>
                      </m:r>
                      <m:r>
                        <a:rPr lang="en-US" sz="14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m:rPr>
                          <m:sty m:val="p"/>
                        </m:rPr>
                        <a:rPr lang="en-US" sz="14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ATG</m:t>
                      </m:r>
                      <m:r>
                        <a:rPr lang="en-US" sz="14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m:rPr>
                          <m:sty m:val="p"/>
                        </m:rPr>
                        <a:rPr lang="en-US" sz="14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ABP</m:t>
                      </m:r>
                      <m:r>
                        <a:rPr lang="en-US" sz="14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m:rPr>
                          <m:sty m:val="p"/>
                        </m:rPr>
                        <a:rPr lang="en-US" sz="14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ARI</m:t>
                      </m:r>
                      <m:r>
                        <a:rPr lang="en-US" sz="14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m:rPr>
                          <m:sty m:val="p"/>
                        </m:rPr>
                        <a:rPr lang="en-US" sz="14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AEPFR</m:t>
                      </m:r>
                      <m:r>
                        <a:rPr lang="en-US" sz="14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10100" y="2232806"/>
                <a:ext cx="4148255" cy="307777"/>
              </a:xfrm>
              <a:prstGeom prst="rect">
                <a:avLst/>
              </a:prstGeom>
              <a:blipFill rotWithShape="0">
                <a:blip r:embed="rId3"/>
                <a:stretch>
                  <a:fillRect b="-78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/>
              <p:cNvSpPr/>
              <p:nvPr/>
            </p:nvSpPr>
            <p:spPr>
              <a:xfrm>
                <a:off x="289932" y="4011390"/>
                <a:ext cx="4185424" cy="57637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righ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140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C</m:t>
                      </m:r>
                      <m:r>
                        <m:rPr>
                          <m:sty m:val="p"/>
                        </m:rPr>
                        <a:rPr lang="en-US" sz="14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LREDP</m:t>
                      </m:r>
                      <m:r>
                        <a:rPr lang="en-US" sz="14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ctrlPr>
                            <a:rPr lang="en-US" sz="1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%</m:t>
                          </m:r>
                        </m:e>
                      </m:d>
                      <m:r>
                        <a:rPr lang="en-US" sz="14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 </m:t>
                      </m:r>
                      <m:r>
                        <m:rPr>
                          <m:sty m:val="p"/>
                        </m:rPr>
                        <a:rPr lang="en-US" sz="14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ABS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1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ctrlPr>
                                <a:rPr lang="en-US" sz="1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14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m:rPr>
                                      <m:sty m:val="p"/>
                                    </m:rPr>
                                    <a:rPr lang="en-US" sz="1400" b="0" i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ATPC</m:t>
                                  </m:r>
                                  <m:r>
                                    <a:rPr lang="en-US" sz="1400" b="0" i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en-US" sz="1400" b="0" i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AEPFR</m:t>
                                  </m:r>
                                </m:num>
                                <m:den>
                                  <m:r>
                                    <m:rPr>
                                      <m:sty m:val="p"/>
                                    </m:rPr>
                                    <a:rPr lang="en-US" sz="1400" b="0" i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ABP</m:t>
                                  </m:r>
                                  <m:r>
                                    <a:rPr lang="en-US" sz="1400" b="0" i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en-US" sz="1400" b="0" i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ARI</m:t>
                                  </m:r>
                                </m:den>
                              </m:f>
                            </m:e>
                          </m:d>
                          <m:r>
                            <a:rPr lang="en-US" sz="14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−1.0</m:t>
                          </m:r>
                        </m:e>
                      </m:d>
                      <m:r>
                        <a:rPr lang="en-US" sz="14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∗100</m:t>
                      </m:r>
                    </m:oMath>
                  </m:oMathPara>
                </a14:m>
                <a:endParaRPr lang="en-US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8" name="Rectangle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932" y="4011390"/>
                <a:ext cx="4185424" cy="576376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/>
              <p:cNvSpPr/>
              <p:nvPr/>
            </p:nvSpPr>
            <p:spPr>
              <a:xfrm>
                <a:off x="4610100" y="4145689"/>
                <a:ext cx="4438186" cy="3077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righ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140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C</m:t>
                      </m:r>
                      <m:r>
                        <m:rPr>
                          <m:sty m:val="p"/>
                        </m:rPr>
                        <a:rPr lang="en-US" sz="14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LREDP</m:t>
                      </m:r>
                      <m:r>
                        <a:rPr lang="en-US" sz="14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ctrlPr>
                            <a:rPr lang="en-US" sz="1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n-US" sz="14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MW</m:t>
                          </m:r>
                        </m:e>
                      </m:d>
                      <m:r>
                        <a:rPr lang="en-US" sz="14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 </m:t>
                      </m:r>
                      <m:r>
                        <m:rPr>
                          <m:sty m:val="p"/>
                        </m:rPr>
                        <a:rPr lang="en-US" sz="14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ABS</m:t>
                      </m:r>
                      <m:r>
                        <a:rPr lang="en-US" sz="14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m:rPr>
                          <m:sty m:val="p"/>
                        </m:rPr>
                        <a:rPr lang="en-US" sz="14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ATPC</m:t>
                      </m:r>
                      <m:r>
                        <a:rPr lang="en-US" sz="14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d>
                        <m:dPr>
                          <m:ctrlP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n-US" sz="14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ABP</m:t>
                          </m:r>
                          <m:r>
                            <a:rPr lang="en-US" sz="14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m:rPr>
                              <m:sty m:val="p"/>
                            </m:rPr>
                            <a:rPr lang="en-US" sz="14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ARI</m:t>
                          </m:r>
                          <m:r>
                            <a:rPr lang="en-US" sz="14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m:rPr>
                              <m:sty m:val="p"/>
                            </m:rPr>
                            <a:rPr lang="en-US" sz="14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AEPFR</m:t>
                          </m:r>
                        </m:e>
                      </m:d>
                      <m:r>
                        <a:rPr lang="en-US" sz="14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9" name="Rectangle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10100" y="4145689"/>
                <a:ext cx="4438186" cy="307777"/>
              </a:xfrm>
              <a:prstGeom prst="rect">
                <a:avLst/>
              </a:prstGeom>
              <a:blipFill rotWithShape="0">
                <a:blip r:embed="rId5"/>
                <a:stretch>
                  <a:fillRect b="-78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Content Placeholder 4"/>
          <p:cNvSpPr txBox="1">
            <a:spLocks/>
          </p:cNvSpPr>
          <p:nvPr/>
        </p:nvSpPr>
        <p:spPr>
          <a:xfrm>
            <a:off x="381000" y="5774476"/>
            <a:ext cx="8534400" cy="328960"/>
          </a:xfrm>
          <a:prstGeom prst="rect">
            <a:avLst/>
          </a:prstGeom>
        </p:spPr>
        <p:txBody>
          <a:bodyPr/>
          <a:lstStyle>
            <a:lvl1pPr marL="257175" indent="-257175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57213" indent="-214313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1400" dirty="0" smtClean="0"/>
              <a:t>*Assuming example is across a 5-min period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42245395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2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289932" y="1063083"/>
            <a:ext cx="84897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Scoring* performance using ESREDP</a:t>
            </a:r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3085171" y="4645042"/>
          <a:ext cx="2899318" cy="594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9659"/>
                <a:gridCol w="1449659"/>
              </a:tblGrid>
              <a:tr h="27388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ESREDP</a:t>
                      </a:r>
                      <a:r>
                        <a:rPr lang="en-US" baseline="0" dirty="0" smtClean="0"/>
                        <a:t> (%)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ESREDP</a:t>
                      </a:r>
                      <a:r>
                        <a:rPr lang="en-US" baseline="0" dirty="0" smtClean="0"/>
                        <a:t> (MW)</a:t>
                      </a:r>
                      <a:endParaRPr lang="en-US" dirty="0"/>
                    </a:p>
                  </a:txBody>
                  <a:tcPr/>
                </a:tc>
              </a:tr>
              <a:tr h="27388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0" name="Content Placeholder 4"/>
          <p:cNvSpPr txBox="1">
            <a:spLocks/>
          </p:cNvSpPr>
          <p:nvPr/>
        </p:nvSpPr>
        <p:spPr>
          <a:xfrm>
            <a:off x="381000" y="5774476"/>
            <a:ext cx="8534400" cy="328960"/>
          </a:xfrm>
          <a:prstGeom prst="rect">
            <a:avLst/>
          </a:prstGeom>
        </p:spPr>
        <p:txBody>
          <a:bodyPr/>
          <a:lstStyle>
            <a:lvl1pPr marL="257175" indent="-257175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57213" indent="-214313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1400" dirty="0" smtClean="0"/>
              <a:t>*Assuming example is across a 5-min period</a:t>
            </a:r>
            <a:endParaRPr lang="en-US" sz="1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289932" y="1700556"/>
                <a:ext cx="5763248" cy="50731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120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ESREDP</m:t>
                      </m:r>
                      <m:r>
                        <a:rPr lang="en-US" sz="12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ctrlPr>
                            <a:rPr lang="en-US" sz="1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%</m:t>
                          </m:r>
                        </m:e>
                      </m:d>
                      <m:r>
                        <a:rPr lang="en-US" sz="12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 </m:t>
                      </m:r>
                      <m:r>
                        <m:rPr>
                          <m:sty m:val="p"/>
                        </m:rPr>
                        <a:rPr lang="en-US" sz="12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ABS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1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ctrlPr>
                                <a:rPr lang="en-US" sz="12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12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d>
                                    <m:dPr>
                                      <m:ctrlPr>
                                        <a:rPr lang="en-US" sz="12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n-US" sz="1200" b="0" i="0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ATG</m:t>
                                      </m:r>
                                      <m:r>
                                        <a:rPr lang="en-US" sz="1200" b="0" i="0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r>
                                        <m:rPr>
                                          <m:sty m:val="p"/>
                                        </m:rPr>
                                        <a:rPr lang="en-US" sz="1200" b="0" i="0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GEN</m:t>
                                      </m:r>
                                      <m:r>
                                        <a:rPr lang="en-US" sz="1200" b="0" i="0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.</m:t>
                                      </m:r>
                                      <m:r>
                                        <m:rPr>
                                          <m:sty m:val="p"/>
                                        </m:rPr>
                                        <a:rPr lang="en-US" sz="1200" b="0" i="0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AEPFR</m:t>
                                      </m:r>
                                    </m:e>
                                  </m:d>
                                  <m:r>
                                    <a:rPr lang="en-US" sz="1200" b="0" i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−(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en-US" sz="1200" b="0" i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ATPC</m:t>
                                  </m:r>
                                  <m:r>
                                    <a:rPr lang="en-US" sz="1200" b="0" i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en-US" sz="1200" b="0" i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CLR</m:t>
                                  </m:r>
                                  <m:r>
                                    <a:rPr lang="en-US" sz="1200" b="0" i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.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en-US" sz="1200" b="0" i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AEPFR</m:t>
                                  </m:r>
                                  <m:r>
                                    <a:rPr lang="en-US" sz="1200" b="0" i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num>
                                <m:den>
                                  <m:d>
                                    <m:dPr>
                                      <m:ctrlPr>
                                        <a:rPr lang="en-US" sz="12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n-US" sz="1200" i="0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GEN</m:t>
                                      </m:r>
                                      <m:r>
                                        <a:rPr lang="en-US" sz="1200" i="0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.</m:t>
                                      </m:r>
                                      <m:r>
                                        <m:rPr>
                                          <m:sty m:val="p"/>
                                        </m:rPr>
                                        <a:rPr lang="en-US" sz="1200" i="0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ABP</m:t>
                                      </m:r>
                                      <m:r>
                                        <a:rPr lang="en-US" sz="1200" i="0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+</m:t>
                                      </m:r>
                                      <m:r>
                                        <m:rPr>
                                          <m:sty m:val="p"/>
                                        </m:rPr>
                                        <a:rPr lang="en-US" sz="1200" i="0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GEN</m:t>
                                      </m:r>
                                      <m:r>
                                        <a:rPr lang="en-US" sz="1200" i="0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.</m:t>
                                      </m:r>
                                      <m:r>
                                        <m:rPr>
                                          <m:sty m:val="p"/>
                                        </m:rPr>
                                        <a:rPr lang="en-US" sz="1200" i="0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ARI</m:t>
                                      </m:r>
                                    </m:e>
                                  </m:d>
                                  <m:r>
                                    <a:rPr lang="en-US" sz="1200" b="0" i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−(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en-US" sz="1200" i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CLR</m:t>
                                  </m:r>
                                  <m:r>
                                    <a:rPr lang="en-US" sz="1200" i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.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en-US" sz="1200" i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ABP</m:t>
                                  </m:r>
                                  <m:r>
                                    <a:rPr lang="en-US" sz="1200" i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en-US" sz="1200" i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CLR</m:t>
                                  </m:r>
                                  <m:r>
                                    <a:rPr lang="en-US" sz="1200" i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.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en-US" sz="1200" i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ARI</m:t>
                                  </m:r>
                                  <m:r>
                                    <a:rPr lang="en-US" sz="1200" b="0" i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den>
                              </m:f>
                            </m:e>
                          </m:d>
                          <m:r>
                            <a:rPr lang="en-US" sz="12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−1.0</m:t>
                          </m:r>
                        </m:e>
                      </m:d>
                      <m:r>
                        <a:rPr lang="en-US" sz="12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∗100</m:t>
                      </m:r>
                    </m:oMath>
                  </m:oMathPara>
                </a14:m>
                <a:endParaRPr lang="en-US" sz="12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932" y="1700556"/>
                <a:ext cx="5763248" cy="507318"/>
              </a:xfrm>
              <a:prstGeom prst="rect">
                <a:avLst/>
              </a:prstGeom>
              <a:blipFill rotWithShape="0">
                <a:blip r:embed="rId2"/>
                <a:stretch>
                  <a:fillRect b="-36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/>
              <p:cNvSpPr/>
              <p:nvPr/>
            </p:nvSpPr>
            <p:spPr>
              <a:xfrm>
                <a:off x="289932" y="2399363"/>
                <a:ext cx="7991556" cy="27699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120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ESREDP</m:t>
                    </m:r>
                    <m:r>
                      <a:rPr lang="en-US" sz="1200" i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ctrlPr>
                          <a:rPr lang="en-US" sz="1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sz="1200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MW</m:t>
                        </m:r>
                      </m:e>
                    </m:d>
                    <m:r>
                      <a:rPr lang="en-US" sz="1200" i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 </m:t>
                    </m:r>
                    <m:r>
                      <m:rPr>
                        <m:sty m:val="p"/>
                      </m:rPr>
                      <a:rPr lang="en-US" sz="1200" i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ABS</m:t>
                    </m:r>
                    <m:r>
                      <a:rPr lang="en-US" sz="12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(</m:t>
                    </m:r>
                    <m:d>
                      <m:dPr>
                        <m:ctrlPr>
                          <a:rPr lang="en-US" sz="1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sz="1200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ATG</m:t>
                        </m:r>
                        <m:r>
                          <a:rPr lang="en-US" sz="1200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m:rPr>
                            <m:sty m:val="p"/>
                          </m:rPr>
                          <a:rPr lang="en-US" sz="1200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GEN</m:t>
                        </m:r>
                        <m:r>
                          <a:rPr lang="en-US" sz="1200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m:rPr>
                            <m:sty m:val="p"/>
                          </m:rPr>
                          <a:rPr lang="en-US" sz="1200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ABP</m:t>
                        </m:r>
                        <m:r>
                          <a:rPr lang="en-US" sz="1200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m:rPr>
                            <m:sty m:val="p"/>
                          </m:rPr>
                          <a:rPr lang="en-US" sz="1200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GEN</m:t>
                        </m:r>
                        <m:r>
                          <a:rPr lang="en-US" sz="1200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m:rPr>
                            <m:sty m:val="p"/>
                          </m:rPr>
                          <a:rPr lang="en-US" sz="1200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ARI</m:t>
                        </m:r>
                        <m:r>
                          <a:rPr lang="en-US" sz="1200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m:rPr>
                            <m:sty m:val="p"/>
                          </m:rPr>
                          <a:rPr lang="en-US" sz="1200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GEN</m:t>
                        </m:r>
                        <m:r>
                          <a:rPr lang="en-US" sz="1200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m:rPr>
                            <m:sty m:val="p"/>
                          </m:rPr>
                          <a:rPr lang="en-US" sz="1200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AEPFR</m:t>
                        </m:r>
                      </m:e>
                    </m:d>
                    <m:r>
                      <a:rPr lang="en-US" sz="12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+(</m:t>
                    </m:r>
                    <m:d>
                      <m:dPr>
                        <m:ctrlPr>
                          <a:rPr lang="en-US" sz="1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sz="1200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CLR</m:t>
                        </m:r>
                        <m:r>
                          <a:rPr lang="en-US" sz="1200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m:rPr>
                            <m:sty m:val="p"/>
                          </m:rPr>
                          <a:rPr lang="en-US" sz="1200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ABP</m:t>
                        </m:r>
                        <m:r>
                          <a:rPr lang="en-US" sz="1200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m:rPr>
                            <m:sty m:val="p"/>
                          </m:rPr>
                          <a:rPr lang="en-US" sz="1200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CLR</m:t>
                        </m:r>
                        <m:r>
                          <a:rPr lang="en-US" sz="1200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m:rPr>
                            <m:sty m:val="p"/>
                          </m:rPr>
                          <a:rPr lang="en-US" sz="1200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ARI</m:t>
                        </m:r>
                        <m:r>
                          <a:rPr lang="en-US" sz="1200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m:rPr>
                            <m:sty m:val="p"/>
                          </m:rPr>
                          <a:rPr lang="en-US" sz="1200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CLR</m:t>
                        </m:r>
                        <m:r>
                          <a:rPr lang="en-US" sz="1200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m:rPr>
                            <m:sty m:val="p"/>
                          </m:rPr>
                          <a:rPr lang="en-US" sz="1200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AEPFR</m:t>
                        </m:r>
                      </m:e>
                    </m:d>
                    <m:r>
                      <a:rPr lang="en-US" sz="12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m:rPr>
                        <m:sty m:val="p"/>
                      </m:rPr>
                      <a:rPr lang="en-US" sz="12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ATPC</m:t>
                    </m:r>
                    <m:r>
                      <a:rPr lang="en-US" sz="12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1200" dirty="0" smtClean="0">
                    <a:solidFill>
                      <a:schemeClr val="tx1"/>
                    </a:solidFill>
                  </a:rPr>
                  <a:t>)</a:t>
                </a:r>
                <a:endParaRPr lang="en-US" sz="12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932" y="2399363"/>
                <a:ext cx="7991556" cy="276999"/>
              </a:xfrm>
              <a:prstGeom prst="rect">
                <a:avLst/>
              </a:prstGeom>
              <a:blipFill rotWithShape="0">
                <a:blip r:embed="rId3"/>
                <a:stretch>
                  <a:fillRect t="-4444" b="-155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/>
              <p:cNvSpPr/>
              <p:nvPr/>
            </p:nvSpPr>
            <p:spPr>
              <a:xfrm>
                <a:off x="289932" y="3237622"/>
                <a:ext cx="4527395" cy="50731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120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ESREDP</m:t>
                      </m:r>
                      <m:r>
                        <a:rPr lang="en-US" sz="12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ctrlPr>
                            <a:rPr lang="en-US" sz="1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%</m:t>
                          </m:r>
                        </m:e>
                      </m:d>
                      <m:r>
                        <a:rPr lang="en-US" sz="12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 </m:t>
                      </m:r>
                      <m:r>
                        <m:rPr>
                          <m:sty m:val="p"/>
                        </m:rPr>
                        <a:rPr lang="en-US" sz="12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ABS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1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ctrlPr>
                                <a:rPr lang="en-US" sz="12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12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d>
                                    <m:dPr>
                                      <m:ctrlPr>
                                        <a:rPr lang="en-US" sz="12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1200" b="0" i="0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1.364−0</m:t>
                                      </m:r>
                                    </m:e>
                                  </m:d>
                                  <m:r>
                                    <a:rPr lang="en-US" sz="1200" b="0" i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−(7.273+0)</m:t>
                                  </m:r>
                                </m:num>
                                <m:den>
                                  <m:d>
                                    <m:dPr>
                                      <m:ctrlPr>
                                        <a:rPr lang="en-US" sz="12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1200" b="0" i="0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0+9.545</m:t>
                                      </m:r>
                                    </m:e>
                                  </m:d>
                                  <m:r>
                                    <a:rPr lang="en-US" sz="1200" b="0" i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−(25−9.545)</m:t>
                                  </m:r>
                                </m:den>
                              </m:f>
                            </m:e>
                          </m:d>
                          <m:r>
                            <a:rPr lang="en-US" sz="12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−1.0</m:t>
                          </m:r>
                        </m:e>
                      </m:d>
                      <m:r>
                        <a:rPr lang="en-US" sz="12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∗100</m:t>
                      </m:r>
                    </m:oMath>
                  </m:oMathPara>
                </a14:m>
                <a:endParaRPr lang="en-US" sz="12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1" name="Rectangl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932" y="3237622"/>
                <a:ext cx="4527395" cy="507318"/>
              </a:xfrm>
              <a:prstGeom prst="rect">
                <a:avLst/>
              </a:prstGeom>
              <a:blipFill rotWithShape="0">
                <a:blip r:embed="rId4"/>
                <a:stretch>
                  <a:fillRect b="-36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ctangle 21"/>
              <p:cNvSpPr/>
              <p:nvPr/>
            </p:nvSpPr>
            <p:spPr>
              <a:xfrm>
                <a:off x="4534830" y="3239797"/>
                <a:ext cx="2683727" cy="50731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120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 </m:t>
                      </m:r>
                      <m:r>
                        <m:rPr>
                          <m:sty m:val="p"/>
                        </m:rPr>
                        <a:rPr lang="en-US" sz="120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ABS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1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ctrlPr>
                                <a:rPr lang="en-US" sz="12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12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2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−5.91</m:t>
                                  </m:r>
                                </m:num>
                                <m:den>
                                  <m:r>
                                    <a:rPr lang="en-US" sz="12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−5.91</m:t>
                                  </m:r>
                                </m:den>
                              </m:f>
                            </m:e>
                          </m:d>
                          <m:r>
                            <a:rPr lang="en-US" sz="12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−1.0</m:t>
                          </m:r>
                        </m:e>
                      </m:d>
                      <m:r>
                        <a:rPr lang="en-US" sz="12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∗100</m:t>
                      </m:r>
                    </m:oMath>
                  </m:oMathPara>
                </a14:m>
                <a:endParaRPr lang="en-US" sz="12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2" name="Rectangle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34830" y="3239797"/>
                <a:ext cx="2683727" cy="507318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22"/>
              <p:cNvSpPr/>
              <p:nvPr/>
            </p:nvSpPr>
            <p:spPr>
              <a:xfrm>
                <a:off x="6640477" y="3352781"/>
                <a:ext cx="2081561" cy="27699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120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200" b="1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en-US" sz="12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3" name="Rectangle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40477" y="3352781"/>
                <a:ext cx="2081561" cy="276999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23"/>
              <p:cNvSpPr/>
              <p:nvPr/>
            </p:nvSpPr>
            <p:spPr>
              <a:xfrm>
                <a:off x="289931" y="4001086"/>
                <a:ext cx="5538439" cy="27699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120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ESREDP</m:t>
                    </m:r>
                    <m:r>
                      <a:rPr lang="en-US" sz="1200" i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ctrlPr>
                          <a:rPr lang="en-US" sz="1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sz="1200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MW</m:t>
                        </m:r>
                      </m:e>
                    </m:d>
                    <m:r>
                      <a:rPr lang="en-US" sz="1200" i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 </m:t>
                    </m:r>
                    <m:r>
                      <m:rPr>
                        <m:sty m:val="p"/>
                      </m:rPr>
                      <a:rPr lang="en-US" sz="1200" i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ABS</m:t>
                    </m:r>
                    <m:r>
                      <a:rPr lang="en-US" sz="12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(</m:t>
                    </m:r>
                    <m:d>
                      <m:dPr>
                        <m:ctrlPr>
                          <a:rPr lang="en-US" sz="1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200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1.364−0−9.545−0</m:t>
                        </m:r>
                      </m:e>
                    </m:d>
                    <m:r>
                      <a:rPr lang="en-US" sz="12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+(</m:t>
                    </m:r>
                    <m:d>
                      <m:dPr>
                        <m:ctrlPr>
                          <a:rPr lang="en-US" sz="1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200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25−9.545−0</m:t>
                        </m:r>
                      </m:e>
                    </m:d>
                    <m:r>
                      <a:rPr lang="en-US" sz="12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−7.273)</m:t>
                    </m:r>
                  </m:oMath>
                </a14:m>
                <a:r>
                  <a:rPr lang="en-US" sz="1200" dirty="0" smtClean="0">
                    <a:solidFill>
                      <a:schemeClr val="tx1"/>
                    </a:solidFill>
                  </a:rPr>
                  <a:t>)</a:t>
                </a:r>
                <a:endParaRPr lang="en-US" sz="12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4" name="Rectangle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931" y="4001086"/>
                <a:ext cx="5538439" cy="276999"/>
              </a:xfrm>
              <a:prstGeom prst="rect">
                <a:avLst/>
              </a:prstGeom>
              <a:blipFill rotWithShape="0">
                <a:blip r:embed="rId7"/>
                <a:stretch>
                  <a:fillRect t="-2174" b="-130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Rectangle 25"/>
              <p:cNvSpPr/>
              <p:nvPr/>
            </p:nvSpPr>
            <p:spPr>
              <a:xfrm>
                <a:off x="5478965" y="4003261"/>
                <a:ext cx="1996068" cy="27699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120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200" b="1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en-US" sz="12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6" name="Rectangle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78965" y="4003261"/>
                <a:ext cx="1996068" cy="276999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691286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ESREDP?</a:t>
            </a:r>
            <a:endParaRPr lang="en-US" dirty="0"/>
          </a:p>
        </p:txBody>
      </p:sp>
      <p:sp>
        <p:nvSpPr>
          <p:cNvPr id="6" name="Content Placeholder 4"/>
          <p:cNvSpPr>
            <a:spLocks noGrp="1"/>
          </p:cNvSpPr>
          <p:nvPr>
            <p:ph idx="1"/>
          </p:nvPr>
        </p:nvSpPr>
        <p:spPr>
          <a:xfrm>
            <a:off x="304800" y="990602"/>
            <a:ext cx="8534400" cy="689515"/>
          </a:xfrm>
        </p:spPr>
        <p:txBody>
          <a:bodyPr/>
          <a:lstStyle/>
          <a:p>
            <a:r>
              <a:rPr lang="en-US" dirty="0" smtClean="0"/>
              <a:t>Energy storage resources (ESR)* Actual vs Model</a:t>
            </a:r>
          </a:p>
          <a:p>
            <a:pPr lvl="1"/>
            <a:r>
              <a:rPr lang="en-US" dirty="0"/>
              <a:t>M</a:t>
            </a:r>
            <a:r>
              <a:rPr lang="en-US" dirty="0" smtClean="0"/>
              <a:t>odeled as a Generation Resource (ESR-GR) and a Controllable Load Resource (ESR-CLR)</a:t>
            </a:r>
          </a:p>
          <a:p>
            <a:pPr marL="342900" lvl="1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Our system does not recognize that ESR-GR/CLR are part of the same device.</a:t>
            </a:r>
          </a:p>
          <a:p>
            <a:pPr marL="342900" lvl="1" indent="0">
              <a:buNone/>
            </a:pPr>
            <a:endParaRPr lang="en-US" dirty="0"/>
          </a:p>
          <a:p>
            <a:pPr lvl="1"/>
            <a:r>
              <a:rPr lang="en-US" dirty="0" smtClean="0"/>
              <a:t>ESR-GR </a:t>
            </a:r>
            <a:r>
              <a:rPr lang="en-US" dirty="0"/>
              <a:t>and </a:t>
            </a:r>
            <a:r>
              <a:rPr lang="en-US" dirty="0" smtClean="0"/>
              <a:t>ESR-CLR </a:t>
            </a:r>
            <a:r>
              <a:rPr lang="en-US" dirty="0"/>
              <a:t>can both receive instructions to </a:t>
            </a:r>
            <a:r>
              <a:rPr lang="en-US" dirty="0" smtClean="0"/>
              <a:t>perform at the same time, including Base Points, Regulation, and Primary Frequency Response</a:t>
            </a:r>
          </a:p>
          <a:p>
            <a:pPr marL="342900" lvl="1" indent="0">
              <a:buNone/>
            </a:pPr>
            <a:endParaRPr lang="en-US" dirty="0"/>
          </a:p>
          <a:p>
            <a:pPr lvl="1"/>
            <a:r>
              <a:rPr lang="en-US" dirty="0"/>
              <a:t>The over/under-response of </a:t>
            </a:r>
            <a:r>
              <a:rPr lang="en-US" dirty="0" smtClean="0"/>
              <a:t>one Resource is </a:t>
            </a:r>
            <a:r>
              <a:rPr lang="en-US" dirty="0"/>
              <a:t>not </a:t>
            </a:r>
            <a:r>
              <a:rPr lang="en-US" dirty="0" smtClean="0"/>
              <a:t>counted towards over/under performance of the other</a:t>
            </a:r>
          </a:p>
        </p:txBody>
      </p:sp>
      <p:sp>
        <p:nvSpPr>
          <p:cNvPr id="7" name="Content Placeholder 4"/>
          <p:cNvSpPr txBox="1">
            <a:spLocks/>
          </p:cNvSpPr>
          <p:nvPr/>
        </p:nvSpPr>
        <p:spPr>
          <a:xfrm>
            <a:off x="381000" y="6079276"/>
            <a:ext cx="8534400" cy="328960"/>
          </a:xfrm>
          <a:prstGeom prst="rect">
            <a:avLst/>
          </a:prstGeom>
        </p:spPr>
        <p:txBody>
          <a:bodyPr/>
          <a:lstStyle>
            <a:lvl1pPr marL="257175" indent="-257175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57213" indent="-214313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1400" dirty="0" smtClean="0"/>
              <a:t>*Energy storage resource (ESR) is not yet a defined ERCOT term.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1384513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81000" y="243681"/>
            <a:ext cx="8458200" cy="518318"/>
          </a:xfrm>
        </p:spPr>
        <p:txBody>
          <a:bodyPr/>
          <a:lstStyle/>
          <a:p>
            <a:r>
              <a:rPr lang="en-US" dirty="0" smtClean="0"/>
              <a:t>Why ESREDP?</a:t>
            </a:r>
            <a:endParaRPr lang="en-US" dirty="0"/>
          </a:p>
        </p:txBody>
      </p:sp>
      <p:sp>
        <p:nvSpPr>
          <p:cNvPr id="6" name="Content Placeholder 4"/>
          <p:cNvSpPr>
            <a:spLocks noGrp="1"/>
          </p:cNvSpPr>
          <p:nvPr>
            <p:ph idx="1"/>
          </p:nvPr>
        </p:nvSpPr>
        <p:spPr>
          <a:xfrm>
            <a:off x="297366" y="990602"/>
            <a:ext cx="8534400" cy="689515"/>
          </a:xfrm>
        </p:spPr>
        <p:txBody>
          <a:bodyPr/>
          <a:lstStyle/>
          <a:p>
            <a:r>
              <a:rPr lang="en-US" dirty="0" smtClean="0"/>
              <a:t>Energy storage resources (ESR)* Actual vs Model (cont.)</a:t>
            </a:r>
          </a:p>
          <a:p>
            <a:pPr lvl="1"/>
            <a:r>
              <a:rPr lang="en-US" dirty="0" smtClean="0"/>
              <a:t>ESR-GR currently scored using Generation Resource Energy Deployment Performance (GREDP)</a:t>
            </a:r>
          </a:p>
          <a:p>
            <a:pPr marL="342900" lvl="1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ESR-CLR currently scored using Controllable Load Resource Energy Deployment Performance (CLREDP)</a:t>
            </a:r>
          </a:p>
          <a:p>
            <a:pPr marL="342900" lvl="1" indent="0">
              <a:buNone/>
            </a:pPr>
            <a:endParaRPr lang="en-US" dirty="0" smtClean="0"/>
          </a:p>
          <a:p>
            <a:pPr lvl="1"/>
            <a:r>
              <a:rPr lang="en-US" dirty="0"/>
              <a:t>In reality, </a:t>
            </a:r>
            <a:r>
              <a:rPr lang="en-US" dirty="0" smtClean="0"/>
              <a:t>an ESR is a single device and can only respond </a:t>
            </a:r>
            <a:r>
              <a:rPr lang="en-US" dirty="0"/>
              <a:t>in one direction, i.e., ESRs can only consume or inject power at any given instant</a:t>
            </a:r>
            <a:r>
              <a:rPr lang="en-US" dirty="0" smtClean="0"/>
              <a:t>.</a:t>
            </a:r>
          </a:p>
          <a:p>
            <a:pPr lvl="1"/>
            <a:endParaRPr lang="en-US" dirty="0"/>
          </a:p>
          <a:p>
            <a:pPr marL="342900" lvl="1" indent="0">
              <a:buNone/>
            </a:pPr>
            <a:r>
              <a:rPr lang="en-US" b="1" u="sng" dirty="0" smtClean="0"/>
              <a:t>Goal</a:t>
            </a:r>
            <a:r>
              <a:rPr lang="en-US" dirty="0" smtClean="0"/>
              <a:t>: Create a metric that captures performance of the ESR as a whole</a:t>
            </a:r>
            <a:endParaRPr lang="en-US" dirty="0"/>
          </a:p>
        </p:txBody>
      </p:sp>
      <p:sp>
        <p:nvSpPr>
          <p:cNvPr id="8" name="Content Placeholder 4"/>
          <p:cNvSpPr txBox="1">
            <a:spLocks/>
          </p:cNvSpPr>
          <p:nvPr/>
        </p:nvSpPr>
        <p:spPr>
          <a:xfrm>
            <a:off x="381000" y="6079276"/>
            <a:ext cx="8534400" cy="328960"/>
          </a:xfrm>
          <a:prstGeom prst="rect">
            <a:avLst/>
          </a:prstGeom>
        </p:spPr>
        <p:txBody>
          <a:bodyPr/>
          <a:lstStyle>
            <a:lvl1pPr marL="257175" indent="-257175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57213" indent="-214313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1400" dirty="0" smtClean="0"/>
              <a:t>*Energy storage resource (ESR) is not yet a defined ERCOT term.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2754926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6" name="Content Placeholder 4"/>
          <p:cNvSpPr>
            <a:spLocks noGrp="1"/>
          </p:cNvSpPr>
          <p:nvPr>
            <p:ph idx="1"/>
          </p:nvPr>
        </p:nvSpPr>
        <p:spPr>
          <a:xfrm>
            <a:off x="381000" y="1890138"/>
            <a:ext cx="8534400" cy="689515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Example 1</a:t>
            </a:r>
          </a:p>
          <a:p>
            <a:r>
              <a:rPr lang="en-US" sz="2000" dirty="0" smtClean="0"/>
              <a:t>QSE holds 50 MW Regulation-Up Responsibility (RURS) on ESR</a:t>
            </a:r>
          </a:p>
          <a:p>
            <a:r>
              <a:rPr lang="en-US" sz="2000" dirty="0" smtClean="0"/>
              <a:t>Telemetered RURS as 25 MW on ESR-GR and 25 MW on ESR-CLR</a:t>
            </a:r>
          </a:p>
          <a:p>
            <a:r>
              <a:rPr lang="en-US" sz="2000" dirty="0" smtClean="0"/>
              <a:t>ESR-CLR Base-Point at 25 MW </a:t>
            </a:r>
            <a:r>
              <a:rPr lang="en-US" sz="2000" smtClean="0"/>
              <a:t>(charging)</a:t>
            </a:r>
            <a:endParaRPr lang="en-US" sz="2000" dirty="0" smtClean="0"/>
          </a:p>
          <a:p>
            <a:r>
              <a:rPr lang="en-US" sz="2000" dirty="0" smtClean="0"/>
              <a:t>ESR-GR at 0 MW</a:t>
            </a:r>
          </a:p>
          <a:p>
            <a:r>
              <a:rPr lang="en-US" sz="2000" dirty="0" smtClean="0"/>
              <a:t>Both Receive simultaneous </a:t>
            </a:r>
            <a:r>
              <a:rPr lang="en-US" sz="2000" dirty="0" err="1" smtClean="0"/>
              <a:t>Reg</a:t>
            </a:r>
            <a:r>
              <a:rPr lang="en-US" sz="2000" dirty="0" smtClean="0"/>
              <a:t>-Up Instructions</a:t>
            </a:r>
          </a:p>
          <a:p>
            <a:r>
              <a:rPr lang="en-US" sz="2000" dirty="0" smtClean="0"/>
              <a:t>ESR provides full response by reducing consumption on ESR-CLR</a:t>
            </a:r>
          </a:p>
        </p:txBody>
      </p:sp>
    </p:spTree>
    <p:extLst>
      <p:ext uri="{BB962C8B-B14F-4D97-AF65-F5344CB8AC3E}">
        <p14:creationId xmlns:p14="http://schemas.microsoft.com/office/powerpoint/2010/main" val="26334327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7780388"/>
              </p:ext>
            </p:extLst>
          </p:nvPr>
        </p:nvGraphicFramePr>
        <p:xfrm>
          <a:off x="380998" y="789882"/>
          <a:ext cx="36576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graphicFrame>
        <p:nvGraphicFramePr>
          <p:cNvPr id="11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66906939"/>
              </p:ext>
            </p:extLst>
          </p:nvPr>
        </p:nvGraphicFramePr>
        <p:xfrm>
          <a:off x="380998" y="3477325"/>
          <a:ext cx="36576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2" name="Chart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14142521"/>
              </p:ext>
            </p:extLst>
          </p:nvPr>
        </p:nvGraphicFramePr>
        <p:xfrm>
          <a:off x="4952998" y="2189364"/>
          <a:ext cx="36576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cxnSp>
        <p:nvCxnSpPr>
          <p:cNvPr id="4" name="Straight Arrow Connector 3"/>
          <p:cNvCxnSpPr/>
          <p:nvPr/>
        </p:nvCxnSpPr>
        <p:spPr>
          <a:xfrm>
            <a:off x="3937210" y="3015253"/>
            <a:ext cx="672890" cy="46207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3937210" y="3642486"/>
            <a:ext cx="672890" cy="55922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Plus 25"/>
          <p:cNvSpPr/>
          <p:nvPr/>
        </p:nvSpPr>
        <p:spPr>
          <a:xfrm>
            <a:off x="4168646" y="3450329"/>
            <a:ext cx="210018" cy="219154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01507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3937210" y="3015253"/>
            <a:ext cx="672890" cy="46207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3937210" y="3642486"/>
            <a:ext cx="672890" cy="55922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Plus 25"/>
          <p:cNvSpPr/>
          <p:nvPr/>
        </p:nvSpPr>
        <p:spPr>
          <a:xfrm>
            <a:off x="4168646" y="3450329"/>
            <a:ext cx="210018" cy="219154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5" name="Chart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60401193"/>
              </p:ext>
            </p:extLst>
          </p:nvPr>
        </p:nvGraphicFramePr>
        <p:xfrm>
          <a:off x="279610" y="3477325"/>
          <a:ext cx="36576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7" name="Chart 1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46266909"/>
              </p:ext>
            </p:extLst>
          </p:nvPr>
        </p:nvGraphicFramePr>
        <p:xfrm>
          <a:off x="279610" y="830643"/>
          <a:ext cx="36576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8" name="Chart 1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44397309"/>
              </p:ext>
            </p:extLst>
          </p:nvPr>
        </p:nvGraphicFramePr>
        <p:xfrm>
          <a:off x="4841536" y="1968191"/>
          <a:ext cx="36576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5643504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289932" y="849779"/>
            <a:ext cx="84897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Scoring* performance at the individual Resource level using GREDP/CLREDP metrics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</a:t>
            </a:r>
            <a:r>
              <a:rPr lang="en-US" dirty="0" smtClean="0"/>
              <a:t>urrent protocol requirement must </a:t>
            </a:r>
            <a:r>
              <a:rPr lang="en-US" dirty="0"/>
              <a:t>have a </a:t>
            </a:r>
            <a:r>
              <a:rPr lang="en-US" dirty="0" smtClean="0"/>
              <a:t>GREDP/CLREDP </a:t>
            </a:r>
            <a:r>
              <a:rPr lang="en-US" dirty="0"/>
              <a:t>less than the greater of </a:t>
            </a:r>
            <a:r>
              <a:rPr lang="en-US" dirty="0" smtClean="0"/>
              <a:t>8% </a:t>
            </a:r>
            <a:r>
              <a:rPr lang="en-US" dirty="0"/>
              <a:t>or </a:t>
            </a:r>
            <a:r>
              <a:rPr lang="en-US" dirty="0" smtClean="0"/>
              <a:t>8 MW </a:t>
            </a:r>
            <a:r>
              <a:rPr lang="en-US" dirty="0" smtClean="0">
                <a:sym typeface="Wingdings" panose="05000000000000000000" pitchFamily="2" charset="2"/>
              </a:rPr>
              <a:t> perfect performance gives score of 0% and 0 MW</a:t>
            </a:r>
            <a:endParaRPr lang="en-US" dirty="0" smtClean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6422731"/>
              </p:ext>
            </p:extLst>
          </p:nvPr>
        </p:nvGraphicFramePr>
        <p:xfrm>
          <a:off x="2964444" y="3357395"/>
          <a:ext cx="2899318" cy="594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9659"/>
                <a:gridCol w="1449659"/>
              </a:tblGrid>
              <a:tr h="27388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GREDP</a:t>
                      </a:r>
                      <a:r>
                        <a:rPr lang="en-US" baseline="0" dirty="0" smtClean="0"/>
                        <a:t> (%)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GREDP</a:t>
                      </a:r>
                      <a:r>
                        <a:rPr lang="en-US" baseline="0" dirty="0" smtClean="0"/>
                        <a:t> (MW)</a:t>
                      </a:r>
                      <a:endParaRPr lang="en-US" dirty="0"/>
                    </a:p>
                  </a:txBody>
                  <a:tcPr/>
                </a:tc>
              </a:tr>
              <a:tr h="27388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100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8.14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5895760"/>
              </p:ext>
            </p:extLst>
          </p:nvPr>
        </p:nvGraphicFramePr>
        <p:xfrm>
          <a:off x="2964444" y="5348148"/>
          <a:ext cx="2899318" cy="594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9659"/>
                <a:gridCol w="1449659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CLREDP</a:t>
                      </a:r>
                      <a:r>
                        <a:rPr lang="en-US" baseline="0" dirty="0" smtClean="0"/>
                        <a:t> (%)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CLREDP </a:t>
                      </a:r>
                      <a:r>
                        <a:rPr lang="en-US" baseline="0" dirty="0" smtClean="0"/>
                        <a:t>(MW)</a:t>
                      </a:r>
                      <a:endParaRPr lang="en-US" dirty="0"/>
                    </a:p>
                  </a:txBody>
                  <a:tcPr/>
                </a:tc>
              </a:tr>
              <a:tr h="27388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48.25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8.14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/>
              <p:cNvSpPr/>
              <p:nvPr/>
            </p:nvSpPr>
            <p:spPr>
              <a:xfrm>
                <a:off x="262132" y="2219845"/>
                <a:ext cx="3993918" cy="57637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140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G</m:t>
                      </m:r>
                      <m:r>
                        <m:rPr>
                          <m:sty m:val="p"/>
                        </m:rPr>
                        <a:rPr lang="en-US" sz="14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REDP</m:t>
                      </m:r>
                      <m:r>
                        <a:rPr lang="en-US" sz="14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ctrlPr>
                            <a:rPr lang="en-US" sz="1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%</m:t>
                          </m:r>
                        </m:e>
                      </m:d>
                      <m:r>
                        <a:rPr lang="en-US" sz="14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 </m:t>
                      </m:r>
                      <m:r>
                        <m:rPr>
                          <m:sty m:val="p"/>
                        </m:rPr>
                        <a:rPr lang="en-US" sz="14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ABS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1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ctrlPr>
                                <a:rPr lang="en-US" sz="1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14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m:rPr>
                                      <m:sty m:val="p"/>
                                    </m:rPr>
                                    <a:rPr lang="en-US" sz="1400" b="0" i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ATG</m:t>
                                  </m:r>
                                  <m:r>
                                    <a:rPr lang="en-US" sz="1400" b="0" i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en-US" sz="1400" b="0" i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AEPFR</m:t>
                                  </m:r>
                                </m:num>
                                <m:den>
                                  <m:r>
                                    <m:rPr>
                                      <m:sty m:val="p"/>
                                    </m:rPr>
                                    <a:rPr lang="en-US" sz="1400" b="0" i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ABP</m:t>
                                  </m:r>
                                  <m:r>
                                    <a:rPr lang="en-US" sz="1400" b="0" i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en-US" sz="1400" b="0" i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ARI</m:t>
                                  </m:r>
                                </m:den>
                              </m:f>
                            </m:e>
                          </m:d>
                          <m:r>
                            <a:rPr lang="en-US" sz="14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−1.0</m:t>
                          </m:r>
                        </m:e>
                      </m:d>
                      <m:r>
                        <a:rPr lang="en-US" sz="14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∗100</m:t>
                      </m:r>
                    </m:oMath>
                  </m:oMathPara>
                </a14:m>
                <a:endParaRPr lang="en-US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2132" y="2219845"/>
                <a:ext cx="3993918" cy="576376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/>
              <p:cNvSpPr/>
              <p:nvPr/>
            </p:nvSpPr>
            <p:spPr>
              <a:xfrm>
                <a:off x="265848" y="2860640"/>
                <a:ext cx="4148255" cy="3077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140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G</m:t>
                      </m:r>
                      <m:r>
                        <m:rPr>
                          <m:sty m:val="p"/>
                        </m:rPr>
                        <a:rPr lang="en-US" sz="14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REDP</m:t>
                      </m:r>
                      <m:r>
                        <a:rPr lang="en-US" sz="14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ctrlPr>
                            <a:rPr lang="en-US" sz="1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n-US" sz="14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MW</m:t>
                          </m:r>
                        </m:e>
                      </m:d>
                      <m:r>
                        <a:rPr lang="en-US" sz="14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sz="14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ABS</m:t>
                      </m:r>
                      <m:r>
                        <a:rPr lang="en-US" sz="14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m:rPr>
                          <m:sty m:val="p"/>
                        </m:rPr>
                        <a:rPr lang="en-US" sz="14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ATG</m:t>
                      </m:r>
                      <m:r>
                        <a:rPr lang="en-US" sz="14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m:rPr>
                          <m:sty m:val="p"/>
                        </m:rPr>
                        <a:rPr lang="en-US" sz="14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ABP</m:t>
                      </m:r>
                      <m:r>
                        <a:rPr lang="en-US" sz="14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m:rPr>
                          <m:sty m:val="p"/>
                        </m:rPr>
                        <a:rPr lang="en-US" sz="14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ARI</m:t>
                      </m:r>
                      <m:r>
                        <a:rPr lang="en-US" sz="14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m:rPr>
                          <m:sty m:val="p"/>
                        </m:rPr>
                        <a:rPr lang="en-US" sz="14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AEPFR</m:t>
                      </m:r>
                      <m:r>
                        <a:rPr lang="en-US" sz="14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5848" y="2860640"/>
                <a:ext cx="4148255" cy="307777"/>
              </a:xfrm>
              <a:prstGeom prst="rect">
                <a:avLst/>
              </a:prstGeom>
              <a:blipFill rotWithShape="0">
                <a:blip r:embed="rId3"/>
                <a:stretch>
                  <a:fillRect b="-78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/>
              <p:cNvSpPr/>
              <p:nvPr/>
            </p:nvSpPr>
            <p:spPr>
              <a:xfrm>
                <a:off x="289932" y="4225122"/>
                <a:ext cx="4185424" cy="57637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140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C</m:t>
                      </m:r>
                      <m:r>
                        <m:rPr>
                          <m:sty m:val="p"/>
                        </m:rPr>
                        <a:rPr lang="en-US" sz="14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LREDP</m:t>
                      </m:r>
                      <m:r>
                        <a:rPr lang="en-US" sz="14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ctrlPr>
                            <a:rPr lang="en-US" sz="1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%</m:t>
                          </m:r>
                        </m:e>
                      </m:d>
                      <m:r>
                        <a:rPr lang="en-US" sz="14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 </m:t>
                      </m:r>
                      <m:r>
                        <m:rPr>
                          <m:sty m:val="p"/>
                        </m:rPr>
                        <a:rPr lang="en-US" sz="14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ABS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1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ctrlPr>
                                <a:rPr lang="en-US" sz="1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14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m:rPr>
                                      <m:sty m:val="p"/>
                                    </m:rPr>
                                    <a:rPr lang="en-US" sz="1400" b="0" i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ATPC</m:t>
                                  </m:r>
                                  <m:r>
                                    <a:rPr lang="en-US" sz="1400" b="0" i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en-US" sz="1400" b="0" i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AEPFR</m:t>
                                  </m:r>
                                </m:num>
                                <m:den>
                                  <m:r>
                                    <m:rPr>
                                      <m:sty m:val="p"/>
                                    </m:rPr>
                                    <a:rPr lang="en-US" sz="1400" b="0" i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ABP</m:t>
                                  </m:r>
                                  <m:r>
                                    <a:rPr lang="en-US" sz="1400" b="0" i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en-US" sz="1400" b="0" i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ARI</m:t>
                                  </m:r>
                                </m:den>
                              </m:f>
                            </m:e>
                          </m:d>
                          <m:r>
                            <a:rPr lang="en-US" sz="14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−1.0</m:t>
                          </m:r>
                        </m:e>
                      </m:d>
                      <m:r>
                        <a:rPr lang="en-US" sz="14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∗100</m:t>
                      </m:r>
                    </m:oMath>
                  </m:oMathPara>
                </a14:m>
                <a:endParaRPr lang="en-US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8" name="Rectangle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932" y="4225122"/>
                <a:ext cx="4185424" cy="576376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/>
              <p:cNvSpPr/>
              <p:nvPr/>
            </p:nvSpPr>
            <p:spPr>
              <a:xfrm>
                <a:off x="289932" y="4885126"/>
                <a:ext cx="4438186" cy="3077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140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C</m:t>
                      </m:r>
                      <m:r>
                        <m:rPr>
                          <m:sty m:val="p"/>
                        </m:rPr>
                        <a:rPr lang="en-US" sz="14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LREDP</m:t>
                      </m:r>
                      <m:r>
                        <a:rPr lang="en-US" sz="14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ctrlPr>
                            <a:rPr lang="en-US" sz="1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n-US" sz="14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MW</m:t>
                          </m:r>
                        </m:e>
                      </m:d>
                      <m:r>
                        <a:rPr lang="en-US" sz="14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 </m:t>
                      </m:r>
                      <m:r>
                        <m:rPr>
                          <m:sty m:val="p"/>
                        </m:rPr>
                        <a:rPr lang="en-US" sz="14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ABS</m:t>
                      </m:r>
                      <m:r>
                        <a:rPr lang="en-US" sz="14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m:rPr>
                          <m:sty m:val="p"/>
                        </m:rPr>
                        <a:rPr lang="en-US" sz="14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ATPC</m:t>
                      </m:r>
                      <m:r>
                        <a:rPr lang="en-US" sz="14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d>
                        <m:dPr>
                          <m:ctrlP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n-US" sz="14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ABP</m:t>
                          </m:r>
                          <m:r>
                            <a:rPr lang="en-US" sz="14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m:rPr>
                              <m:sty m:val="p"/>
                            </m:rPr>
                            <a:rPr lang="en-US" sz="14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ARI</m:t>
                          </m:r>
                          <m:r>
                            <a:rPr lang="en-US" sz="14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m:rPr>
                              <m:sty m:val="p"/>
                            </m:rPr>
                            <a:rPr lang="en-US" sz="14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AEPFR</m:t>
                          </m:r>
                        </m:e>
                      </m:d>
                      <m:r>
                        <a:rPr lang="en-US" sz="14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9" name="Rectangle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932" y="4885126"/>
                <a:ext cx="4438186" cy="307777"/>
              </a:xfrm>
              <a:prstGeom prst="rect">
                <a:avLst/>
              </a:prstGeom>
              <a:blipFill rotWithShape="0">
                <a:blip r:embed="rId5"/>
                <a:stretch>
                  <a:fillRect b="-78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Content Placeholder 4"/>
          <p:cNvSpPr txBox="1">
            <a:spLocks/>
          </p:cNvSpPr>
          <p:nvPr/>
        </p:nvSpPr>
        <p:spPr>
          <a:xfrm>
            <a:off x="381000" y="6155284"/>
            <a:ext cx="8534400" cy="328960"/>
          </a:xfrm>
          <a:prstGeom prst="rect">
            <a:avLst/>
          </a:prstGeom>
        </p:spPr>
        <p:txBody>
          <a:bodyPr/>
          <a:lstStyle>
            <a:lvl1pPr marL="257175" indent="-257175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57213" indent="-214313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1400" dirty="0" smtClean="0"/>
              <a:t>*Assuming example is across a 5-min period</a:t>
            </a:r>
            <a:endParaRPr lang="en-US" sz="1400" dirty="0"/>
          </a:p>
        </p:txBody>
      </p:sp>
      <p:sp>
        <p:nvSpPr>
          <p:cNvPr id="12" name="TextBox 11"/>
          <p:cNvSpPr txBox="1"/>
          <p:nvPr/>
        </p:nvSpPr>
        <p:spPr>
          <a:xfrm>
            <a:off x="4728118" y="2278808"/>
            <a:ext cx="43359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ATG = Average Telemetered </a:t>
            </a:r>
            <a:r>
              <a:rPr lang="en-US" sz="1200" dirty="0" smtClean="0"/>
              <a:t>Generation</a:t>
            </a:r>
          </a:p>
          <a:p>
            <a:r>
              <a:rPr lang="en-US" sz="1200" dirty="0"/>
              <a:t>ARI = Average Regulation </a:t>
            </a:r>
            <a:r>
              <a:rPr lang="en-US" sz="1200" dirty="0" smtClean="0"/>
              <a:t>Instruction</a:t>
            </a:r>
          </a:p>
          <a:p>
            <a:r>
              <a:rPr lang="en-US" sz="1200" dirty="0"/>
              <a:t>AEPFR = Average Estimated Primary Frequency </a:t>
            </a:r>
            <a:r>
              <a:rPr lang="en-US" sz="1200" dirty="0" smtClean="0"/>
              <a:t>Response</a:t>
            </a:r>
          </a:p>
          <a:p>
            <a:r>
              <a:rPr lang="en-US" sz="1200" dirty="0"/>
              <a:t>ABP = Average Base Point </a:t>
            </a:r>
            <a:endParaRPr lang="en-US" sz="1200" dirty="0" smtClean="0"/>
          </a:p>
        </p:txBody>
      </p:sp>
      <p:sp>
        <p:nvSpPr>
          <p:cNvPr id="17" name="TextBox 16"/>
          <p:cNvSpPr txBox="1"/>
          <p:nvPr/>
        </p:nvSpPr>
        <p:spPr>
          <a:xfrm>
            <a:off x="4728118" y="4282770"/>
            <a:ext cx="43359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ATPC </a:t>
            </a:r>
            <a:r>
              <a:rPr lang="en-US" sz="1200" dirty="0"/>
              <a:t>= Average Telemetered </a:t>
            </a:r>
            <a:r>
              <a:rPr lang="en-US" sz="1200" dirty="0" smtClean="0"/>
              <a:t>Power Consumption</a:t>
            </a:r>
          </a:p>
          <a:p>
            <a:r>
              <a:rPr lang="en-US" sz="1200" dirty="0"/>
              <a:t>ARI = Average Regulation </a:t>
            </a:r>
            <a:r>
              <a:rPr lang="en-US" sz="1200" dirty="0" smtClean="0"/>
              <a:t>Instruction</a:t>
            </a:r>
          </a:p>
          <a:p>
            <a:r>
              <a:rPr lang="en-US" sz="1200" dirty="0"/>
              <a:t>AEPFR = Average Estimated Primary Frequency </a:t>
            </a:r>
            <a:r>
              <a:rPr lang="en-US" sz="1200" dirty="0" smtClean="0"/>
              <a:t>Response</a:t>
            </a:r>
          </a:p>
          <a:p>
            <a:r>
              <a:rPr lang="en-US" sz="1200" dirty="0"/>
              <a:t>ABP = Average Base Point </a:t>
            </a:r>
            <a:endParaRPr lang="en-US" sz="1200" dirty="0" smtClean="0"/>
          </a:p>
        </p:txBody>
      </p:sp>
    </p:spTree>
    <p:extLst>
      <p:ext uri="{BB962C8B-B14F-4D97-AF65-F5344CB8AC3E}">
        <p14:creationId xmlns:p14="http://schemas.microsoft.com/office/powerpoint/2010/main" val="26575059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272276" y="1909012"/>
                <a:ext cx="8641266" cy="57637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righ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1400" smtClean="0">
                          <a:solidFill>
                            <a:srgbClr val="F48914"/>
                          </a:solidFill>
                          <a:latin typeface="Cambria Math" panose="02040503050406030204" pitchFamily="18" charset="0"/>
                        </a:rPr>
                        <m:t>C</m:t>
                      </m:r>
                      <m:r>
                        <m:rPr>
                          <m:sty m:val="p"/>
                        </m:rPr>
                        <a:rPr lang="en-US" sz="1400" b="0" i="0" smtClean="0">
                          <a:solidFill>
                            <a:srgbClr val="F48914"/>
                          </a:solidFill>
                          <a:latin typeface="Cambria Math" panose="02040503050406030204" pitchFamily="18" charset="0"/>
                        </a:rPr>
                        <m:t>LREDP</m:t>
                      </m:r>
                      <m:r>
                        <a:rPr lang="en-US" sz="1400" i="0">
                          <a:solidFill>
                            <a:srgbClr val="F48914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ctrlPr>
                            <a:rPr lang="en-US" sz="1400" i="1">
                              <a:solidFill>
                                <a:srgbClr val="F48914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i="0">
                              <a:solidFill>
                                <a:srgbClr val="F48914"/>
                              </a:solidFill>
                              <a:latin typeface="Cambria Math" panose="02040503050406030204" pitchFamily="18" charset="0"/>
                            </a:rPr>
                            <m:t>%</m:t>
                          </m:r>
                        </m:e>
                      </m:d>
                      <m:r>
                        <a:rPr lang="en-US" sz="1400" i="0">
                          <a:solidFill>
                            <a:srgbClr val="F48914"/>
                          </a:solidFill>
                          <a:latin typeface="Cambria Math" panose="02040503050406030204" pitchFamily="18" charset="0"/>
                        </a:rPr>
                        <m:t>= </m:t>
                      </m:r>
                      <m:r>
                        <m:rPr>
                          <m:sty m:val="p"/>
                        </m:rPr>
                        <a:rPr lang="en-US" sz="1400" i="0">
                          <a:solidFill>
                            <a:srgbClr val="F48914"/>
                          </a:solidFill>
                          <a:latin typeface="Cambria Math" panose="02040503050406030204" pitchFamily="18" charset="0"/>
                        </a:rPr>
                        <m:t>ABS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1400" i="1">
                              <a:solidFill>
                                <a:srgbClr val="F48914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ctrlPr>
                                <a:rPr lang="en-US" sz="1400" i="1">
                                  <a:solidFill>
                                    <a:srgbClr val="F48914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1400" i="1">
                                      <a:solidFill>
                                        <a:srgbClr val="F48914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m:rPr>
                                      <m:sty m:val="p"/>
                                    </m:rPr>
                                    <a:rPr lang="en-US" sz="1400" b="0" i="0" smtClean="0">
                                      <a:solidFill>
                                        <a:srgbClr val="F48914"/>
                                      </a:solidFill>
                                      <a:latin typeface="Cambria Math" panose="02040503050406030204" pitchFamily="18" charset="0"/>
                                    </a:rPr>
                                    <m:t>ATPC</m:t>
                                  </m:r>
                                  <m:r>
                                    <a:rPr lang="en-US" sz="1400" b="0" i="0" smtClean="0">
                                      <a:solidFill>
                                        <a:srgbClr val="F48914"/>
                                      </a:solidFill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en-US" sz="1400" b="0" i="0" smtClean="0">
                                      <a:solidFill>
                                        <a:srgbClr val="F48914"/>
                                      </a:solidFill>
                                      <a:latin typeface="Cambria Math" panose="02040503050406030204" pitchFamily="18" charset="0"/>
                                    </a:rPr>
                                    <m:t>AEPFR</m:t>
                                  </m:r>
                                </m:num>
                                <m:den>
                                  <m:r>
                                    <m:rPr>
                                      <m:sty m:val="p"/>
                                    </m:rPr>
                                    <a:rPr lang="en-US" sz="1400" b="0" i="0" smtClean="0">
                                      <a:solidFill>
                                        <a:srgbClr val="F48914"/>
                                      </a:solidFill>
                                      <a:latin typeface="Cambria Math" panose="02040503050406030204" pitchFamily="18" charset="0"/>
                                    </a:rPr>
                                    <m:t>ABP</m:t>
                                  </m:r>
                                  <m:r>
                                    <a:rPr lang="en-US" sz="1400" b="0" i="0" smtClean="0">
                                      <a:solidFill>
                                        <a:srgbClr val="F48914"/>
                                      </a:solidFill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en-US" sz="1400" b="0" i="0" smtClean="0">
                                      <a:solidFill>
                                        <a:srgbClr val="F48914"/>
                                      </a:solidFill>
                                      <a:latin typeface="Cambria Math" panose="02040503050406030204" pitchFamily="18" charset="0"/>
                                    </a:rPr>
                                    <m:t>ARI</m:t>
                                  </m:r>
                                </m:den>
                              </m:f>
                            </m:e>
                          </m:d>
                          <m:r>
                            <a:rPr lang="en-US" sz="1400" i="0">
                              <a:solidFill>
                                <a:srgbClr val="F48914"/>
                              </a:solidFill>
                              <a:latin typeface="Cambria Math" panose="02040503050406030204" pitchFamily="18" charset="0"/>
                            </a:rPr>
                            <m:t>−1.0</m:t>
                          </m:r>
                        </m:e>
                      </m:d>
                      <m:r>
                        <a:rPr lang="en-US" sz="1400" i="0">
                          <a:solidFill>
                            <a:srgbClr val="F48914"/>
                          </a:solidFill>
                          <a:latin typeface="Cambria Math" panose="02040503050406030204" pitchFamily="18" charset="0"/>
                        </a:rPr>
                        <m:t>∗100</m:t>
                      </m:r>
                    </m:oMath>
                  </m:oMathPara>
                </a14:m>
                <a:endParaRPr lang="en-US" sz="1400" dirty="0">
                  <a:solidFill>
                    <a:srgbClr val="F48914"/>
                  </a:solidFill>
                </a:endParaRPr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2276" y="1909012"/>
                <a:ext cx="8641266" cy="576376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81850" y="3849202"/>
                <a:ext cx="8742405" cy="64556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1600" i="0" smtClean="0">
                          <a:latin typeface="Cambria Math" panose="02040503050406030204" pitchFamily="18" charset="0"/>
                        </a:rPr>
                        <m:t>ESREDP</m:t>
                      </m:r>
                      <m:r>
                        <a:rPr lang="en-US" sz="1600" i="0"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i="0">
                              <a:latin typeface="Cambria Math" panose="02040503050406030204" pitchFamily="18" charset="0"/>
                            </a:rPr>
                            <m:t>%</m:t>
                          </m:r>
                        </m:e>
                      </m:d>
                      <m:r>
                        <a:rPr lang="en-US" sz="1600" i="0">
                          <a:latin typeface="Cambria Math" panose="02040503050406030204" pitchFamily="18" charset="0"/>
                        </a:rPr>
                        <m:t>= </m:t>
                      </m:r>
                      <m:r>
                        <m:rPr>
                          <m:sty m:val="p"/>
                        </m:rPr>
                        <a:rPr lang="en-US" sz="1600" i="0">
                          <a:latin typeface="Cambria Math" panose="02040503050406030204" pitchFamily="18" charset="0"/>
                        </a:rPr>
                        <m:t>ABS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d>
                                    <m:dPr>
                                      <m:ctrlPr>
                                        <a:rPr lang="en-US" sz="1600" b="0" i="1" smtClean="0">
                                          <a:solidFill>
                                            <a:srgbClr val="00B05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n-US" sz="1600" b="0" i="0" smtClean="0">
                                          <a:solidFill>
                                            <a:srgbClr val="00B05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ATG</m:t>
                                      </m:r>
                                      <m:r>
                                        <a:rPr lang="en-US" sz="1600" b="0" i="0" smtClean="0">
                                          <a:solidFill>
                                            <a:srgbClr val="00B05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r>
                                        <m:rPr>
                                          <m:sty m:val="p"/>
                                        </m:rPr>
                                        <a:rPr lang="en-US" sz="1600" b="0" i="0" smtClean="0">
                                          <a:solidFill>
                                            <a:srgbClr val="00B05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GEN</m:t>
                                      </m:r>
                                      <m:r>
                                        <a:rPr lang="en-US" sz="1600" b="0" i="0" smtClean="0">
                                          <a:solidFill>
                                            <a:srgbClr val="00B05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.</m:t>
                                      </m:r>
                                      <m:r>
                                        <m:rPr>
                                          <m:sty m:val="p"/>
                                        </m:rPr>
                                        <a:rPr lang="en-US" sz="1600" b="0" i="0" smtClean="0">
                                          <a:solidFill>
                                            <a:srgbClr val="00B05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AEPFR</m:t>
                                      </m:r>
                                    </m:e>
                                  </m:d>
                                  <m:r>
                                    <a:rPr lang="en-US" sz="1600" b="0" i="0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sz="1600" b="0" i="0" smtClean="0">
                                      <a:solidFill>
                                        <a:srgbClr val="F48914"/>
                                      </a:solidFill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en-US" sz="1600" b="0" i="0" smtClean="0">
                                      <a:solidFill>
                                        <a:srgbClr val="F48914"/>
                                      </a:solidFill>
                                      <a:latin typeface="Cambria Math" panose="02040503050406030204" pitchFamily="18" charset="0"/>
                                    </a:rPr>
                                    <m:t>ATPC</m:t>
                                  </m:r>
                                  <m:r>
                                    <a:rPr lang="en-US" sz="1600" b="0" i="0" smtClean="0">
                                      <a:solidFill>
                                        <a:srgbClr val="F48914"/>
                                      </a:solidFill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en-US" sz="1600" b="0" i="0" smtClean="0">
                                      <a:solidFill>
                                        <a:srgbClr val="F48914"/>
                                      </a:solidFill>
                                      <a:latin typeface="Cambria Math" panose="02040503050406030204" pitchFamily="18" charset="0"/>
                                    </a:rPr>
                                    <m:t>CLR</m:t>
                                  </m:r>
                                  <m:r>
                                    <a:rPr lang="en-US" sz="1600" b="0" i="0" smtClean="0">
                                      <a:solidFill>
                                        <a:srgbClr val="F48914"/>
                                      </a:solidFill>
                                      <a:latin typeface="Cambria Math" panose="02040503050406030204" pitchFamily="18" charset="0"/>
                                    </a:rPr>
                                    <m:t>.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en-US" sz="1600" b="0" i="0" smtClean="0">
                                      <a:solidFill>
                                        <a:srgbClr val="F48914"/>
                                      </a:solidFill>
                                      <a:latin typeface="Cambria Math" panose="02040503050406030204" pitchFamily="18" charset="0"/>
                                    </a:rPr>
                                    <m:t>AEPFR</m:t>
                                  </m:r>
                                  <m:r>
                                    <a:rPr lang="en-US" sz="1600" b="0" i="0" smtClean="0">
                                      <a:solidFill>
                                        <a:srgbClr val="F48914"/>
                                      </a:solidFill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num>
                                <m:den>
                                  <m:d>
                                    <m:dPr>
                                      <m:ctrlPr>
                                        <a:rPr lang="en-US" sz="1600" b="0" i="1" smtClean="0">
                                          <a:solidFill>
                                            <a:srgbClr val="00B05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n-US" sz="1600" i="0" smtClean="0">
                                          <a:solidFill>
                                            <a:srgbClr val="00B05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GEN</m:t>
                                      </m:r>
                                      <m:r>
                                        <a:rPr lang="en-US" sz="1600" i="0" smtClean="0">
                                          <a:solidFill>
                                            <a:srgbClr val="00B05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.</m:t>
                                      </m:r>
                                      <m:r>
                                        <m:rPr>
                                          <m:sty m:val="p"/>
                                        </m:rPr>
                                        <a:rPr lang="en-US" sz="1600" i="0" smtClean="0">
                                          <a:solidFill>
                                            <a:srgbClr val="00B05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ABP</m:t>
                                      </m:r>
                                      <m:r>
                                        <a:rPr lang="en-US" sz="1600" i="0" smtClean="0">
                                          <a:solidFill>
                                            <a:srgbClr val="00B05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+</m:t>
                                      </m:r>
                                      <m:r>
                                        <m:rPr>
                                          <m:sty m:val="p"/>
                                        </m:rPr>
                                        <a:rPr lang="en-US" sz="1600" i="0" smtClean="0">
                                          <a:solidFill>
                                            <a:srgbClr val="00B05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GEN</m:t>
                                      </m:r>
                                      <m:r>
                                        <a:rPr lang="en-US" sz="1600" i="0" smtClean="0">
                                          <a:solidFill>
                                            <a:srgbClr val="00B05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.</m:t>
                                      </m:r>
                                      <m:r>
                                        <m:rPr>
                                          <m:sty m:val="p"/>
                                        </m:rPr>
                                        <a:rPr lang="en-US" sz="1600" i="0" smtClean="0">
                                          <a:solidFill>
                                            <a:srgbClr val="00B05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ARI</m:t>
                                      </m:r>
                                    </m:e>
                                  </m:d>
                                  <m:r>
                                    <a:rPr lang="en-US" sz="1600" b="0" i="0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sz="1600" b="0" i="0" smtClean="0">
                                      <a:solidFill>
                                        <a:srgbClr val="F48914"/>
                                      </a:solidFill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en-US" sz="1600" i="0" smtClean="0">
                                      <a:solidFill>
                                        <a:srgbClr val="F48914"/>
                                      </a:solidFill>
                                      <a:latin typeface="Cambria Math" panose="02040503050406030204" pitchFamily="18" charset="0"/>
                                    </a:rPr>
                                    <m:t>CLR</m:t>
                                  </m:r>
                                  <m:r>
                                    <a:rPr lang="en-US" sz="1600" i="0" smtClean="0">
                                      <a:solidFill>
                                        <a:srgbClr val="F48914"/>
                                      </a:solidFill>
                                      <a:latin typeface="Cambria Math" panose="02040503050406030204" pitchFamily="18" charset="0"/>
                                    </a:rPr>
                                    <m:t>.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en-US" sz="1600" i="0" smtClean="0">
                                      <a:solidFill>
                                        <a:srgbClr val="F48914"/>
                                      </a:solidFill>
                                      <a:latin typeface="Cambria Math" panose="02040503050406030204" pitchFamily="18" charset="0"/>
                                    </a:rPr>
                                    <m:t>ABP</m:t>
                                  </m:r>
                                  <m:r>
                                    <a:rPr lang="en-US" sz="1600" i="0" smtClean="0">
                                      <a:solidFill>
                                        <a:srgbClr val="F48914"/>
                                      </a:solidFill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en-US" sz="1600" i="0" smtClean="0">
                                      <a:solidFill>
                                        <a:srgbClr val="F48914"/>
                                      </a:solidFill>
                                      <a:latin typeface="Cambria Math" panose="02040503050406030204" pitchFamily="18" charset="0"/>
                                    </a:rPr>
                                    <m:t>CLR</m:t>
                                  </m:r>
                                  <m:r>
                                    <a:rPr lang="en-US" sz="1600" i="0" smtClean="0">
                                      <a:solidFill>
                                        <a:srgbClr val="F48914"/>
                                      </a:solidFill>
                                      <a:latin typeface="Cambria Math" panose="02040503050406030204" pitchFamily="18" charset="0"/>
                                    </a:rPr>
                                    <m:t>.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en-US" sz="1600" i="0" smtClean="0">
                                      <a:solidFill>
                                        <a:srgbClr val="F48914"/>
                                      </a:solidFill>
                                      <a:latin typeface="Cambria Math" panose="02040503050406030204" pitchFamily="18" charset="0"/>
                                    </a:rPr>
                                    <m:t>ARI</m:t>
                                  </m:r>
                                  <m:r>
                                    <a:rPr lang="en-US" sz="1600" b="0" i="0" smtClean="0">
                                      <a:solidFill>
                                        <a:srgbClr val="F48914"/>
                                      </a:solidFill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den>
                              </m:f>
                            </m:e>
                          </m:d>
                          <m:r>
                            <a:rPr lang="en-US" sz="1600" i="0">
                              <a:latin typeface="Cambria Math" panose="02040503050406030204" pitchFamily="18" charset="0"/>
                            </a:rPr>
                            <m:t>−1.0</m:t>
                          </m:r>
                        </m:e>
                      </m:d>
                      <m:r>
                        <a:rPr lang="en-US" sz="1600" i="0">
                          <a:latin typeface="Cambria Math" panose="02040503050406030204" pitchFamily="18" charset="0"/>
                        </a:rPr>
                        <m:t>∗100</m:t>
                      </m:r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850" y="3849202"/>
                <a:ext cx="8742405" cy="645561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GREDP/CLREDP vs ESREDP (%)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272275" y="1909012"/>
                <a:ext cx="8513880" cy="57637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1400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G</m:t>
                      </m:r>
                      <m:r>
                        <m:rPr>
                          <m:sty m:val="p"/>
                        </m:rPr>
                        <a:rPr lang="en-US" sz="1400" b="0" i="0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REDP</m:t>
                      </m:r>
                      <m:r>
                        <a:rPr lang="en-US" sz="1400" i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ctrlPr>
                            <a:rPr lang="en-US" sz="1400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i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%</m:t>
                          </m:r>
                        </m:e>
                      </m:d>
                      <m:r>
                        <a:rPr lang="en-US" sz="1400" i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= </m:t>
                      </m:r>
                      <m:r>
                        <m:rPr>
                          <m:sty m:val="p"/>
                        </m:rPr>
                        <a:rPr lang="en-US" sz="1400" i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ABS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1400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ctrlPr>
                                <a:rPr lang="en-US" sz="1400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1400" i="1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m:rPr>
                                      <m:sty m:val="p"/>
                                    </m:rPr>
                                    <a:rPr lang="en-US" sz="1400" b="0" i="0" smtClean="0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</a:rPr>
                                    <m:t>ATG</m:t>
                                  </m:r>
                                  <m:r>
                                    <a:rPr lang="en-US" sz="1400" b="0" i="0" smtClean="0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en-US" sz="1400" b="0" i="0" smtClean="0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</a:rPr>
                                    <m:t>AEPFR</m:t>
                                  </m:r>
                                </m:num>
                                <m:den>
                                  <m:r>
                                    <m:rPr>
                                      <m:sty m:val="p"/>
                                    </m:rPr>
                                    <a:rPr lang="en-US" sz="1400" b="0" i="0" smtClean="0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</a:rPr>
                                    <m:t>ABP</m:t>
                                  </m:r>
                                  <m:r>
                                    <a:rPr lang="en-US" sz="1400" b="0" i="0" smtClean="0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en-US" sz="1400" b="0" i="0" smtClean="0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</a:rPr>
                                    <m:t>ARI</m:t>
                                  </m:r>
                                </m:den>
                              </m:f>
                            </m:e>
                          </m:d>
                          <m:r>
                            <a:rPr lang="en-US" sz="1400" i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−1.0</m:t>
                          </m:r>
                        </m:e>
                      </m:d>
                      <m:r>
                        <a:rPr lang="en-US" sz="1400" i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∗100</m:t>
                      </m:r>
                    </m:oMath>
                  </m:oMathPara>
                </a14:m>
                <a:endParaRPr lang="en-US" sz="1400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2275" y="1909012"/>
                <a:ext cx="8513880" cy="576376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" name="Straight Connector 13"/>
          <p:cNvCxnSpPr/>
          <p:nvPr/>
        </p:nvCxnSpPr>
        <p:spPr>
          <a:xfrm>
            <a:off x="2267415" y="2549912"/>
            <a:ext cx="2282283" cy="61738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H="1">
            <a:off x="4549698" y="2485388"/>
            <a:ext cx="2364060" cy="68190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4549698" y="3167295"/>
            <a:ext cx="0" cy="579515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89932" y="1063083"/>
            <a:ext cx="84897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Combining scoring formulas to create an ESR net performance score</a:t>
            </a:r>
          </a:p>
        </p:txBody>
      </p:sp>
    </p:spTree>
    <p:extLst>
      <p:ext uri="{BB962C8B-B14F-4D97-AF65-F5344CB8AC3E}">
        <p14:creationId xmlns:p14="http://schemas.microsoft.com/office/powerpoint/2010/main" val="9884663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81850" y="3849202"/>
                <a:ext cx="8742405" cy="27699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1200" i="0" smtClean="0">
                        <a:latin typeface="Cambria Math" panose="02040503050406030204" pitchFamily="18" charset="0"/>
                      </a:rPr>
                      <m:t>ESREDP</m:t>
                    </m:r>
                    <m:r>
                      <a:rPr lang="en-US" sz="1200" i="0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ctrlPr>
                          <a:rPr lang="en-US" sz="12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sz="1200" b="0" i="0" smtClean="0">
                            <a:latin typeface="Cambria Math" panose="02040503050406030204" pitchFamily="18" charset="0"/>
                          </a:rPr>
                          <m:t>MW</m:t>
                        </m:r>
                      </m:e>
                    </m:d>
                    <m:r>
                      <a:rPr lang="en-US" sz="1200" i="0">
                        <a:latin typeface="Cambria Math" panose="02040503050406030204" pitchFamily="18" charset="0"/>
                      </a:rPr>
                      <m:t>= </m:t>
                    </m:r>
                    <m:r>
                      <m:rPr>
                        <m:sty m:val="p"/>
                      </m:rPr>
                      <a:rPr lang="en-US" sz="1200" i="0">
                        <a:latin typeface="Cambria Math" panose="02040503050406030204" pitchFamily="18" charset="0"/>
                      </a:rPr>
                      <m:t>ABS</m:t>
                    </m:r>
                    <m:r>
                      <a:rPr lang="en-US" sz="1200" b="0" i="0" smtClean="0">
                        <a:latin typeface="Cambria Math" panose="02040503050406030204" pitchFamily="18" charset="0"/>
                      </a:rPr>
                      <m:t>(</m:t>
                    </m:r>
                    <m:d>
                      <m:dPr>
                        <m:ctrlPr>
                          <a:rPr lang="en-US" sz="1200" b="0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sz="1200" b="0" i="0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ATG</m:t>
                        </m:r>
                        <m:r>
                          <a:rPr lang="en-US" sz="1200" b="0" i="0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m:rPr>
                            <m:sty m:val="p"/>
                          </m:rPr>
                          <a:rPr lang="en-US" sz="1200" b="0" i="0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GEN</m:t>
                        </m:r>
                        <m:r>
                          <a:rPr lang="en-US" sz="1200" b="0" i="0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m:rPr>
                            <m:sty m:val="p"/>
                          </m:rPr>
                          <a:rPr lang="en-US" sz="1200" b="0" i="0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ABP</m:t>
                        </m:r>
                        <m:r>
                          <a:rPr lang="en-US" sz="1200" b="0" i="0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m:rPr>
                            <m:sty m:val="p"/>
                          </m:rPr>
                          <a:rPr lang="en-US" sz="1200" b="0" i="0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GEN</m:t>
                        </m:r>
                        <m:r>
                          <a:rPr lang="en-US" sz="1200" b="0" i="0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m:rPr>
                            <m:sty m:val="p"/>
                          </m:rPr>
                          <a:rPr lang="en-US" sz="1200" b="0" i="0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ARI</m:t>
                        </m:r>
                        <m:r>
                          <a:rPr lang="en-US" sz="1200" b="0" i="0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m:rPr>
                            <m:sty m:val="p"/>
                          </m:rPr>
                          <a:rPr lang="en-US" sz="1200" b="0" i="0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GEN</m:t>
                        </m:r>
                        <m:r>
                          <a:rPr lang="en-US" sz="1200" b="0" i="0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m:rPr>
                            <m:sty m:val="p"/>
                          </m:rPr>
                          <a:rPr lang="en-US" sz="1200" b="0" i="0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AEPFR</m:t>
                        </m:r>
                      </m:e>
                    </m:d>
                    <m:r>
                      <a:rPr lang="en-US" sz="1200" b="0" i="0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1200" b="0" i="0" smtClean="0">
                        <a:solidFill>
                          <a:srgbClr val="F48914"/>
                        </a:solidFill>
                        <a:latin typeface="Cambria Math" panose="02040503050406030204" pitchFamily="18" charset="0"/>
                      </a:rPr>
                      <m:t>(</m:t>
                    </m:r>
                    <m:d>
                      <m:dPr>
                        <m:ctrlPr>
                          <a:rPr lang="en-US" sz="1200" b="0" i="1" smtClean="0">
                            <a:solidFill>
                              <a:srgbClr val="F48914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sz="1200" b="0" i="0" smtClean="0">
                            <a:solidFill>
                              <a:srgbClr val="F48914"/>
                            </a:solidFill>
                            <a:latin typeface="Cambria Math" panose="02040503050406030204" pitchFamily="18" charset="0"/>
                          </a:rPr>
                          <m:t>CLR</m:t>
                        </m:r>
                        <m:r>
                          <a:rPr lang="en-US" sz="1200" b="0" i="0" smtClean="0">
                            <a:solidFill>
                              <a:srgbClr val="F48914"/>
                            </a:solidFill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m:rPr>
                            <m:sty m:val="p"/>
                          </m:rPr>
                          <a:rPr lang="en-US" sz="1200" b="0" i="0" smtClean="0">
                            <a:solidFill>
                              <a:srgbClr val="F48914"/>
                            </a:solidFill>
                            <a:latin typeface="Cambria Math" panose="02040503050406030204" pitchFamily="18" charset="0"/>
                          </a:rPr>
                          <m:t>ABP</m:t>
                        </m:r>
                        <m:r>
                          <a:rPr lang="en-US" sz="1200" b="0" i="0" smtClean="0">
                            <a:solidFill>
                              <a:srgbClr val="F48914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m:rPr>
                            <m:sty m:val="p"/>
                          </m:rPr>
                          <a:rPr lang="en-US" sz="1200" b="0" i="0" smtClean="0">
                            <a:solidFill>
                              <a:srgbClr val="F48914"/>
                            </a:solidFill>
                            <a:latin typeface="Cambria Math" panose="02040503050406030204" pitchFamily="18" charset="0"/>
                          </a:rPr>
                          <m:t>CLR</m:t>
                        </m:r>
                        <m:r>
                          <a:rPr lang="en-US" sz="1200" b="0" i="0" smtClean="0">
                            <a:solidFill>
                              <a:srgbClr val="F48914"/>
                            </a:solidFill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m:rPr>
                            <m:sty m:val="p"/>
                          </m:rPr>
                          <a:rPr lang="en-US" sz="1200" b="0" i="0" smtClean="0">
                            <a:solidFill>
                              <a:srgbClr val="F48914"/>
                            </a:solidFill>
                            <a:latin typeface="Cambria Math" panose="02040503050406030204" pitchFamily="18" charset="0"/>
                          </a:rPr>
                          <m:t>ARI</m:t>
                        </m:r>
                        <m:r>
                          <a:rPr lang="en-US" sz="1200" b="0" i="0" smtClean="0">
                            <a:solidFill>
                              <a:srgbClr val="F48914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m:rPr>
                            <m:sty m:val="p"/>
                          </m:rPr>
                          <a:rPr lang="en-US" sz="1200" b="0" i="0" smtClean="0">
                            <a:solidFill>
                              <a:srgbClr val="F48914"/>
                            </a:solidFill>
                            <a:latin typeface="Cambria Math" panose="02040503050406030204" pitchFamily="18" charset="0"/>
                          </a:rPr>
                          <m:t>CLR</m:t>
                        </m:r>
                        <m:r>
                          <a:rPr lang="en-US" sz="1200" b="0" i="0" smtClean="0">
                            <a:solidFill>
                              <a:srgbClr val="F48914"/>
                            </a:solidFill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m:rPr>
                            <m:sty m:val="p"/>
                          </m:rPr>
                          <a:rPr lang="en-US" sz="1200" b="0" i="0" smtClean="0">
                            <a:solidFill>
                              <a:srgbClr val="F48914"/>
                            </a:solidFill>
                            <a:latin typeface="Cambria Math" panose="02040503050406030204" pitchFamily="18" charset="0"/>
                          </a:rPr>
                          <m:t>AEPFR</m:t>
                        </m:r>
                      </m:e>
                    </m:d>
                    <m:r>
                      <a:rPr lang="en-US" sz="1200" b="0" i="0" smtClean="0">
                        <a:solidFill>
                          <a:srgbClr val="F48914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m:rPr>
                        <m:sty m:val="p"/>
                      </m:rPr>
                      <a:rPr lang="en-US" sz="1200" b="0" i="0" smtClean="0">
                        <a:solidFill>
                          <a:srgbClr val="F48914"/>
                        </a:solidFill>
                        <a:latin typeface="Cambria Math" panose="02040503050406030204" pitchFamily="18" charset="0"/>
                      </a:rPr>
                      <m:t>ATPC</m:t>
                    </m:r>
                    <m:r>
                      <a:rPr lang="en-US" sz="1200" b="0" i="0" smtClean="0">
                        <a:solidFill>
                          <a:srgbClr val="F48914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1200" dirty="0" smtClean="0"/>
                  <a:t>)</a:t>
                </a:r>
                <a:endParaRPr lang="en-US" sz="1200" dirty="0"/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850" y="3849202"/>
                <a:ext cx="8742405" cy="276999"/>
              </a:xfrm>
              <a:prstGeom prst="rect">
                <a:avLst/>
              </a:prstGeom>
              <a:blipFill rotWithShape="0">
                <a:blip r:embed="rId2"/>
                <a:stretch>
                  <a:fillRect t="-2174" b="-130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GREDP/CLREDP vs </a:t>
            </a:r>
            <a:r>
              <a:rPr lang="en-US" dirty="0"/>
              <a:t>ESREDP </a:t>
            </a:r>
            <a:r>
              <a:rPr lang="en-US" dirty="0" smtClean="0"/>
              <a:t>(MW)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272275" y="1909012"/>
                <a:ext cx="8513880" cy="3077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1400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G</m:t>
                      </m:r>
                      <m:r>
                        <m:rPr>
                          <m:sty m:val="p"/>
                        </m:rPr>
                        <a:rPr lang="en-US" sz="1400" b="0" i="0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REDP</m:t>
                      </m:r>
                      <m:r>
                        <a:rPr lang="en-US" sz="1400" i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ctrlPr>
                            <a:rPr lang="en-US" sz="1400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n-US" sz="1400" b="0" i="0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MW</m:t>
                          </m:r>
                        </m:e>
                      </m:d>
                      <m:r>
                        <a:rPr lang="en-US" sz="1400" b="0" i="0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sz="1400" b="0" i="0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ABS</m:t>
                      </m:r>
                      <m:r>
                        <a:rPr lang="en-US" sz="1400" b="0" i="0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m:rPr>
                          <m:sty m:val="p"/>
                        </m:rPr>
                        <a:rPr lang="en-US" sz="1400" b="0" i="0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ATG</m:t>
                      </m:r>
                      <m:r>
                        <a:rPr lang="en-US" sz="1400" b="0" i="0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m:rPr>
                          <m:sty m:val="p"/>
                        </m:rPr>
                        <a:rPr lang="en-US" sz="1400" b="0" i="0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ABP</m:t>
                      </m:r>
                      <m:r>
                        <a:rPr lang="en-US" sz="1400" b="0" i="0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m:rPr>
                          <m:sty m:val="p"/>
                        </m:rPr>
                        <a:rPr lang="en-US" sz="1400" b="0" i="0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ARI</m:t>
                      </m:r>
                      <m:r>
                        <a:rPr lang="en-US" sz="1400" b="0" i="0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m:rPr>
                          <m:sty m:val="p"/>
                        </m:rPr>
                        <a:rPr lang="en-US" sz="1400" b="0" i="0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AEPFR</m:t>
                      </m:r>
                      <m:r>
                        <a:rPr lang="en-US" sz="1400" b="0" i="0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1400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2275" y="1909012"/>
                <a:ext cx="8513880" cy="307777"/>
              </a:xfrm>
              <a:prstGeom prst="rect">
                <a:avLst/>
              </a:prstGeom>
              <a:blipFill rotWithShape="0">
                <a:blip r:embed="rId3"/>
                <a:stretch>
                  <a:fillRect b="-78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272276" y="1909012"/>
                <a:ext cx="8641266" cy="3077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righ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1400" smtClean="0">
                          <a:solidFill>
                            <a:srgbClr val="F48914"/>
                          </a:solidFill>
                          <a:latin typeface="Cambria Math" panose="02040503050406030204" pitchFamily="18" charset="0"/>
                        </a:rPr>
                        <m:t>C</m:t>
                      </m:r>
                      <m:r>
                        <m:rPr>
                          <m:sty m:val="p"/>
                        </m:rPr>
                        <a:rPr lang="en-US" sz="1400" b="0" i="0" smtClean="0">
                          <a:solidFill>
                            <a:srgbClr val="F48914"/>
                          </a:solidFill>
                          <a:latin typeface="Cambria Math" panose="02040503050406030204" pitchFamily="18" charset="0"/>
                        </a:rPr>
                        <m:t>LREDP</m:t>
                      </m:r>
                      <m:r>
                        <a:rPr lang="en-US" sz="1400" i="0">
                          <a:solidFill>
                            <a:srgbClr val="F48914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ctrlPr>
                            <a:rPr lang="en-US" sz="1400" i="1">
                              <a:solidFill>
                                <a:srgbClr val="F48914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n-US" sz="1400" b="0" i="0" smtClean="0">
                              <a:solidFill>
                                <a:srgbClr val="F48914"/>
                              </a:solidFill>
                              <a:latin typeface="Cambria Math" panose="02040503050406030204" pitchFamily="18" charset="0"/>
                            </a:rPr>
                            <m:t>MW</m:t>
                          </m:r>
                        </m:e>
                      </m:d>
                      <m:r>
                        <a:rPr lang="en-US" sz="1400" i="0">
                          <a:solidFill>
                            <a:srgbClr val="F48914"/>
                          </a:solidFill>
                          <a:latin typeface="Cambria Math" panose="02040503050406030204" pitchFamily="18" charset="0"/>
                        </a:rPr>
                        <m:t>= </m:t>
                      </m:r>
                      <m:r>
                        <m:rPr>
                          <m:sty m:val="p"/>
                        </m:rPr>
                        <a:rPr lang="en-US" sz="1400" i="0">
                          <a:solidFill>
                            <a:srgbClr val="F48914"/>
                          </a:solidFill>
                          <a:latin typeface="Cambria Math" panose="02040503050406030204" pitchFamily="18" charset="0"/>
                        </a:rPr>
                        <m:t>ABS</m:t>
                      </m:r>
                      <m:r>
                        <a:rPr lang="en-US" sz="1400" b="0" i="0" smtClean="0">
                          <a:solidFill>
                            <a:srgbClr val="F48914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m:rPr>
                          <m:sty m:val="p"/>
                        </m:rPr>
                        <a:rPr lang="en-US" sz="1400" b="0" i="0" smtClean="0">
                          <a:solidFill>
                            <a:srgbClr val="F48914"/>
                          </a:solidFill>
                          <a:latin typeface="Cambria Math" panose="02040503050406030204" pitchFamily="18" charset="0"/>
                        </a:rPr>
                        <m:t>ATPC</m:t>
                      </m:r>
                      <m:r>
                        <a:rPr lang="en-US" sz="1400" b="0" i="0" smtClean="0">
                          <a:solidFill>
                            <a:srgbClr val="F48914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d>
                        <m:dPr>
                          <m:ctrlPr>
                            <a:rPr lang="en-US" sz="1400" b="0" i="1" smtClean="0">
                              <a:solidFill>
                                <a:srgbClr val="F48914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n-US" sz="1400" b="0" i="0" smtClean="0">
                              <a:solidFill>
                                <a:srgbClr val="F48914"/>
                              </a:solidFill>
                              <a:latin typeface="Cambria Math" panose="02040503050406030204" pitchFamily="18" charset="0"/>
                            </a:rPr>
                            <m:t>ABP</m:t>
                          </m:r>
                          <m:r>
                            <a:rPr lang="en-US" sz="1400" b="0" i="0" smtClean="0">
                              <a:solidFill>
                                <a:srgbClr val="F48914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m:rPr>
                              <m:sty m:val="p"/>
                            </m:rPr>
                            <a:rPr lang="en-US" sz="1400" b="0" i="0" smtClean="0">
                              <a:solidFill>
                                <a:srgbClr val="F48914"/>
                              </a:solidFill>
                              <a:latin typeface="Cambria Math" panose="02040503050406030204" pitchFamily="18" charset="0"/>
                            </a:rPr>
                            <m:t>ARI</m:t>
                          </m:r>
                          <m:r>
                            <a:rPr lang="en-US" sz="1400" b="0" i="0" smtClean="0">
                              <a:solidFill>
                                <a:srgbClr val="F48914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m:rPr>
                              <m:sty m:val="p"/>
                            </m:rPr>
                            <a:rPr lang="en-US" sz="1400" b="0" i="0" smtClean="0">
                              <a:solidFill>
                                <a:srgbClr val="F48914"/>
                              </a:solidFill>
                              <a:latin typeface="Cambria Math" panose="02040503050406030204" pitchFamily="18" charset="0"/>
                            </a:rPr>
                            <m:t>AEPFR</m:t>
                          </m:r>
                        </m:e>
                      </m:d>
                      <m:r>
                        <a:rPr lang="en-US" sz="1400" b="0" i="0" smtClean="0">
                          <a:solidFill>
                            <a:srgbClr val="F48914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1400" dirty="0">
                  <a:solidFill>
                    <a:srgbClr val="F48914"/>
                  </a:solidFill>
                </a:endParaRPr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2276" y="1909012"/>
                <a:ext cx="8641266" cy="307777"/>
              </a:xfrm>
              <a:prstGeom prst="rect">
                <a:avLst/>
              </a:prstGeom>
              <a:blipFill rotWithShape="0">
                <a:blip r:embed="rId4"/>
                <a:stretch>
                  <a:fillRect b="-78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" name="Straight Connector 13"/>
          <p:cNvCxnSpPr/>
          <p:nvPr/>
        </p:nvCxnSpPr>
        <p:spPr>
          <a:xfrm>
            <a:off x="2267415" y="2549912"/>
            <a:ext cx="2282283" cy="61738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H="1">
            <a:off x="4549698" y="2485388"/>
            <a:ext cx="2364060" cy="68190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4549698" y="3167295"/>
            <a:ext cx="0" cy="579515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35702668"/>
      </p:ext>
    </p:extLst>
  </p:cSld>
  <p:clrMapOvr>
    <a:masterClrMapping/>
  </p:clrMapOvr>
</p:sld>
</file>

<file path=ppt/theme/theme1.xml><?xml version="1.0" encoding="utf-8"?>
<a:theme xmlns:a="http://schemas.openxmlformats.org/drawingml/2006/main" name="ERCOT Identity v.2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RCOT Identity v.2" id="{FCDE9DDB-E05F-4265-8C4A-C919DCBF2C86}" vid="{AC36A756-BEA7-4EC1-ABC4-C44EBD834808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ERCOT Identity Theme</Template>
  <TotalTime>1498</TotalTime>
  <Words>641</Words>
  <Application>Microsoft Office PowerPoint</Application>
  <PresentationFormat>On-screen Show (4:3)</PresentationFormat>
  <Paragraphs>143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Cambria Math</vt:lpstr>
      <vt:lpstr>Wingdings</vt:lpstr>
      <vt:lpstr>ERCOT Identity v.2</vt:lpstr>
      <vt:lpstr>Office Theme</vt:lpstr>
      <vt:lpstr>PowerPoint Presentation</vt:lpstr>
      <vt:lpstr>Why ESREDP?</vt:lpstr>
      <vt:lpstr>Why ESREDP?</vt:lpstr>
      <vt:lpstr>Example</vt:lpstr>
      <vt:lpstr>Example</vt:lpstr>
      <vt:lpstr>Example</vt:lpstr>
      <vt:lpstr>Example</vt:lpstr>
      <vt:lpstr>GREDP/CLREDP vs ESREDP (%)</vt:lpstr>
      <vt:lpstr>GREDP/CLREDP vs ESREDP (MW)</vt:lpstr>
      <vt:lpstr>Example</vt:lpstr>
      <vt:lpstr>Example 2</vt:lpstr>
      <vt:lpstr>Example 2</vt:lpstr>
      <vt:lpstr>Example 2</vt:lpstr>
      <vt:lpstr>Example</vt:lpstr>
      <vt:lpstr>Example 2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Butler, Luke</dc:creator>
  <cp:lastModifiedBy>Butler, Luke</cp:lastModifiedBy>
  <cp:revision>114</cp:revision>
  <dcterms:created xsi:type="dcterms:W3CDTF">2019-09-24T16:56:28Z</dcterms:created>
  <dcterms:modified xsi:type="dcterms:W3CDTF">2019-10-07T20:01:50Z</dcterms:modified>
</cp:coreProperties>
</file>