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36"/>
  </p:notesMasterIdLst>
  <p:handoutMasterIdLst>
    <p:handoutMasterId r:id="rId37"/>
  </p:handoutMasterIdLst>
  <p:sldIdLst>
    <p:sldId id="270" r:id="rId4"/>
    <p:sldId id="679" r:id="rId5"/>
    <p:sldId id="689" r:id="rId6"/>
    <p:sldId id="616" r:id="rId7"/>
    <p:sldId id="692" r:id="rId8"/>
    <p:sldId id="713" r:id="rId9"/>
    <p:sldId id="734" r:id="rId10"/>
    <p:sldId id="735" r:id="rId11"/>
    <p:sldId id="736" r:id="rId12"/>
    <p:sldId id="693" r:id="rId13"/>
    <p:sldId id="694" r:id="rId14"/>
    <p:sldId id="695" r:id="rId15"/>
    <p:sldId id="700" r:id="rId16"/>
    <p:sldId id="690" r:id="rId17"/>
    <p:sldId id="729" r:id="rId18"/>
    <p:sldId id="733" r:id="rId19"/>
    <p:sldId id="719" r:id="rId20"/>
    <p:sldId id="720" r:id="rId21"/>
    <p:sldId id="721" r:id="rId22"/>
    <p:sldId id="722" r:id="rId23"/>
    <p:sldId id="726" r:id="rId24"/>
    <p:sldId id="728" r:id="rId25"/>
    <p:sldId id="617" r:id="rId26"/>
    <p:sldId id="705" r:id="rId27"/>
    <p:sldId id="706" r:id="rId28"/>
    <p:sldId id="708" r:id="rId29"/>
    <p:sldId id="709" r:id="rId30"/>
    <p:sldId id="710" r:id="rId31"/>
    <p:sldId id="711" r:id="rId32"/>
    <p:sldId id="712" r:id="rId33"/>
    <p:sldId id="672" r:id="rId34"/>
    <p:sldId id="66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4" d="100"/>
          <a:sy n="124" d="100"/>
        </p:scale>
        <p:origin x="102" y="21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3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5" y="1325880"/>
            <a:ext cx="5667376" cy="2304288"/>
          </a:xfrm>
        </p:spPr>
        <p:txBody>
          <a:bodyPr/>
          <a:lstStyle/>
          <a:p>
            <a:r>
              <a:rPr lang="en-US" sz="2800" dirty="0" smtClean="0"/>
              <a:t>Ancillary Service Methodology</a:t>
            </a:r>
          </a:p>
          <a:p>
            <a:r>
              <a:rPr lang="en-US" sz="2800" dirty="0" smtClean="0"/>
              <a:t>Preliminary Quantities for 2020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</a:t>
            </a:r>
            <a:r>
              <a:rPr lang="en-US" dirty="0" smtClean="0"/>
              <a:t>Down</a:t>
            </a:r>
            <a:r>
              <a:rPr lang="en-US" dirty="0" smtClean="0"/>
              <a:t> </a:t>
            </a:r>
            <a:r>
              <a:rPr lang="en-US" dirty="0" smtClean="0"/>
              <a:t>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</a:t>
            </a:r>
            <a:r>
              <a:rPr lang="en-US" dirty="0" smtClean="0"/>
              <a:t>Down</a:t>
            </a:r>
            <a:r>
              <a:rPr lang="en-US" dirty="0" smtClean="0"/>
              <a:t> </a:t>
            </a:r>
            <a:r>
              <a:rPr lang="en-US" dirty="0" smtClean="0"/>
              <a:t>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</a:t>
            </a:r>
            <a:r>
              <a:rPr lang="en-US" dirty="0" smtClean="0"/>
              <a:t>Down</a:t>
            </a:r>
            <a:r>
              <a:rPr lang="en-US" dirty="0" smtClean="0"/>
              <a:t> </a:t>
            </a:r>
            <a:r>
              <a:rPr lang="en-US" dirty="0" smtClean="0"/>
              <a:t>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30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 by using a Resource Contingency Criteria of 2805 MW in 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89277"/>
              </p:ext>
            </p:extLst>
          </p:nvPr>
        </p:nvGraphicFramePr>
        <p:xfrm>
          <a:off x="278892" y="1013758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63055"/>
              </p:ext>
            </p:extLst>
          </p:nvPr>
        </p:nvGraphicFramePr>
        <p:xfrm>
          <a:off x="278892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60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088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35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</a:t>
            </a:r>
            <a:r>
              <a:rPr lang="en-US" i="1" dirty="0" smtClean="0">
                <a:solidFill>
                  <a:schemeClr val="accent2"/>
                </a:solidFill>
              </a:rPr>
              <a:t>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02412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- 2020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78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</a:t>
            </a:r>
            <a:r>
              <a:rPr lang="en-US" dirty="0" smtClean="0"/>
              <a:t>Based on </a:t>
            </a:r>
            <a:r>
              <a:rPr lang="en-US" dirty="0"/>
              <a:t>feedback </a:t>
            </a:r>
            <a:r>
              <a:rPr lang="en-US" dirty="0" smtClean="0"/>
              <a:t>received Responsive </a:t>
            </a:r>
            <a:r>
              <a:rPr lang="en-US" dirty="0"/>
              <a:t>Reserve quantities </a:t>
            </a:r>
            <a:r>
              <a:rPr lang="en-US" dirty="0" smtClean="0"/>
              <a:t>for 2020 will be computed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The 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Spreadsheets that contain 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2020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" y="119841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Suggestions?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Adjustment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" y="868680"/>
            <a:ext cx="8547333" cy="276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8" y="354456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34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6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608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26399</TotalTime>
  <Words>843</Words>
  <Application>Microsoft Office PowerPoint</Application>
  <PresentationFormat>On-screen Show (4:3)</PresentationFormat>
  <Paragraphs>254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Regulation Adjustment Tables</vt:lpstr>
      <vt:lpstr>Regulation Up January</vt:lpstr>
      <vt:lpstr>Regulation Up March</vt:lpstr>
      <vt:lpstr>Regulation Up August</vt:lpstr>
      <vt:lpstr>Regulation Down January</vt:lpstr>
      <vt:lpstr>Regulation Down March</vt:lpstr>
      <vt:lpstr>Regulation Down August</vt:lpstr>
      <vt:lpstr>Hourly Average Regulation Comparison</vt:lpstr>
      <vt:lpstr>PowerPoint Presentation</vt:lpstr>
      <vt:lpstr>Responsive Service Methodology (RRS) - 2020</vt:lpstr>
      <vt:lpstr>RRS Table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February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651</cp:revision>
  <dcterms:created xsi:type="dcterms:W3CDTF">2016-04-16T13:25:21Z</dcterms:created>
  <dcterms:modified xsi:type="dcterms:W3CDTF">2019-10-07T22:04:32Z</dcterms:modified>
</cp:coreProperties>
</file>