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2"/>
  </p:notesMasterIdLst>
  <p:handoutMasterIdLst>
    <p:handoutMasterId r:id="rId23"/>
  </p:handoutMasterIdLst>
  <p:sldIdLst>
    <p:sldId id="368" r:id="rId7"/>
    <p:sldId id="712" r:id="rId8"/>
    <p:sldId id="714" r:id="rId9"/>
    <p:sldId id="698" r:id="rId10"/>
    <p:sldId id="715" r:id="rId11"/>
    <p:sldId id="699" r:id="rId12"/>
    <p:sldId id="716" r:id="rId13"/>
    <p:sldId id="723" r:id="rId14"/>
    <p:sldId id="697" r:id="rId15"/>
    <p:sldId id="724" r:id="rId16"/>
    <p:sldId id="722" r:id="rId17"/>
    <p:sldId id="721" r:id="rId18"/>
    <p:sldId id="719" r:id="rId19"/>
    <p:sldId id="720" r:id="rId20"/>
    <p:sldId id="57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46"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pson, Chad" initials="TC" lastIdx="3" clrIdx="0">
    <p:extLst>
      <p:ext uri="{19B8F6BF-5375-455C-9EA6-DF929625EA0E}">
        <p15:presenceInfo xmlns:p15="http://schemas.microsoft.com/office/powerpoint/2012/main" userId="S-1-5-21-639947351-343809578-3807592339-4319" providerId="AD"/>
      </p:ext>
    </p:extLst>
  </p:cmAuthor>
  <p:cmAuthor id="2" name="Hilliard, Marie" initials="HM" lastIdx="5" clrIdx="1">
    <p:extLst>
      <p:ext uri="{19B8F6BF-5375-455C-9EA6-DF929625EA0E}">
        <p15:presenceInfo xmlns:p15="http://schemas.microsoft.com/office/powerpoint/2012/main" userId="S-1-5-21-639947351-343809578-3807592339-5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FFFFFF"/>
    <a:srgbClr val="00ACC8"/>
    <a:srgbClr val="5B6770"/>
    <a:srgbClr val="B8DCF4"/>
    <a:srgbClr val="FFD100"/>
    <a:srgbClr val="FF8200"/>
    <a:srgbClr val="003865"/>
    <a:srgbClr val="5F8642"/>
    <a:srgbClr val="74B2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0545" autoAdjust="0"/>
  </p:normalViewPr>
  <p:slideViewPr>
    <p:cSldViewPr showGuides="1">
      <p:cViewPr varScale="1">
        <p:scale>
          <a:sx n="86" d="100"/>
          <a:sy n="86" d="100"/>
        </p:scale>
        <p:origin x="1382" y="67"/>
      </p:cViewPr>
      <p:guideLst>
        <p:guide orient="horz" pos="2546"/>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41" d="100"/>
          <a:sy n="41" d="100"/>
        </p:scale>
        <p:origin x="1968" y="-83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EBD4036-C496-426B-80D9-0599FA8E6410}" type="datetimeFigureOut">
              <a:rPr lang="en-US" smtClean="0"/>
              <a:t>10/4/2019</a:t>
            </a:fld>
            <a:endParaRPr lang="en-US" dirty="0"/>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2205FE-88E4-4228-A0AC-E29F5D2D5575}" type="datetimeFigureOut">
              <a:rPr lang="en-US" smtClean="0"/>
              <a:t>10/4/2019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05760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3623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61875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20076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754826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20114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latin typeface="+mj-lt"/>
                <a:cs typeface="Book Antiqua"/>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latin typeface="+mj-lt"/>
                <a:cs typeface="Book Antiqu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latin typeface="+mj-lt"/>
                <a:cs typeface="Book Antiqua"/>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lvl1pPr>
              <a:defRPr sz="2200">
                <a:latin typeface="+mj-lt"/>
                <a:cs typeface="Book Antiqua"/>
              </a:defRPr>
            </a:lvl1pPr>
            <a:lvl2pPr>
              <a:defRPr sz="2000">
                <a:latin typeface="+mj-lt"/>
                <a:cs typeface="Book Antiqua"/>
              </a:defRPr>
            </a:lvl2pPr>
            <a:lvl3pPr>
              <a:defRPr sz="1900">
                <a:latin typeface="+mj-lt"/>
                <a:cs typeface="Book Antiqua"/>
              </a:defRPr>
            </a:lvl3pPr>
            <a:lvl4pPr>
              <a:defRPr sz="1800">
                <a:latin typeface="+mj-lt"/>
                <a:cs typeface="Book Antiqua"/>
              </a:defRPr>
            </a:lvl4pPr>
            <a:lvl5pPr>
              <a:defRPr sz="1800">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a:latin typeface="+mj-lt"/>
                <a:cs typeface="Book Antiqua"/>
              </a:defRPr>
            </a:lvl1pPr>
            <a:lvl2pPr>
              <a:defRPr>
                <a:latin typeface="+mj-lt"/>
                <a:cs typeface="Book Antiqua"/>
              </a:defRPr>
            </a:lvl2pPr>
            <a:lvl3pPr>
              <a:defRPr>
                <a:latin typeface="+mj-lt"/>
                <a:cs typeface="Book Antiqua"/>
              </a:defRPr>
            </a:lvl3pPr>
            <a:lvl4pPr>
              <a:defRPr>
                <a:latin typeface="+mj-lt"/>
                <a:cs typeface="Book Antiqua"/>
              </a:defRPr>
            </a:lvl4pPr>
            <a:lvl5pPr>
              <a:defRPr>
                <a:latin typeface="+mj-lt"/>
                <a:cs typeface="Book Antiqu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545525" cy="246221"/>
          </a:xfrm>
          <a:prstGeom prst="rect">
            <a:avLst/>
          </a:prstGeom>
          <a:noFill/>
        </p:spPr>
        <p:txBody>
          <a:bodyPr wrap="square" rtlCol="0">
            <a:spAutoFit/>
          </a:bodyPr>
          <a:lstStyle/>
          <a:p>
            <a:pPr algn="l"/>
            <a:r>
              <a:rPr lang="en-US" sz="1000" b="1" baseline="0" dirty="0">
                <a:solidFill>
                  <a:schemeClr val="tx2"/>
                </a:solidFill>
              </a:rPr>
              <a:t>ERCOT 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5916" y="1916832"/>
            <a:ext cx="4876800" cy="3046988"/>
          </a:xfrm>
          <a:prstGeom prst="rect">
            <a:avLst/>
          </a:prstGeom>
          <a:noFill/>
        </p:spPr>
        <p:txBody>
          <a:bodyPr wrap="square" rtlCol="0">
            <a:spAutoFit/>
          </a:bodyPr>
          <a:lstStyle/>
          <a:p>
            <a:r>
              <a:rPr lang="en-US" sz="2000" b="1" dirty="0">
                <a:solidFill>
                  <a:schemeClr val="tx2"/>
                </a:solidFill>
                <a:latin typeface="Arial" panose="020B0604020202020204" pitchFamily="34" charset="0"/>
                <a:cs typeface="Arial" panose="020B0604020202020204" pitchFamily="34" charset="0"/>
              </a:rPr>
              <a:t>Item 3e – KP1.3 and 1.4</a:t>
            </a:r>
          </a:p>
          <a:p>
            <a:endParaRPr lang="en-US" sz="2000" b="1" dirty="0">
              <a:solidFill>
                <a:schemeClr val="tx2"/>
              </a:solidFill>
              <a:latin typeface="Arial" panose="020B0604020202020204" pitchFamily="34" charset="0"/>
              <a:cs typeface="Arial" panose="020B0604020202020204" pitchFamily="34" charset="0"/>
            </a:endParaRPr>
          </a:p>
          <a:p>
            <a:r>
              <a:rPr lang="en-US" sz="2000" b="1" dirty="0">
                <a:solidFill>
                  <a:schemeClr val="tx2"/>
                </a:solidFill>
                <a:latin typeface="Arial" panose="020B0604020202020204" pitchFamily="34" charset="0"/>
                <a:cs typeface="Arial" panose="020B0604020202020204" pitchFamily="34" charset="0"/>
              </a:rPr>
              <a:t>Resource Statuses and Telemetered AS Limitations</a:t>
            </a:r>
          </a:p>
          <a:p>
            <a:endParaRPr lang="en-US" sz="2000" b="1" dirty="0">
              <a:solidFill>
                <a:schemeClr val="tx2"/>
              </a:solidFill>
              <a:latin typeface="Arial" panose="020B0604020202020204" pitchFamily="34" charset="0"/>
              <a:cs typeface="Arial" panose="020B0604020202020204" pitchFamily="34" charset="0"/>
            </a:endParaRPr>
          </a:p>
          <a:p>
            <a:endParaRPr lang="en-US" sz="2000" b="1"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Sai Moorty</a:t>
            </a:r>
          </a:p>
          <a:p>
            <a:r>
              <a:rPr lang="en-US" dirty="0">
                <a:solidFill>
                  <a:schemeClr val="tx2"/>
                </a:solidFill>
                <a:latin typeface="Arial" panose="020B0604020202020204" pitchFamily="34" charset="0"/>
                <a:cs typeface="Arial" panose="020B0604020202020204" pitchFamily="34" charset="0"/>
              </a:rPr>
              <a:t>Principal, Market Design and Analysis</a:t>
            </a:r>
          </a:p>
          <a:p>
            <a:endParaRPr lang="en-US" dirty="0">
              <a:solidFill>
                <a:schemeClr val="tx2"/>
              </a:solidFill>
              <a:latin typeface="Arial" panose="020B0604020202020204" pitchFamily="34" charset="0"/>
              <a:cs typeface="Arial" panose="020B0604020202020204" pitchFamily="34" charset="0"/>
            </a:endParaRPr>
          </a:p>
          <a:p>
            <a:r>
              <a:rPr lang="en-US" dirty="0">
                <a:solidFill>
                  <a:schemeClr val="tx2"/>
                </a:solidFill>
                <a:latin typeface="Arial" panose="020B0604020202020204" pitchFamily="34" charset="0"/>
                <a:cs typeface="Arial" panose="020B0604020202020204" pitchFamily="34" charset="0"/>
              </a:rPr>
              <a:t>October 9, 2019</a:t>
            </a:r>
          </a:p>
        </p:txBody>
      </p:sp>
    </p:spTree>
    <p:extLst>
      <p:ext uri="{BB962C8B-B14F-4D97-AF65-F5344CB8AC3E}">
        <p14:creationId xmlns:p14="http://schemas.microsoft.com/office/powerpoint/2010/main" val="339677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Feedback On Allowing Resource Telemetry Indicating Temporary Inability To Provide 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 name="Content Placeholder 2"/>
          <p:cNvSpPr>
            <a:spLocks noGrp="1"/>
          </p:cNvSpPr>
          <p:nvPr>
            <p:ph idx="1"/>
          </p:nvPr>
        </p:nvSpPr>
        <p:spPr>
          <a:xfrm>
            <a:off x="304800" y="872716"/>
            <a:ext cx="8534400" cy="5436604"/>
          </a:xfrm>
        </p:spPr>
        <p:txBody>
          <a:bodyPr/>
          <a:lstStyle/>
          <a:p>
            <a:pPr marL="457200" lvl="1" indent="0">
              <a:buNone/>
            </a:pPr>
            <a:endParaRPr lang="en-US" sz="1400" dirty="0">
              <a:solidFill>
                <a:schemeClr val="tx2"/>
              </a:solidFill>
            </a:endParaRPr>
          </a:p>
          <a:p>
            <a:r>
              <a:rPr lang="en-US" sz="1600" dirty="0">
                <a:solidFill>
                  <a:schemeClr val="tx2"/>
                </a:solidFill>
              </a:rPr>
              <a:t>Consider use of existing status telemetry of Raise Block Status (RBST) and Lower Block Status (LBST) in RTC to limit Base Point and AS awards</a:t>
            </a:r>
          </a:p>
          <a:p>
            <a:pPr lvl="1"/>
            <a:r>
              <a:rPr lang="en-US" sz="1600" dirty="0">
                <a:solidFill>
                  <a:schemeClr val="tx2"/>
                </a:solidFill>
              </a:rPr>
              <a:t>Currently, used only in LFC for the intra 5 minute period to freeze UDBP</a:t>
            </a:r>
          </a:p>
          <a:p>
            <a:r>
              <a:rPr lang="en-US" sz="1600" b="1" dirty="0">
                <a:solidFill>
                  <a:srgbClr val="C00000"/>
                </a:solidFill>
              </a:rPr>
              <a:t>Options under RTC: </a:t>
            </a:r>
          </a:p>
          <a:p>
            <a:pPr marL="457200" lvl="1" indent="0">
              <a:buNone/>
            </a:pPr>
            <a:r>
              <a:rPr lang="en-US" sz="1600" b="1" dirty="0">
                <a:solidFill>
                  <a:srgbClr val="C00000"/>
                </a:solidFill>
              </a:rPr>
              <a:t>Option1: Discontinue the use of these status telemetry in all </a:t>
            </a:r>
            <a:r>
              <a:rPr lang="en-US" sz="1600" b="1">
                <a:solidFill>
                  <a:srgbClr val="C00000"/>
                </a:solidFill>
              </a:rPr>
              <a:t>ERCOT systems</a:t>
            </a:r>
            <a:endParaRPr lang="en-US" sz="1600" b="1" dirty="0">
              <a:solidFill>
                <a:srgbClr val="C00000"/>
              </a:solidFill>
            </a:endParaRPr>
          </a:p>
          <a:p>
            <a:pPr marL="457200" lvl="1" indent="0">
              <a:buNone/>
            </a:pPr>
            <a:endParaRPr lang="en-US" sz="1600" b="1" dirty="0">
              <a:solidFill>
                <a:srgbClr val="C00000"/>
              </a:solidFill>
            </a:endParaRPr>
          </a:p>
          <a:p>
            <a:pPr marL="457200" lvl="1" indent="0">
              <a:buNone/>
            </a:pPr>
            <a:r>
              <a:rPr lang="en-US" sz="1600" b="1" dirty="0">
                <a:solidFill>
                  <a:srgbClr val="C00000"/>
                </a:solidFill>
              </a:rPr>
              <a:t>Option2:</a:t>
            </a:r>
          </a:p>
          <a:p>
            <a:pPr lvl="1"/>
            <a:r>
              <a:rPr lang="en-US" sz="1600" b="1" dirty="0">
                <a:solidFill>
                  <a:srgbClr val="C00000"/>
                </a:solidFill>
              </a:rPr>
              <a:t>Continue to use these two telemetry status indicators for purposes of intra 5 minute freeze of UDSP and Regulation.</a:t>
            </a:r>
          </a:p>
          <a:p>
            <a:pPr lvl="1"/>
            <a:r>
              <a:rPr lang="en-US" sz="1600" b="1" dirty="0">
                <a:solidFill>
                  <a:srgbClr val="C00000"/>
                </a:solidFill>
              </a:rPr>
              <a:t>ERCOT systems will NOT include applicable Resource capacity in the determination of PRC if either of RBST or LBST is set</a:t>
            </a:r>
          </a:p>
          <a:p>
            <a:pPr lvl="1"/>
            <a:r>
              <a:rPr lang="en-US" sz="1600" b="1" dirty="0">
                <a:solidFill>
                  <a:srgbClr val="C00000"/>
                </a:solidFill>
              </a:rPr>
              <a:t>Monitor duration of time when either RBST or LBST is set and raise alarm if it exceeds threshold</a:t>
            </a:r>
          </a:p>
          <a:p>
            <a:pPr lvl="1"/>
            <a:r>
              <a:rPr lang="en-US" sz="1600" b="1" dirty="0">
                <a:solidFill>
                  <a:srgbClr val="C00000"/>
                </a:solidFill>
              </a:rPr>
              <a:t>If RBST, and/or LBST is set at time of RTC run, </a:t>
            </a:r>
          </a:p>
          <a:p>
            <a:pPr lvl="2"/>
            <a:r>
              <a:rPr lang="en-US" sz="1600" b="1" dirty="0">
                <a:solidFill>
                  <a:srgbClr val="C00000"/>
                </a:solidFill>
              </a:rPr>
              <a:t>Resource ineligible for AS awards by RTC in that run</a:t>
            </a:r>
          </a:p>
          <a:p>
            <a:pPr lvl="2"/>
            <a:r>
              <a:rPr lang="en-US" sz="1600" b="1" dirty="0">
                <a:solidFill>
                  <a:srgbClr val="C00000"/>
                </a:solidFill>
              </a:rPr>
              <a:t>If RBST is set, HDL=</a:t>
            </a:r>
            <a:r>
              <a:rPr lang="en-US" sz="1600" b="1" dirty="0" err="1">
                <a:solidFill>
                  <a:srgbClr val="C00000"/>
                </a:solidFill>
              </a:rPr>
              <a:t>TelemMW</a:t>
            </a:r>
            <a:r>
              <a:rPr lang="en-US" sz="1600" b="1" dirty="0">
                <a:solidFill>
                  <a:srgbClr val="C00000"/>
                </a:solidFill>
              </a:rPr>
              <a:t>; </a:t>
            </a:r>
            <a:r>
              <a:rPr lang="en-US" sz="1600" b="1" dirty="0" err="1">
                <a:solidFill>
                  <a:srgbClr val="C00000"/>
                </a:solidFill>
              </a:rPr>
              <a:t>BasePoint</a:t>
            </a:r>
            <a:r>
              <a:rPr lang="en-US" sz="1600" b="1" dirty="0">
                <a:solidFill>
                  <a:srgbClr val="C00000"/>
                </a:solidFill>
              </a:rPr>
              <a:t> cannot exceed Telemetered MW</a:t>
            </a:r>
          </a:p>
          <a:p>
            <a:pPr lvl="2"/>
            <a:r>
              <a:rPr lang="en-US" sz="1600" b="1" dirty="0">
                <a:solidFill>
                  <a:srgbClr val="C00000"/>
                </a:solidFill>
              </a:rPr>
              <a:t>If LBST is set LDL=</a:t>
            </a:r>
            <a:r>
              <a:rPr lang="en-US" sz="1600" b="1" dirty="0" err="1">
                <a:solidFill>
                  <a:srgbClr val="C00000"/>
                </a:solidFill>
              </a:rPr>
              <a:t>TelemMW</a:t>
            </a:r>
            <a:r>
              <a:rPr lang="en-US" sz="1600" b="1" dirty="0">
                <a:solidFill>
                  <a:srgbClr val="C00000"/>
                </a:solidFill>
              </a:rPr>
              <a:t>; </a:t>
            </a:r>
            <a:r>
              <a:rPr lang="en-US" sz="1600" b="1" dirty="0" err="1">
                <a:solidFill>
                  <a:srgbClr val="C00000"/>
                </a:solidFill>
              </a:rPr>
              <a:t>BasePoint</a:t>
            </a:r>
            <a:r>
              <a:rPr lang="en-US" sz="1600" b="1" dirty="0">
                <a:solidFill>
                  <a:srgbClr val="C00000"/>
                </a:solidFill>
              </a:rPr>
              <a:t> cannot be less than Telemetered MW</a:t>
            </a:r>
            <a:endParaRPr lang="en-US" sz="1600" dirty="0">
              <a:solidFill>
                <a:schemeClr val="tx2"/>
              </a:solidFill>
            </a:endParaRPr>
          </a:p>
        </p:txBody>
      </p:sp>
    </p:spTree>
    <p:extLst>
      <p:ext uri="{BB962C8B-B14F-4D97-AF65-F5344CB8AC3E}">
        <p14:creationId xmlns:p14="http://schemas.microsoft.com/office/powerpoint/2010/main" val="2308012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Feedback On Allowing Resource Telemetry Indicating Temporary Inability To Provide 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 name="Content Placeholder 2"/>
          <p:cNvSpPr>
            <a:spLocks noGrp="1"/>
          </p:cNvSpPr>
          <p:nvPr>
            <p:ph idx="1"/>
          </p:nvPr>
        </p:nvSpPr>
        <p:spPr>
          <a:xfrm>
            <a:off x="304800" y="872716"/>
            <a:ext cx="8534400" cy="5047317"/>
          </a:xfrm>
        </p:spPr>
        <p:txBody>
          <a:bodyPr/>
          <a:lstStyle/>
          <a:p>
            <a:pPr lvl="1"/>
            <a:endParaRPr lang="en-US" sz="1800" dirty="0">
              <a:solidFill>
                <a:schemeClr val="tx2"/>
              </a:solidFill>
            </a:endParaRPr>
          </a:p>
          <a:p>
            <a:r>
              <a:rPr lang="en-US" dirty="0">
                <a:solidFill>
                  <a:schemeClr val="tx2"/>
                </a:solidFill>
              </a:rPr>
              <a:t>On proposed new telemetry to limit AS awards by RTC, are all of them required?</a:t>
            </a:r>
          </a:p>
          <a:p>
            <a:pPr lvl="2"/>
            <a:r>
              <a:rPr lang="en-US" sz="1800" dirty="0">
                <a:solidFill>
                  <a:schemeClr val="tx2"/>
                </a:solidFill>
              </a:rPr>
              <a:t>Why would a QSE provide a Resource specific telemetry limiting awards for ECRS but the HDL for Resource indicates it can receive a Base Point higher than its current output level?</a:t>
            </a:r>
          </a:p>
        </p:txBody>
      </p:sp>
    </p:spTree>
    <p:extLst>
      <p:ext uri="{BB962C8B-B14F-4D97-AF65-F5344CB8AC3E}">
        <p14:creationId xmlns:p14="http://schemas.microsoft.com/office/powerpoint/2010/main" val="1380482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sz="2200" dirty="0"/>
              <a:t>RTC: Generation Resource Telemetry for Temporary Restrictions on Regulation Awards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908720"/>
                <a:ext cx="8534400" cy="5220580"/>
              </a:xfrm>
            </p:spPr>
            <p:txBody>
              <a:bodyPr/>
              <a:lstStyle/>
              <a:p>
                <a:pPr marL="0" indent="0">
                  <a:spcBef>
                    <a:spcPts val="400"/>
                  </a:spcBef>
                  <a:spcAft>
                    <a:spcPts val="400"/>
                  </a:spcAft>
                  <a:buNone/>
                </a:pPr>
                <a:r>
                  <a:rPr lang="en-US" sz="1600" dirty="0">
                    <a:solidFill>
                      <a:schemeClr val="tx2"/>
                    </a:solidFill>
                  </a:rPr>
                  <a:t>Resource RegUp Award</a:t>
                </a:r>
              </a:p>
              <a:p>
                <a:pPr marL="0" indent="0">
                  <a:buNone/>
                </a:pPr>
                <a14:m>
                  <m:oMathPara xmlns:m="http://schemas.openxmlformats.org/officeDocument/2006/math">
                    <m:oMathParaPr>
                      <m:jc m:val="centerGroup"/>
                    </m:oMathParaPr>
                    <m:oMath xmlns:m="http://schemas.openxmlformats.org/officeDocument/2006/math">
                      <m:sSubSup>
                        <m:sSubSupPr>
                          <m:ctrlPr>
                            <a:rPr lang="en-US" sz="1600" i="1">
                              <a:solidFill>
                                <a:schemeClr val="tx2"/>
                              </a:solidFill>
                              <a:latin typeface="Cambria Math" panose="02040503050406030204" pitchFamily="18" charset="0"/>
                            </a:rPr>
                          </m:ctrlPr>
                        </m:sSubSupPr>
                        <m:e>
                          <m:r>
                            <a:rPr lang="en-US" sz="1600" i="1">
                              <a:solidFill>
                                <a:schemeClr val="tx2"/>
                              </a:solidFill>
                              <a:latin typeface="Cambria Math" panose="02040503050406030204" pitchFamily="18" charset="0"/>
                            </a:rPr>
                            <m:t>𝑀𝑊</m:t>
                          </m:r>
                        </m:e>
                        <m:sub>
                          <m:r>
                            <a:rPr lang="en-US" sz="1600" i="1">
                              <a:solidFill>
                                <a:schemeClr val="tx2"/>
                              </a:solidFill>
                              <a:latin typeface="Cambria Math" panose="02040503050406030204" pitchFamily="18" charset="0"/>
                            </a:rPr>
                            <m:t>𝑖</m:t>
                          </m:r>
                        </m:sub>
                        <m:sup>
                          <m:r>
                            <a:rPr lang="en-US" sz="1600" i="1">
                              <a:solidFill>
                                <a:schemeClr val="tx2"/>
                              </a:solidFill>
                              <a:latin typeface="Cambria Math" panose="02040503050406030204" pitchFamily="18" charset="0"/>
                            </a:rPr>
                            <m:t>𝑅𝑒𝑔𝑈𝑝𝐴𝑤𝑎𝑟𝑑</m:t>
                          </m:r>
                        </m:sup>
                      </m:sSubSup>
                      <m:r>
                        <a:rPr lang="en-US" sz="1600" i="1">
                          <a:solidFill>
                            <a:schemeClr val="tx2"/>
                          </a:solidFill>
                          <a:latin typeface="Cambria Math" panose="02040503050406030204" pitchFamily="18" charset="0"/>
                        </a:rPr>
                        <m:t>≤</m:t>
                      </m:r>
                      <m:r>
                        <a:rPr lang="en-US" sz="1600" i="1">
                          <a:solidFill>
                            <a:schemeClr val="tx2"/>
                          </a:solidFill>
                          <a:latin typeface="Cambria Math" panose="02040503050406030204" pitchFamily="18" charset="0"/>
                        </a:rPr>
                        <m:t>𝑀𝑖𝑛</m:t>
                      </m:r>
                      <m:d>
                        <m:dPr>
                          <m:ctrlPr>
                            <a:rPr lang="en-US" sz="1600" i="1">
                              <a:solidFill>
                                <a:schemeClr val="tx2"/>
                              </a:solidFill>
                              <a:latin typeface="Cambria Math" panose="02040503050406030204" pitchFamily="18" charset="0"/>
                            </a:rPr>
                          </m:ctrlPr>
                        </m:dPr>
                        <m:e>
                          <m:r>
                            <a:rPr lang="en-US" sz="1600">
                              <a:solidFill>
                                <a:schemeClr val="tx2"/>
                              </a:solidFill>
                              <a:latin typeface="Cambria Math" panose="02040503050406030204" pitchFamily="18" charset="0"/>
                            </a:rPr>
                            <m:t> </m:t>
                          </m:r>
                          <m:sSub>
                            <m:sSubPr>
                              <m:ctrlPr>
                                <a:rPr lang="en-US" sz="1600" i="1">
                                  <a:solidFill>
                                    <a:schemeClr val="tx2"/>
                                  </a:solidFill>
                                  <a:latin typeface="Cambria Math" panose="02040503050406030204" pitchFamily="18" charset="0"/>
                                </a:rPr>
                              </m:ctrlPr>
                            </m:sSubPr>
                            <m:e>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𝑇𝑒𝑙𝑀𝑥𝑅𝑒𝑔𝑈𝑝</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r>
                                <a:rPr lang="en-US" sz="1600" i="1">
                                  <a:solidFill>
                                    <a:schemeClr val="tx2"/>
                                  </a:solidFill>
                                  <a:latin typeface="Cambria Math" panose="02040503050406030204" pitchFamily="18" charset="0"/>
                                </a:rPr>
                                <m:t>𝑅𝑒𝑔𝑈𝑝𝑄𝑢𝑎𝑙𝑖𝑓𝑖𝑒𝑑𝑀𝑊</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d>
                            <m:dPr>
                              <m:ctrlPr>
                                <a:rPr lang="en-US" sz="1600" i="1">
                                  <a:solidFill>
                                    <a:schemeClr val="tx2"/>
                                  </a:solidFill>
                                  <a:latin typeface="Cambria Math" panose="02040503050406030204" pitchFamily="18" charset="0"/>
                                </a:rPr>
                              </m:ctrlPr>
                            </m:dPr>
                            <m:e>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𝑁𝑅𝑅𝑈𝑝</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×5</m:t>
                              </m:r>
                            </m:e>
                          </m:d>
                        </m:e>
                      </m:d>
                    </m:oMath>
                  </m:oMathPara>
                </a14:m>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r>
                  <a:rPr lang="en-US" sz="1800" b="1" dirty="0">
                    <a:solidFill>
                      <a:schemeClr val="tx2"/>
                    </a:solidFill>
                  </a:rPr>
                  <a:t>Option 1: Keep both telemetered quantities, note Limited Duration Resource will require both quantities</a:t>
                </a:r>
              </a:p>
              <a:p>
                <a:pPr marL="0" indent="0">
                  <a:spcBef>
                    <a:spcPts val="400"/>
                  </a:spcBef>
                  <a:spcAft>
                    <a:spcPts val="400"/>
                  </a:spcAft>
                  <a:buNone/>
                </a:pPr>
                <a:r>
                  <a:rPr lang="en-US" sz="1800" b="1" dirty="0">
                    <a:solidFill>
                      <a:schemeClr val="tx2"/>
                    </a:solidFill>
                  </a:rPr>
                  <a:t>Option 2: For Generation Resources, only use </a:t>
                </a:r>
                <a:r>
                  <a:rPr lang="en-US" sz="1800" b="1" i="1" dirty="0" err="1">
                    <a:solidFill>
                      <a:schemeClr val="tx2"/>
                    </a:solidFill>
                  </a:rPr>
                  <a:t>NRRUp</a:t>
                </a:r>
                <a:r>
                  <a:rPr lang="en-US" sz="1800" b="1" dirty="0">
                    <a:solidFill>
                      <a:schemeClr val="tx2"/>
                    </a:solidFill>
                  </a:rPr>
                  <a:t>, as this is already used for HDL calculation</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908720"/>
                <a:ext cx="8534400" cy="5220580"/>
              </a:xfrm>
              <a:blipFill rotWithShape="0">
                <a:blip r:embed="rId2"/>
                <a:stretch>
                  <a:fillRect l="-643" t="-350" r="-357" b="-5257"/>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sp>
        <p:nvSpPr>
          <p:cNvPr id="5" name="Rounded Rectangle 4"/>
          <p:cNvSpPr/>
          <p:nvPr/>
        </p:nvSpPr>
        <p:spPr>
          <a:xfrm>
            <a:off x="6660232" y="1181790"/>
            <a:ext cx="900100"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77017" y="2060848"/>
            <a:ext cx="3746985" cy="923330"/>
          </a:xfrm>
          <a:prstGeom prst="rect">
            <a:avLst/>
          </a:prstGeom>
          <a:noFill/>
        </p:spPr>
        <p:txBody>
          <a:bodyPr wrap="square" rtlCol="0">
            <a:spAutoFit/>
          </a:bodyPr>
          <a:lstStyle/>
          <a:p>
            <a:r>
              <a:rPr lang="en-US" dirty="0">
                <a:solidFill>
                  <a:schemeClr val="tx2"/>
                </a:solidFill>
              </a:rPr>
              <a:t>Telemetered Normal Ramp Rate (MW/Min) reflecting 5 minute capability</a:t>
            </a:r>
          </a:p>
        </p:txBody>
      </p:sp>
      <p:cxnSp>
        <p:nvCxnSpPr>
          <p:cNvPr id="9" name="Straight Arrow Connector 8"/>
          <p:cNvCxnSpPr/>
          <p:nvPr/>
        </p:nvCxnSpPr>
        <p:spPr>
          <a:xfrm flipH="1" flipV="1">
            <a:off x="6902613" y="1736812"/>
            <a:ext cx="1" cy="388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239852" y="1180268"/>
            <a:ext cx="1372746"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27584" y="2096852"/>
            <a:ext cx="3366120" cy="935233"/>
          </a:xfrm>
          <a:prstGeom prst="rect">
            <a:avLst/>
          </a:prstGeom>
        </p:spPr>
        <p:txBody>
          <a:bodyPr wrap="square">
            <a:spAutoFit/>
          </a:bodyPr>
          <a:lstStyle/>
          <a:p>
            <a:r>
              <a:rPr lang="en-US" dirty="0">
                <a:solidFill>
                  <a:schemeClr val="tx2"/>
                </a:solidFill>
              </a:rPr>
              <a:t>Telemetry (MW value) to indicate maximum RegUp MW capability </a:t>
            </a:r>
          </a:p>
        </p:txBody>
      </p:sp>
      <p:cxnSp>
        <p:nvCxnSpPr>
          <p:cNvPr id="18" name="Straight Arrow Connector 17"/>
          <p:cNvCxnSpPr/>
          <p:nvPr/>
        </p:nvCxnSpPr>
        <p:spPr>
          <a:xfrm flipV="1">
            <a:off x="2510645" y="1763824"/>
            <a:ext cx="837219" cy="413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29399" y="2996952"/>
            <a:ext cx="4761402" cy="2031325"/>
          </a:xfrm>
          <a:prstGeom prst="rect">
            <a:avLst/>
          </a:prstGeom>
          <a:ln>
            <a:solidFill>
              <a:schemeClr val="accent1"/>
            </a:solidFill>
          </a:ln>
        </p:spPr>
        <p:txBody>
          <a:bodyPr wrap="square">
            <a:spAutoFit/>
          </a:bodyPr>
          <a:lstStyle/>
          <a:p>
            <a:r>
              <a:rPr lang="en-US" dirty="0">
                <a:solidFill>
                  <a:schemeClr val="tx2"/>
                </a:solidFill>
              </a:rPr>
              <a:t>Both these telemetered quantities (MW, MW/min) are submitted by QSEs for each Resource. </a:t>
            </a:r>
          </a:p>
          <a:p>
            <a:r>
              <a:rPr lang="en-US" u="sng" dirty="0">
                <a:solidFill>
                  <a:schemeClr val="tx2"/>
                </a:solidFill>
              </a:rPr>
              <a:t>Is having QSE submit both telemetered quantities necessary?</a:t>
            </a:r>
          </a:p>
          <a:p>
            <a:endParaRPr lang="en-US" u="sng" dirty="0">
              <a:solidFill>
                <a:schemeClr val="tx2"/>
              </a:solidFill>
            </a:endParaRPr>
          </a:p>
          <a:p>
            <a:r>
              <a:rPr lang="en-US" u="sng" dirty="0">
                <a:solidFill>
                  <a:schemeClr val="tx2"/>
                </a:solidFill>
              </a:rPr>
              <a:t>Same question applies for </a:t>
            </a:r>
            <a:r>
              <a:rPr lang="en-US" u="sng" dirty="0" err="1">
                <a:solidFill>
                  <a:schemeClr val="tx2"/>
                </a:solidFill>
              </a:rPr>
              <a:t>RegDn</a:t>
            </a:r>
            <a:endParaRPr lang="en-US" u="sng" dirty="0">
              <a:solidFill>
                <a:schemeClr val="tx2"/>
              </a:solidFill>
            </a:endParaRPr>
          </a:p>
        </p:txBody>
      </p:sp>
      <p:cxnSp>
        <p:nvCxnSpPr>
          <p:cNvPr id="21" name="Straight Arrow Connector 20"/>
          <p:cNvCxnSpPr/>
          <p:nvPr/>
        </p:nvCxnSpPr>
        <p:spPr>
          <a:xfrm flipH="1" flipV="1">
            <a:off x="2637055" y="2628962"/>
            <a:ext cx="981236" cy="364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025947" y="2678388"/>
            <a:ext cx="898004" cy="3185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691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1000"/>
                                        <p:tgtEl>
                                          <p:spTgt spid="3">
                                            <p:txEl>
                                              <p:pRg st="12" end="12"/>
                                            </p:txEl>
                                          </p:spTgt>
                                        </p:tgtEl>
                                      </p:cBhvr>
                                    </p:animEffect>
                                    <p:anim calcmode="lin" valueType="num">
                                      <p:cBhvr>
                                        <p:cTn id="5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animBg="1"/>
      <p:bldP spid="15" grpId="0"/>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sz="2200" dirty="0"/>
              <a:t>RTC: Generation Resource Telemetry for Temporary Restrictions on ECRS Awards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908720"/>
                <a:ext cx="8534400" cy="5220580"/>
              </a:xfrm>
            </p:spPr>
            <p:txBody>
              <a:bodyPr/>
              <a:lstStyle/>
              <a:p>
                <a:pPr marL="0" indent="0">
                  <a:spcBef>
                    <a:spcPts val="400"/>
                  </a:spcBef>
                  <a:spcAft>
                    <a:spcPts val="400"/>
                  </a:spcAft>
                  <a:buNone/>
                </a:pPr>
                <a:r>
                  <a:rPr lang="en-US" sz="1600" dirty="0">
                    <a:solidFill>
                      <a:schemeClr val="tx2"/>
                    </a:solidFill>
                  </a:rPr>
                  <a:t>Resource ECRS Awards</a:t>
                </a:r>
              </a:p>
              <a:p>
                <a:pPr marL="0" indent="0">
                  <a:buNone/>
                </a:pPr>
                <a14:m>
                  <m:oMathPara xmlns:m="http://schemas.openxmlformats.org/officeDocument/2006/math">
                    <m:oMathParaPr>
                      <m:jc m:val="centerGroup"/>
                    </m:oMathParaPr>
                    <m:oMath xmlns:m="http://schemas.openxmlformats.org/officeDocument/2006/math">
                      <m:sSubSup>
                        <m:sSubSupPr>
                          <m:ctrlPr>
                            <a:rPr lang="en-US" sz="1600" i="1">
                              <a:solidFill>
                                <a:schemeClr val="tx2"/>
                              </a:solidFill>
                              <a:latin typeface="Cambria Math" panose="02040503050406030204" pitchFamily="18" charset="0"/>
                            </a:rPr>
                          </m:ctrlPr>
                        </m:sSubSupPr>
                        <m:e>
                          <m:r>
                            <a:rPr lang="en-US" sz="1600" i="1">
                              <a:solidFill>
                                <a:schemeClr val="tx2"/>
                              </a:solidFill>
                              <a:latin typeface="Cambria Math" panose="02040503050406030204" pitchFamily="18" charset="0"/>
                            </a:rPr>
                            <m:t>𝑀𝑊</m:t>
                          </m:r>
                        </m:e>
                        <m:sub>
                          <m:r>
                            <a:rPr lang="en-US" sz="1600" i="1">
                              <a:solidFill>
                                <a:schemeClr val="tx2"/>
                              </a:solidFill>
                              <a:latin typeface="Cambria Math" panose="02040503050406030204" pitchFamily="18" charset="0"/>
                            </a:rPr>
                            <m:t>𝑖</m:t>
                          </m:r>
                        </m:sub>
                        <m:sup>
                          <m:r>
                            <a:rPr lang="en-US" sz="1600" i="1">
                              <a:solidFill>
                                <a:schemeClr val="tx2"/>
                              </a:solidFill>
                              <a:latin typeface="Cambria Math" panose="02040503050406030204" pitchFamily="18" charset="0"/>
                            </a:rPr>
                            <m:t>𝐸𝐶𝑅𝑆𝐴𝑤𝑎𝑟𝑑</m:t>
                          </m:r>
                        </m:sup>
                      </m:sSubSup>
                      <m:r>
                        <a:rPr lang="en-US" sz="1600" i="1">
                          <a:solidFill>
                            <a:schemeClr val="tx2"/>
                          </a:solidFill>
                          <a:latin typeface="Cambria Math" panose="02040503050406030204" pitchFamily="18" charset="0"/>
                        </a:rPr>
                        <m:t>≤</m:t>
                      </m:r>
                      <m:r>
                        <a:rPr lang="en-US" sz="1600" i="1">
                          <a:solidFill>
                            <a:schemeClr val="tx2"/>
                          </a:solidFill>
                          <a:latin typeface="Cambria Math" panose="02040503050406030204" pitchFamily="18" charset="0"/>
                        </a:rPr>
                        <m:t>𝑀𝑖𝑛</m:t>
                      </m:r>
                      <m:d>
                        <m:dPr>
                          <m:ctrlPr>
                            <a:rPr lang="en-US" sz="1600" i="1">
                              <a:solidFill>
                                <a:schemeClr val="tx2"/>
                              </a:solidFill>
                              <a:latin typeface="Cambria Math" panose="02040503050406030204" pitchFamily="18" charset="0"/>
                            </a:rPr>
                          </m:ctrlPr>
                        </m:dPr>
                        <m:e>
                          <m:r>
                            <a:rPr lang="en-US" sz="1600" i="1">
                              <a:solidFill>
                                <a:schemeClr val="tx2"/>
                              </a:solidFill>
                              <a:latin typeface="Cambria Math" panose="02040503050406030204" pitchFamily="18" charset="0"/>
                            </a:rPr>
                            <m:t>𝑇𝑒𝑙𝑀𝑥</m:t>
                          </m:r>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𝐸𝐶𝑅𝑆</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𝐸𝐶𝑅𝑆𝑄𝑢𝑎𝑙𝑖𝑓𝑖𝑒𝑑𝑀𝑊</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d>
                            <m:dPr>
                              <m:ctrlPr>
                                <a:rPr lang="en-US" sz="1600" i="1">
                                  <a:solidFill>
                                    <a:schemeClr val="tx2"/>
                                  </a:solidFill>
                                  <a:latin typeface="Cambria Math" panose="02040503050406030204" pitchFamily="18" charset="0"/>
                                </a:rPr>
                              </m:ctrlPr>
                            </m:dPr>
                            <m:e>
                              <m:sSubSup>
                                <m:sSubSupPr>
                                  <m:ctrlPr>
                                    <a:rPr lang="en-US" sz="1600" i="1">
                                      <a:solidFill>
                                        <a:schemeClr val="tx2"/>
                                      </a:solidFill>
                                      <a:latin typeface="Cambria Math" panose="02040503050406030204" pitchFamily="18" charset="0"/>
                                    </a:rPr>
                                  </m:ctrlPr>
                                </m:sSubSupPr>
                                <m:e>
                                  <m:r>
                                    <a:rPr lang="en-US" sz="1600" i="1">
                                      <a:solidFill>
                                        <a:schemeClr val="tx2"/>
                                      </a:solidFill>
                                      <a:latin typeface="Cambria Math" panose="02040503050406030204" pitchFamily="18" charset="0"/>
                                    </a:rPr>
                                    <m:t>𝐸𝑅𝑅𝑈𝑝</m:t>
                                  </m:r>
                                </m:e>
                                <m:sub>
                                  <m:r>
                                    <a:rPr lang="en-US" sz="1600" i="1">
                                      <a:solidFill>
                                        <a:schemeClr val="tx2"/>
                                      </a:solidFill>
                                      <a:latin typeface="Cambria Math" panose="02040503050406030204" pitchFamily="18" charset="0"/>
                                    </a:rPr>
                                    <m:t>𝑖</m:t>
                                  </m:r>
                                </m:sub>
                                <m:sup>
                                  <m:r>
                                    <a:rPr lang="en-US" sz="1600" i="1">
                                      <a:solidFill>
                                        <a:schemeClr val="tx2"/>
                                      </a:solidFill>
                                      <a:latin typeface="Cambria Math" panose="02040503050406030204" pitchFamily="18" charset="0"/>
                                    </a:rPr>
                                    <m:t>10</m:t>
                                  </m:r>
                                </m:sup>
                              </m:sSubSup>
                              <m:r>
                                <a:rPr lang="en-US" sz="1600" i="1">
                                  <a:solidFill>
                                    <a:schemeClr val="tx2"/>
                                  </a:solidFill>
                                  <a:latin typeface="Cambria Math" panose="02040503050406030204" pitchFamily="18" charset="0"/>
                                </a:rPr>
                                <m:t>×10</m:t>
                              </m:r>
                            </m:e>
                          </m:d>
                        </m:e>
                      </m:d>
                    </m:oMath>
                  </m:oMathPara>
                </a14:m>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r>
                  <a:rPr lang="en-US" sz="1800" b="1" dirty="0">
                    <a:solidFill>
                      <a:schemeClr val="tx2"/>
                    </a:solidFill>
                  </a:rPr>
                  <a:t>Option 1: Keep both telemetered quantities, justification?</a:t>
                </a:r>
              </a:p>
              <a:p>
                <a:pPr marL="0" indent="0">
                  <a:spcBef>
                    <a:spcPts val="400"/>
                  </a:spcBef>
                  <a:spcAft>
                    <a:spcPts val="400"/>
                  </a:spcAft>
                  <a:buNone/>
                </a:pPr>
                <a:r>
                  <a:rPr lang="en-US" sz="1800" b="1" dirty="0">
                    <a:solidFill>
                      <a:schemeClr val="tx2"/>
                    </a:solidFill>
                  </a:rPr>
                  <a:t>Option 2: Only use </a:t>
                </a:r>
                <a:r>
                  <a:rPr lang="en-US" sz="1800" b="1" i="1" dirty="0" err="1">
                    <a:solidFill>
                      <a:schemeClr val="tx2"/>
                    </a:solidFill>
                  </a:rPr>
                  <a:t>TelMxECRS</a:t>
                </a:r>
                <a:r>
                  <a:rPr lang="en-US" sz="1800" b="1" dirty="0">
                    <a:solidFill>
                      <a:schemeClr val="tx2"/>
                    </a:solidFill>
                  </a:rPr>
                  <a:t>; the QSE shall use </a:t>
                </a:r>
                <a:r>
                  <a:rPr lang="en-US" sz="1800" b="1" i="1" dirty="0">
                    <a:solidFill>
                      <a:schemeClr val="tx2"/>
                    </a:solidFill>
                  </a:rPr>
                  <a:t>ERRUp</a:t>
                </a:r>
                <a:r>
                  <a:rPr lang="en-US" sz="1800" b="1" i="1" baseline="30000" dirty="0">
                    <a:solidFill>
                      <a:schemeClr val="tx2"/>
                    </a:solidFill>
                  </a:rPr>
                  <a:t>10</a:t>
                </a:r>
                <a:r>
                  <a:rPr lang="en-US" sz="1800" b="1" dirty="0">
                    <a:solidFill>
                      <a:schemeClr val="tx2"/>
                    </a:solidFill>
                  </a:rPr>
                  <a:t> concept in determining the telemetered maximum ECRS MW capability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908720"/>
                <a:ext cx="8534400" cy="5220580"/>
              </a:xfrm>
              <a:blipFill rotWithShape="0">
                <a:blip r:embed="rId2"/>
                <a:stretch>
                  <a:fillRect l="-643" t="-350" b="-1168"/>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dirty="0">
              <a:solidFill>
                <a:prstClr val="black">
                  <a:tint val="75000"/>
                </a:prstClr>
              </a:solidFill>
            </a:endParaRPr>
          </a:p>
        </p:txBody>
      </p:sp>
      <p:sp>
        <p:nvSpPr>
          <p:cNvPr id="5" name="Rounded Rectangle 4"/>
          <p:cNvSpPr/>
          <p:nvPr/>
        </p:nvSpPr>
        <p:spPr>
          <a:xfrm>
            <a:off x="6452563" y="1181506"/>
            <a:ext cx="900100"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77017" y="2060848"/>
            <a:ext cx="3746985" cy="923330"/>
          </a:xfrm>
          <a:prstGeom prst="rect">
            <a:avLst/>
          </a:prstGeom>
          <a:noFill/>
        </p:spPr>
        <p:txBody>
          <a:bodyPr wrap="square" rtlCol="0">
            <a:spAutoFit/>
          </a:bodyPr>
          <a:lstStyle/>
          <a:p>
            <a:r>
              <a:rPr lang="en-US" dirty="0">
                <a:solidFill>
                  <a:schemeClr val="tx2"/>
                </a:solidFill>
              </a:rPr>
              <a:t>Telemetered Emergency Ramp Rate (MW/Min) reflecting 10 minute capability</a:t>
            </a:r>
          </a:p>
        </p:txBody>
      </p:sp>
      <p:cxnSp>
        <p:nvCxnSpPr>
          <p:cNvPr id="9" name="Straight Arrow Connector 8"/>
          <p:cNvCxnSpPr/>
          <p:nvPr/>
        </p:nvCxnSpPr>
        <p:spPr>
          <a:xfrm flipH="1" flipV="1">
            <a:off x="6902613" y="1736812"/>
            <a:ext cx="1" cy="388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347864" y="1180268"/>
            <a:ext cx="1116124"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27584" y="2096852"/>
            <a:ext cx="3366120" cy="935233"/>
          </a:xfrm>
          <a:prstGeom prst="rect">
            <a:avLst/>
          </a:prstGeom>
        </p:spPr>
        <p:txBody>
          <a:bodyPr wrap="square">
            <a:spAutoFit/>
          </a:bodyPr>
          <a:lstStyle/>
          <a:p>
            <a:r>
              <a:rPr lang="en-US" dirty="0">
                <a:solidFill>
                  <a:schemeClr val="tx2"/>
                </a:solidFill>
              </a:rPr>
              <a:t>Telemetry (MW value) to indicate maximum ECRS MW capability </a:t>
            </a:r>
          </a:p>
        </p:txBody>
      </p:sp>
      <p:cxnSp>
        <p:nvCxnSpPr>
          <p:cNvPr id="18" name="Straight Arrow Connector 17"/>
          <p:cNvCxnSpPr/>
          <p:nvPr/>
        </p:nvCxnSpPr>
        <p:spPr>
          <a:xfrm flipV="1">
            <a:off x="2510645" y="1763824"/>
            <a:ext cx="837219" cy="413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29399" y="3341757"/>
            <a:ext cx="4761402" cy="1477328"/>
          </a:xfrm>
          <a:prstGeom prst="rect">
            <a:avLst/>
          </a:prstGeom>
          <a:ln>
            <a:solidFill>
              <a:schemeClr val="accent1"/>
            </a:solidFill>
          </a:ln>
        </p:spPr>
        <p:txBody>
          <a:bodyPr wrap="square">
            <a:spAutoFit/>
          </a:bodyPr>
          <a:lstStyle/>
          <a:p>
            <a:r>
              <a:rPr lang="en-US" dirty="0">
                <a:solidFill>
                  <a:schemeClr val="tx2"/>
                </a:solidFill>
              </a:rPr>
              <a:t>Both these telemetered quantities (MW, MW/min) are submitted by QSEs for each Resource. </a:t>
            </a:r>
          </a:p>
          <a:p>
            <a:r>
              <a:rPr lang="en-US" u="sng" dirty="0">
                <a:solidFill>
                  <a:schemeClr val="tx2"/>
                </a:solidFill>
              </a:rPr>
              <a:t>Is having QSE submit both telemetered quantities necessary?</a:t>
            </a:r>
          </a:p>
        </p:txBody>
      </p:sp>
      <p:cxnSp>
        <p:nvCxnSpPr>
          <p:cNvPr id="21" name="Straight Arrow Connector 20"/>
          <p:cNvCxnSpPr/>
          <p:nvPr/>
        </p:nvCxnSpPr>
        <p:spPr>
          <a:xfrm flipH="1" flipV="1">
            <a:off x="2510644" y="2884449"/>
            <a:ext cx="1017240" cy="457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612598" y="2930415"/>
            <a:ext cx="895506" cy="425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1000"/>
                                        <p:tgtEl>
                                          <p:spTgt spid="3">
                                            <p:txEl>
                                              <p:pRg st="12" end="12"/>
                                            </p:txEl>
                                          </p:spTgt>
                                        </p:tgtEl>
                                      </p:cBhvr>
                                    </p:animEffect>
                                    <p:anim calcmode="lin" valueType="num">
                                      <p:cBhvr>
                                        <p:cTn id="5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animBg="1"/>
      <p:bldP spid="15" grpId="0"/>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sz="2200" dirty="0"/>
              <a:t>RTC: Generation Resource Telemetry for Temporary Restrictions on NSPIN  Awards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908720"/>
                <a:ext cx="8534400" cy="5220580"/>
              </a:xfrm>
            </p:spPr>
            <p:txBody>
              <a:bodyPr/>
              <a:lstStyle/>
              <a:p>
                <a:pPr marL="0" indent="0">
                  <a:spcBef>
                    <a:spcPts val="400"/>
                  </a:spcBef>
                  <a:spcAft>
                    <a:spcPts val="400"/>
                  </a:spcAft>
                  <a:buNone/>
                </a:pPr>
                <a:r>
                  <a:rPr lang="en-US" sz="1600" dirty="0">
                    <a:solidFill>
                      <a:schemeClr val="tx2"/>
                    </a:solidFill>
                  </a:rPr>
                  <a:t>Resource NSPIN Awards</a:t>
                </a:r>
              </a:p>
              <a:p>
                <a:pPr marL="0" indent="0">
                  <a:buNone/>
                </a:pPr>
                <a14:m>
                  <m:oMathPara xmlns:m="http://schemas.openxmlformats.org/officeDocument/2006/math">
                    <m:oMathParaPr>
                      <m:jc m:val="centerGroup"/>
                    </m:oMathParaPr>
                    <m:oMath xmlns:m="http://schemas.openxmlformats.org/officeDocument/2006/math">
                      <m:sSubSup>
                        <m:sSubSupPr>
                          <m:ctrlPr>
                            <a:rPr lang="en-US" sz="1600" i="1">
                              <a:solidFill>
                                <a:schemeClr val="tx2"/>
                              </a:solidFill>
                              <a:latin typeface="Cambria Math" panose="02040503050406030204" pitchFamily="18" charset="0"/>
                            </a:rPr>
                          </m:ctrlPr>
                        </m:sSubSupPr>
                        <m:e>
                          <m:r>
                            <a:rPr lang="en-US" sz="1600" i="1">
                              <a:solidFill>
                                <a:schemeClr val="tx2"/>
                              </a:solidFill>
                              <a:latin typeface="Cambria Math" panose="02040503050406030204" pitchFamily="18" charset="0"/>
                            </a:rPr>
                            <m:t>𝑀𝑊</m:t>
                          </m:r>
                        </m:e>
                        <m:sub>
                          <m:r>
                            <a:rPr lang="en-US" sz="1600" i="1">
                              <a:solidFill>
                                <a:schemeClr val="tx2"/>
                              </a:solidFill>
                              <a:latin typeface="Cambria Math" panose="02040503050406030204" pitchFamily="18" charset="0"/>
                            </a:rPr>
                            <m:t>𝑖</m:t>
                          </m:r>
                        </m:sub>
                        <m:sup>
                          <m:r>
                            <a:rPr lang="en-US" sz="1600" i="1">
                              <a:solidFill>
                                <a:schemeClr val="tx2"/>
                              </a:solidFill>
                              <a:latin typeface="Cambria Math" panose="02040503050406030204" pitchFamily="18" charset="0"/>
                            </a:rPr>
                            <m:t>𝑁𝑆𝑃𝐼𝑁𝐴𝑤𝑎𝑟𝑑</m:t>
                          </m:r>
                        </m:sup>
                      </m:sSubSup>
                      <m:r>
                        <a:rPr lang="en-US" sz="1600" i="1">
                          <a:solidFill>
                            <a:schemeClr val="tx2"/>
                          </a:solidFill>
                          <a:latin typeface="Cambria Math" panose="02040503050406030204" pitchFamily="18" charset="0"/>
                        </a:rPr>
                        <m:t>≤</m:t>
                      </m:r>
                      <m:r>
                        <a:rPr lang="en-US" sz="1600" i="1">
                          <a:solidFill>
                            <a:schemeClr val="tx2"/>
                          </a:solidFill>
                          <a:latin typeface="Cambria Math" panose="02040503050406030204" pitchFamily="18" charset="0"/>
                        </a:rPr>
                        <m:t>𝑀𝑖𝑛</m:t>
                      </m:r>
                      <m:d>
                        <m:dPr>
                          <m:ctrlPr>
                            <a:rPr lang="en-US" sz="1600" i="1">
                              <a:solidFill>
                                <a:schemeClr val="tx2"/>
                              </a:solidFill>
                              <a:latin typeface="Cambria Math" panose="02040503050406030204" pitchFamily="18" charset="0"/>
                            </a:rPr>
                          </m:ctrlPr>
                        </m:dPr>
                        <m:e>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𝑇𝑒𝑙𝑀𝑥</m:t>
                              </m:r>
                              <m:sSub>
                                <m:sSubPr>
                                  <m:ctrlPr>
                                    <a:rPr lang="en-US" sz="1600" i="1">
                                      <a:solidFill>
                                        <a:schemeClr val="tx2"/>
                                      </a:solidFill>
                                      <a:latin typeface="Cambria Math" panose="02040503050406030204" pitchFamily="18" charset="0"/>
                                    </a:rPr>
                                  </m:ctrlPr>
                                </m:sSubPr>
                                <m:e>
                                  <m:r>
                                    <a:rPr lang="en-US" sz="1600" i="1">
                                      <a:solidFill>
                                        <a:schemeClr val="tx2"/>
                                      </a:solidFill>
                                      <a:latin typeface="Cambria Math" panose="02040503050406030204" pitchFamily="18" charset="0"/>
                                    </a:rPr>
                                    <m:t>𝑁𝑆𝑃𝐼𝑁</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r>
                                <a:rPr lang="en-US" sz="1600" i="1">
                                  <a:solidFill>
                                    <a:schemeClr val="tx2"/>
                                  </a:solidFill>
                                  <a:latin typeface="Cambria Math" panose="02040503050406030204" pitchFamily="18" charset="0"/>
                                </a:rPr>
                                <m:t>𝑁𝑆𝑃𝐼𝑁𝑄𝑢𝑎𝑙𝑖𝑓𝑖𝑒𝑑𝑀𝑊</m:t>
                              </m:r>
                            </m:e>
                            <m:sub>
                              <m:r>
                                <a:rPr lang="en-US" sz="1600" i="1">
                                  <a:solidFill>
                                    <a:schemeClr val="tx2"/>
                                  </a:solidFill>
                                  <a:latin typeface="Cambria Math" panose="02040503050406030204" pitchFamily="18" charset="0"/>
                                </a:rPr>
                                <m:t>𝑖</m:t>
                              </m:r>
                            </m:sub>
                          </m:sSub>
                          <m:r>
                            <a:rPr lang="en-US" sz="1600" i="1">
                              <a:solidFill>
                                <a:schemeClr val="tx2"/>
                              </a:solidFill>
                              <a:latin typeface="Cambria Math" panose="02040503050406030204" pitchFamily="18" charset="0"/>
                            </a:rPr>
                            <m:t>,</m:t>
                          </m:r>
                          <m:d>
                            <m:dPr>
                              <m:ctrlPr>
                                <a:rPr lang="en-US" sz="1600" i="1">
                                  <a:solidFill>
                                    <a:schemeClr val="tx2"/>
                                  </a:solidFill>
                                  <a:latin typeface="Cambria Math" panose="02040503050406030204" pitchFamily="18" charset="0"/>
                                </a:rPr>
                              </m:ctrlPr>
                            </m:dPr>
                            <m:e>
                              <m:sSubSup>
                                <m:sSubSupPr>
                                  <m:ctrlPr>
                                    <a:rPr lang="en-US" sz="1600" i="1">
                                      <a:solidFill>
                                        <a:schemeClr val="tx2"/>
                                      </a:solidFill>
                                      <a:latin typeface="Cambria Math" panose="02040503050406030204" pitchFamily="18" charset="0"/>
                                    </a:rPr>
                                  </m:ctrlPr>
                                </m:sSubSupPr>
                                <m:e>
                                  <m:r>
                                    <a:rPr lang="en-US" sz="1600" i="1">
                                      <a:solidFill>
                                        <a:schemeClr val="tx2"/>
                                      </a:solidFill>
                                      <a:latin typeface="Cambria Math" panose="02040503050406030204" pitchFamily="18" charset="0"/>
                                    </a:rPr>
                                    <m:t>𝑁𝑅𝑅𝑈𝑝</m:t>
                                  </m:r>
                                </m:e>
                                <m:sub>
                                  <m:r>
                                    <a:rPr lang="en-US" sz="1600" i="1">
                                      <a:solidFill>
                                        <a:schemeClr val="tx2"/>
                                      </a:solidFill>
                                      <a:latin typeface="Cambria Math" panose="02040503050406030204" pitchFamily="18" charset="0"/>
                                    </a:rPr>
                                    <m:t>𝑖</m:t>
                                  </m:r>
                                </m:sub>
                                <m:sup>
                                  <m:r>
                                    <a:rPr lang="en-US" sz="1600" i="1">
                                      <a:solidFill>
                                        <a:schemeClr val="tx2"/>
                                      </a:solidFill>
                                      <a:latin typeface="Cambria Math" panose="02040503050406030204" pitchFamily="18" charset="0"/>
                                    </a:rPr>
                                    <m:t>30</m:t>
                                  </m:r>
                                </m:sup>
                              </m:sSubSup>
                              <m:r>
                                <a:rPr lang="en-US" sz="1600" i="1">
                                  <a:solidFill>
                                    <a:schemeClr val="tx2"/>
                                  </a:solidFill>
                                  <a:latin typeface="Cambria Math" panose="02040503050406030204" pitchFamily="18" charset="0"/>
                                </a:rPr>
                                <m:t>×30</m:t>
                              </m:r>
                            </m:e>
                          </m:d>
                        </m:e>
                      </m:d>
                    </m:oMath>
                  </m:oMathPara>
                </a14:m>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endParaRPr lang="en-US" sz="1600" dirty="0">
                  <a:solidFill>
                    <a:schemeClr val="tx2"/>
                  </a:solidFill>
                </a:endParaRPr>
              </a:p>
              <a:p>
                <a:pPr marL="0" indent="0">
                  <a:spcBef>
                    <a:spcPts val="400"/>
                  </a:spcBef>
                  <a:spcAft>
                    <a:spcPts val="400"/>
                  </a:spcAft>
                  <a:buNone/>
                </a:pPr>
                <a:r>
                  <a:rPr lang="en-US" sz="1800" b="1" dirty="0">
                    <a:solidFill>
                      <a:schemeClr val="tx2"/>
                    </a:solidFill>
                  </a:rPr>
                  <a:t>Option 1: Keep both telemetered quantities, justification?</a:t>
                </a:r>
              </a:p>
              <a:p>
                <a:pPr marL="0" indent="0">
                  <a:spcBef>
                    <a:spcPts val="400"/>
                  </a:spcBef>
                  <a:spcAft>
                    <a:spcPts val="400"/>
                  </a:spcAft>
                  <a:buNone/>
                </a:pPr>
                <a:r>
                  <a:rPr lang="en-US" sz="1800" b="1" dirty="0">
                    <a:solidFill>
                      <a:schemeClr val="tx2"/>
                    </a:solidFill>
                  </a:rPr>
                  <a:t>Option 2: Only use </a:t>
                </a:r>
                <a:r>
                  <a:rPr lang="en-US" sz="1800" b="1" i="1" dirty="0" err="1">
                    <a:solidFill>
                      <a:schemeClr val="tx2"/>
                    </a:solidFill>
                  </a:rPr>
                  <a:t>TelMxNSPIN</a:t>
                </a:r>
                <a:r>
                  <a:rPr lang="en-US" sz="1800" b="1" dirty="0">
                    <a:solidFill>
                      <a:schemeClr val="tx2"/>
                    </a:solidFill>
                  </a:rPr>
                  <a:t>; the QSE shall use </a:t>
                </a:r>
                <a:r>
                  <a:rPr lang="en-US" sz="1800" b="1" i="1" dirty="0">
                    <a:solidFill>
                      <a:schemeClr val="tx2"/>
                    </a:solidFill>
                  </a:rPr>
                  <a:t>NRRUp</a:t>
                </a:r>
                <a:r>
                  <a:rPr lang="en-US" sz="1800" b="1" i="1" baseline="30000" dirty="0">
                    <a:solidFill>
                      <a:schemeClr val="tx2"/>
                    </a:solidFill>
                  </a:rPr>
                  <a:t>30</a:t>
                </a:r>
                <a:r>
                  <a:rPr lang="en-US" sz="1800" b="1" dirty="0">
                    <a:solidFill>
                      <a:schemeClr val="tx2"/>
                    </a:solidFill>
                  </a:rPr>
                  <a:t> concept in determining </a:t>
                </a:r>
                <a:r>
                  <a:rPr lang="en-US" sz="1800" b="1">
                    <a:solidFill>
                      <a:schemeClr val="tx2"/>
                    </a:solidFill>
                  </a:rPr>
                  <a:t>the telemetered </a:t>
                </a:r>
                <a:r>
                  <a:rPr lang="en-US" sz="1800" b="1" dirty="0">
                    <a:solidFill>
                      <a:schemeClr val="tx2"/>
                    </a:solidFill>
                  </a:rPr>
                  <a:t>maximum NSPIN MW capability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908720"/>
                <a:ext cx="8534400" cy="5220580"/>
              </a:xfrm>
              <a:blipFill rotWithShape="0">
                <a:blip r:embed="rId2"/>
                <a:stretch>
                  <a:fillRect l="-643" t="-350" b="-1168"/>
                </a:stretch>
              </a:blipFill>
            </p:spPr>
            <p:txBody>
              <a:bodyPr/>
              <a:lstStyle/>
              <a:p>
                <a:r>
                  <a:rPr lang="en-US">
                    <a:noFill/>
                  </a:rPr>
                  <a:t> </a:t>
                </a:r>
              </a:p>
            </p:txBody>
          </p:sp>
        </mc:Fallback>
      </mc:AlternateContent>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
        <p:nvSpPr>
          <p:cNvPr id="5" name="Rounded Rectangle 4"/>
          <p:cNvSpPr/>
          <p:nvPr/>
        </p:nvSpPr>
        <p:spPr>
          <a:xfrm>
            <a:off x="6452563" y="1181506"/>
            <a:ext cx="900100"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877017" y="2060848"/>
            <a:ext cx="3746985" cy="923330"/>
          </a:xfrm>
          <a:prstGeom prst="rect">
            <a:avLst/>
          </a:prstGeom>
          <a:noFill/>
        </p:spPr>
        <p:txBody>
          <a:bodyPr wrap="square" rtlCol="0">
            <a:spAutoFit/>
          </a:bodyPr>
          <a:lstStyle/>
          <a:p>
            <a:r>
              <a:rPr lang="en-US" dirty="0">
                <a:solidFill>
                  <a:schemeClr val="tx2"/>
                </a:solidFill>
              </a:rPr>
              <a:t>Telemetered Normal Ramp Rate (MW/Min) reflecting 30 minute capability</a:t>
            </a:r>
          </a:p>
        </p:txBody>
      </p:sp>
      <p:cxnSp>
        <p:nvCxnSpPr>
          <p:cNvPr id="9" name="Straight Arrow Connector 8"/>
          <p:cNvCxnSpPr/>
          <p:nvPr/>
        </p:nvCxnSpPr>
        <p:spPr>
          <a:xfrm flipH="1" flipV="1">
            <a:off x="6902613" y="1736812"/>
            <a:ext cx="1" cy="3886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3239852" y="1180268"/>
            <a:ext cx="1224136" cy="5400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27584" y="2096852"/>
            <a:ext cx="3366120" cy="935233"/>
          </a:xfrm>
          <a:prstGeom prst="rect">
            <a:avLst/>
          </a:prstGeom>
        </p:spPr>
        <p:txBody>
          <a:bodyPr wrap="square">
            <a:spAutoFit/>
          </a:bodyPr>
          <a:lstStyle/>
          <a:p>
            <a:r>
              <a:rPr lang="en-US" dirty="0">
                <a:solidFill>
                  <a:schemeClr val="tx2"/>
                </a:solidFill>
              </a:rPr>
              <a:t>Telemetry (MW value) to indicate maximum NSPIN MW capability </a:t>
            </a:r>
          </a:p>
        </p:txBody>
      </p:sp>
      <p:cxnSp>
        <p:nvCxnSpPr>
          <p:cNvPr id="18" name="Straight Arrow Connector 17"/>
          <p:cNvCxnSpPr/>
          <p:nvPr/>
        </p:nvCxnSpPr>
        <p:spPr>
          <a:xfrm flipV="1">
            <a:off x="2510645" y="1763824"/>
            <a:ext cx="837219" cy="4138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229399" y="3341757"/>
            <a:ext cx="4761402" cy="1477328"/>
          </a:xfrm>
          <a:prstGeom prst="rect">
            <a:avLst/>
          </a:prstGeom>
          <a:ln>
            <a:solidFill>
              <a:schemeClr val="accent1"/>
            </a:solidFill>
          </a:ln>
        </p:spPr>
        <p:txBody>
          <a:bodyPr wrap="square">
            <a:spAutoFit/>
          </a:bodyPr>
          <a:lstStyle/>
          <a:p>
            <a:r>
              <a:rPr lang="en-US" dirty="0">
                <a:solidFill>
                  <a:schemeClr val="tx2"/>
                </a:solidFill>
              </a:rPr>
              <a:t>Both these telemetered quantities (MW, MW/min) are submitted by QSEs for each Resource. </a:t>
            </a:r>
          </a:p>
          <a:p>
            <a:r>
              <a:rPr lang="en-US" u="sng" dirty="0">
                <a:solidFill>
                  <a:schemeClr val="tx2"/>
                </a:solidFill>
              </a:rPr>
              <a:t>Is having QSE submit both telemetered quantities necessary?</a:t>
            </a:r>
          </a:p>
        </p:txBody>
      </p:sp>
      <p:cxnSp>
        <p:nvCxnSpPr>
          <p:cNvPr id="21" name="Straight Arrow Connector 20"/>
          <p:cNvCxnSpPr/>
          <p:nvPr/>
        </p:nvCxnSpPr>
        <p:spPr>
          <a:xfrm flipH="1" flipV="1">
            <a:off x="2510644" y="2884449"/>
            <a:ext cx="1017240" cy="4573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4612598" y="2930415"/>
            <a:ext cx="895506" cy="425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7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1000"/>
                                        <p:tgtEl>
                                          <p:spTgt spid="6"/>
                                        </p:tgtEl>
                                      </p:cBhvr>
                                    </p:animEffect>
                                    <p:anim calcmode="lin" valueType="num">
                                      <p:cBhvr>
                                        <p:cTn id="35" dur="1000" fill="hold"/>
                                        <p:tgtEl>
                                          <p:spTgt spid="6"/>
                                        </p:tgtEl>
                                        <p:attrNameLst>
                                          <p:attrName>ppt_x</p:attrName>
                                        </p:attrNameLst>
                                      </p:cBhvr>
                                      <p:tavLst>
                                        <p:tav tm="0">
                                          <p:val>
                                            <p:strVal val="#ppt_x"/>
                                          </p:val>
                                        </p:tav>
                                        <p:tav tm="100000">
                                          <p:val>
                                            <p:strVal val="#ppt_x"/>
                                          </p:val>
                                        </p:tav>
                                      </p:tavLst>
                                    </p:anim>
                                    <p:anim calcmode="lin" valueType="num">
                                      <p:cBhvr>
                                        <p:cTn id="3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anim calcmode="lin" valueType="num">
                                      <p:cBhvr>
                                        <p:cTn id="42" dur="1000" fill="hold"/>
                                        <p:tgtEl>
                                          <p:spTgt spid="21"/>
                                        </p:tgtEl>
                                        <p:attrNameLst>
                                          <p:attrName>ppt_x</p:attrName>
                                        </p:attrNameLst>
                                      </p:cBhvr>
                                      <p:tavLst>
                                        <p:tav tm="0">
                                          <p:val>
                                            <p:strVal val="#ppt_x"/>
                                          </p:val>
                                        </p:tav>
                                        <p:tav tm="100000">
                                          <p:val>
                                            <p:strVal val="#ppt_x"/>
                                          </p:val>
                                        </p:tav>
                                      </p:tavLst>
                                    </p:anim>
                                    <p:anim calcmode="lin" valueType="num">
                                      <p:cBhvr>
                                        <p:cTn id="43" dur="1000" fill="hold"/>
                                        <p:tgtEl>
                                          <p:spTgt spid="2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1000" fill="hold"/>
                                        <p:tgtEl>
                                          <p:spTgt spid="24"/>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12" end="12"/>
                                            </p:txEl>
                                          </p:spTgt>
                                        </p:tgtEl>
                                        <p:attrNameLst>
                                          <p:attrName>style.visibility</p:attrName>
                                        </p:attrNameLst>
                                      </p:cBhvr>
                                      <p:to>
                                        <p:strVal val="visible"/>
                                      </p:to>
                                    </p:set>
                                    <p:animEffect transition="in" filter="fade">
                                      <p:cBhvr>
                                        <p:cTn id="58" dur="1000"/>
                                        <p:tgtEl>
                                          <p:spTgt spid="3">
                                            <p:txEl>
                                              <p:pRg st="12" end="12"/>
                                            </p:txEl>
                                          </p:spTgt>
                                        </p:tgtEl>
                                      </p:cBhvr>
                                    </p:animEffect>
                                    <p:anim calcmode="lin" valueType="num">
                                      <p:cBhvr>
                                        <p:cTn id="5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Effect transition="in" filter="fade">
                                      <p:cBhvr>
                                        <p:cTn id="63" dur="1000"/>
                                        <p:tgtEl>
                                          <p:spTgt spid="3">
                                            <p:txEl>
                                              <p:pRg st="13" end="13"/>
                                            </p:txEl>
                                          </p:spTgt>
                                        </p:tgtEl>
                                      </p:cBhvr>
                                    </p:animEffect>
                                    <p:anim calcmode="lin" valueType="num">
                                      <p:cBhvr>
                                        <p:cTn id="64"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1" grpId="0" animBg="1"/>
      <p:bldP spid="15"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667000"/>
            <a:ext cx="6400800" cy="1752600"/>
          </a:xfrm>
        </p:spPr>
        <p:txBody>
          <a:bodyPr/>
          <a:lstStyle/>
          <a:p>
            <a:r>
              <a:rPr lang="en-US" sz="4800" b="1" dirty="0">
                <a:solidFill>
                  <a:schemeClr val="tx2"/>
                </a:solidFill>
              </a:rPr>
              <a:t>Discussion</a:t>
            </a:r>
          </a:p>
        </p:txBody>
      </p:sp>
    </p:spTree>
    <p:extLst>
      <p:ext uri="{BB962C8B-B14F-4D97-AF65-F5344CB8AC3E}">
        <p14:creationId xmlns:p14="http://schemas.microsoft.com/office/powerpoint/2010/main" val="55726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dirty="0"/>
              <a:t>Topics</a:t>
            </a:r>
          </a:p>
        </p:txBody>
      </p:sp>
      <p:sp>
        <p:nvSpPr>
          <p:cNvPr id="3" name="Content Placeholder 2"/>
          <p:cNvSpPr>
            <a:spLocks noGrp="1"/>
          </p:cNvSpPr>
          <p:nvPr>
            <p:ph idx="1"/>
          </p:nvPr>
        </p:nvSpPr>
        <p:spPr>
          <a:xfrm>
            <a:off x="381000" y="1340768"/>
            <a:ext cx="8534400" cy="4788532"/>
          </a:xfrm>
        </p:spPr>
        <p:txBody>
          <a:bodyPr/>
          <a:lstStyle/>
          <a:p>
            <a:r>
              <a:rPr lang="en-US" sz="2400" dirty="0">
                <a:solidFill>
                  <a:schemeClr val="tx2"/>
                </a:solidFill>
              </a:rPr>
              <a:t>AS Market Participation Matrix by Resource Type</a:t>
            </a:r>
          </a:p>
          <a:p>
            <a:endParaRPr lang="en-US" sz="2400" dirty="0">
              <a:solidFill>
                <a:schemeClr val="tx2"/>
              </a:solidFill>
            </a:endParaRPr>
          </a:p>
          <a:p>
            <a:r>
              <a:rPr lang="en-US" sz="2400" dirty="0">
                <a:solidFill>
                  <a:schemeClr val="tx2"/>
                </a:solidFill>
              </a:rPr>
              <a:t>Resource Statuses</a:t>
            </a:r>
          </a:p>
          <a:p>
            <a:endParaRPr lang="en-US" sz="2400" dirty="0">
              <a:solidFill>
                <a:schemeClr val="tx2"/>
              </a:solidFill>
            </a:endParaRPr>
          </a:p>
          <a:p>
            <a:r>
              <a:rPr lang="en-US" sz="2400" dirty="0">
                <a:solidFill>
                  <a:schemeClr val="tx2"/>
                </a:solidFill>
              </a:rPr>
              <a:t>QSE Telemetry for Temporary Restrictions on AS Awards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2613775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3030"/>
          </a:xfrm>
        </p:spPr>
        <p:txBody>
          <a:bodyPr/>
          <a:lstStyle/>
          <a:p>
            <a:r>
              <a:rPr lang="en-US" dirty="0"/>
              <a:t>AS Market Participation Matrix by Resource Type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6911586"/>
              </p:ext>
            </p:extLst>
          </p:nvPr>
        </p:nvGraphicFramePr>
        <p:xfrm>
          <a:off x="304795" y="1664804"/>
          <a:ext cx="8703424" cy="349504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0000"/>
                    </a:ext>
                  </a:extLst>
                </a:gridCol>
                <a:gridCol w="1005840">
                  <a:extLst>
                    <a:ext uri="{9D8B030D-6E8A-4147-A177-3AD203B41FA5}">
                      <a16:colId xmlns:a16="http://schemas.microsoft.com/office/drawing/2014/main" val="20001"/>
                    </a:ext>
                  </a:extLst>
                </a:gridCol>
                <a:gridCol w="548640">
                  <a:extLst>
                    <a:ext uri="{9D8B030D-6E8A-4147-A177-3AD203B41FA5}">
                      <a16:colId xmlns:a16="http://schemas.microsoft.com/office/drawing/2014/main" val="20002"/>
                    </a:ext>
                  </a:extLst>
                </a:gridCol>
                <a:gridCol w="1005840">
                  <a:extLst>
                    <a:ext uri="{9D8B030D-6E8A-4147-A177-3AD203B41FA5}">
                      <a16:colId xmlns:a16="http://schemas.microsoft.com/office/drawing/2014/main" val="20003"/>
                    </a:ext>
                  </a:extLst>
                </a:gridCol>
                <a:gridCol w="548640">
                  <a:extLst>
                    <a:ext uri="{9D8B030D-6E8A-4147-A177-3AD203B41FA5}">
                      <a16:colId xmlns:a16="http://schemas.microsoft.com/office/drawing/2014/main" val="20004"/>
                    </a:ext>
                  </a:extLst>
                </a:gridCol>
                <a:gridCol w="781396">
                  <a:extLst>
                    <a:ext uri="{9D8B030D-6E8A-4147-A177-3AD203B41FA5}">
                      <a16:colId xmlns:a16="http://schemas.microsoft.com/office/drawing/2014/main" val="20005"/>
                    </a:ext>
                  </a:extLst>
                </a:gridCol>
                <a:gridCol w="781396">
                  <a:extLst>
                    <a:ext uri="{9D8B030D-6E8A-4147-A177-3AD203B41FA5}">
                      <a16:colId xmlns:a16="http://schemas.microsoft.com/office/drawing/2014/main" val="20006"/>
                    </a:ext>
                  </a:extLst>
                </a:gridCol>
                <a:gridCol w="781396">
                  <a:extLst>
                    <a:ext uri="{9D8B030D-6E8A-4147-A177-3AD203B41FA5}">
                      <a16:colId xmlns:a16="http://schemas.microsoft.com/office/drawing/2014/main" val="20007"/>
                    </a:ext>
                  </a:extLst>
                </a:gridCol>
                <a:gridCol w="1005840">
                  <a:extLst>
                    <a:ext uri="{9D8B030D-6E8A-4147-A177-3AD203B41FA5}">
                      <a16:colId xmlns:a16="http://schemas.microsoft.com/office/drawing/2014/main" val="20008"/>
                    </a:ext>
                  </a:extLst>
                </a:gridCol>
                <a:gridCol w="548640">
                  <a:extLst>
                    <a:ext uri="{9D8B030D-6E8A-4147-A177-3AD203B41FA5}">
                      <a16:colId xmlns:a16="http://schemas.microsoft.com/office/drawing/2014/main" val="20009"/>
                    </a:ext>
                  </a:extLst>
                </a:gridCol>
                <a:gridCol w="781396">
                  <a:extLst>
                    <a:ext uri="{9D8B030D-6E8A-4147-A177-3AD203B41FA5}">
                      <a16:colId xmlns:a16="http://schemas.microsoft.com/office/drawing/2014/main" val="20010"/>
                    </a:ext>
                  </a:extLst>
                </a:gridCol>
              </a:tblGrid>
              <a:tr h="370840">
                <a:tc>
                  <a:txBody>
                    <a:bodyPr/>
                    <a:lstStyle/>
                    <a:p>
                      <a:pPr algn="ctr"/>
                      <a:endParaRPr lang="en-US" sz="1100" dirty="0"/>
                    </a:p>
                  </a:txBody>
                  <a:tcPr marL="45720" marR="45720"/>
                </a:tc>
                <a:tc gridSpan="2">
                  <a:txBody>
                    <a:bodyPr/>
                    <a:lstStyle/>
                    <a:p>
                      <a:pPr algn="ctr"/>
                      <a:r>
                        <a:rPr lang="en-US" sz="1400" dirty="0"/>
                        <a:t>RegUp</a:t>
                      </a:r>
                    </a:p>
                  </a:txBody>
                  <a:tcPr marL="45720" marR="45720"/>
                </a:tc>
                <a:tc hMerge="1">
                  <a:txBody>
                    <a:bodyPr/>
                    <a:lstStyle/>
                    <a:p>
                      <a:endParaRPr lang="en-US" dirty="0"/>
                    </a:p>
                  </a:txBody>
                  <a:tcPr/>
                </a:tc>
                <a:tc gridSpan="2">
                  <a:txBody>
                    <a:bodyPr/>
                    <a:lstStyle/>
                    <a:p>
                      <a:pPr algn="ctr"/>
                      <a:r>
                        <a:rPr lang="en-US" sz="1400" dirty="0" err="1"/>
                        <a:t>RegDn</a:t>
                      </a:r>
                      <a:endParaRPr lang="en-US" sz="1400" dirty="0"/>
                    </a:p>
                  </a:txBody>
                  <a:tcPr marL="45720" marR="45720"/>
                </a:tc>
                <a:tc hMerge="1">
                  <a:txBody>
                    <a:bodyPr/>
                    <a:lstStyle/>
                    <a:p>
                      <a:endParaRPr lang="en-US" dirty="0"/>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RRS</a:t>
                      </a:r>
                    </a:p>
                  </a:txBody>
                  <a:tcPr marL="45720" marR="45720"/>
                </a:tc>
                <a:tc hMerge="1">
                  <a:txBody>
                    <a:bodyPr/>
                    <a:lstStyle/>
                    <a:p>
                      <a:endParaRPr lang="en-US" dirty="0"/>
                    </a:p>
                  </a:txBody>
                  <a:tcPr/>
                </a:tc>
                <a:tc hMerge="1">
                  <a:txBody>
                    <a:bodyPr/>
                    <a:lstStyle/>
                    <a:p>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ECRS</a:t>
                      </a:r>
                    </a:p>
                  </a:txBody>
                  <a:tcPr marL="45720" marR="45720"/>
                </a:tc>
                <a:tc hMerge="1">
                  <a:txBody>
                    <a:bodyPr/>
                    <a:lstStyle/>
                    <a:p>
                      <a:endParaRPr lang="en-US" dirty="0"/>
                    </a:p>
                  </a:txBody>
                  <a:tcPr/>
                </a:tc>
                <a:tc rowSpan="2">
                  <a:txBody>
                    <a:bodyPr/>
                    <a:lstStyle/>
                    <a:p>
                      <a:pPr algn="ctr"/>
                      <a:r>
                        <a:rPr lang="en-US" sz="1400" dirty="0"/>
                        <a:t>NSPIN</a:t>
                      </a:r>
                    </a:p>
                  </a:txBody>
                  <a:tcPr marL="45720" marR="45720"/>
                </a:tc>
                <a:extLst>
                  <a:ext uri="{0D108BD9-81ED-4DB2-BD59-A6C34878D82A}">
                    <a16:rowId xmlns:a16="http://schemas.microsoft.com/office/drawing/2014/main" val="10000"/>
                  </a:ext>
                </a:extLst>
              </a:tr>
              <a:tr h="370840">
                <a:tc>
                  <a:txBody>
                    <a:bodyPr/>
                    <a:lstStyle/>
                    <a:p>
                      <a:pPr algn="ctr"/>
                      <a:endParaRPr lang="en-US" sz="1400" dirty="0"/>
                    </a:p>
                  </a:txBody>
                  <a:tcPr marL="45720" marR="45720"/>
                </a:tc>
                <a:tc>
                  <a:txBody>
                    <a:bodyPr/>
                    <a:lstStyle/>
                    <a:p>
                      <a:pPr algn="ctr"/>
                      <a:r>
                        <a:rPr lang="en-US" sz="1200" dirty="0"/>
                        <a:t>Conventional</a:t>
                      </a:r>
                    </a:p>
                  </a:txBody>
                  <a:tcPr marL="45720" marR="45720">
                    <a:solidFill>
                      <a:schemeClr val="accent1"/>
                    </a:solidFill>
                  </a:tcPr>
                </a:tc>
                <a:tc>
                  <a:txBody>
                    <a:bodyPr/>
                    <a:lstStyle/>
                    <a:p>
                      <a:pPr algn="ctr"/>
                      <a:r>
                        <a:rPr lang="en-US" sz="1200" dirty="0"/>
                        <a:t>FRRS</a:t>
                      </a:r>
                    </a:p>
                    <a:p>
                      <a:pPr algn="ctr"/>
                      <a:r>
                        <a:rPr lang="en-US" sz="1200" dirty="0"/>
                        <a:t>Up</a:t>
                      </a:r>
                    </a:p>
                  </a:txBody>
                  <a:tcPr marL="45720" marR="45720">
                    <a:solidFill>
                      <a:schemeClr val="accent1"/>
                    </a:solidFill>
                  </a:tcPr>
                </a:tc>
                <a:tc>
                  <a:txBody>
                    <a:bodyPr/>
                    <a:lstStyle/>
                    <a:p>
                      <a:pPr algn="ctr"/>
                      <a:r>
                        <a:rPr lang="en-US" sz="1200" dirty="0"/>
                        <a:t>Conventional</a:t>
                      </a:r>
                    </a:p>
                  </a:txBody>
                  <a:tcPr marL="45720" marR="45720">
                    <a:solidFill>
                      <a:schemeClr val="accent1"/>
                    </a:solidFill>
                  </a:tcPr>
                </a:tc>
                <a:tc>
                  <a:txBody>
                    <a:bodyPr/>
                    <a:lstStyle/>
                    <a:p>
                      <a:pPr algn="ctr"/>
                      <a:r>
                        <a:rPr lang="en-US" sz="1200" dirty="0"/>
                        <a:t>FRRS</a:t>
                      </a:r>
                    </a:p>
                    <a:p>
                      <a:pPr algn="ctr"/>
                      <a:r>
                        <a:rPr lang="en-US" sz="1200" dirty="0" err="1"/>
                        <a:t>Dn</a:t>
                      </a:r>
                      <a:endParaRPr lang="en-US" sz="1200" dirty="0"/>
                    </a:p>
                  </a:txBody>
                  <a:tcPr marL="45720" marR="45720">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PFR</a:t>
                      </a:r>
                    </a:p>
                  </a:txBody>
                  <a:tcPr marL="45720" marR="45720">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UFR</a:t>
                      </a:r>
                    </a:p>
                  </a:txBody>
                  <a:tcPr marL="45720" marR="45720">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FFR</a:t>
                      </a:r>
                    </a:p>
                  </a:txBody>
                  <a:tcPr marL="45720" marR="45720">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err="1"/>
                        <a:t>Dispatchable</a:t>
                      </a:r>
                      <a:endParaRPr lang="en-US" sz="1200" dirty="0"/>
                    </a:p>
                  </a:txBody>
                  <a:tcPr marL="45720" marR="45720">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Blocky</a:t>
                      </a:r>
                    </a:p>
                  </a:txBody>
                  <a:tcPr marL="45720" marR="45720">
                    <a:solidFill>
                      <a:schemeClr val="accent1"/>
                    </a:solidFill>
                  </a:tcPr>
                </a:tc>
                <a:tc vMerge="1">
                  <a:txBody>
                    <a:bodyPr/>
                    <a:lstStyle/>
                    <a:p>
                      <a:endParaRPr lang="en-US" dirty="0"/>
                    </a:p>
                  </a:txBody>
                  <a:tcPr/>
                </a:tc>
                <a:extLst>
                  <a:ext uri="{0D108BD9-81ED-4DB2-BD59-A6C34878D82A}">
                    <a16:rowId xmlns:a16="http://schemas.microsoft.com/office/drawing/2014/main" val="10001"/>
                  </a:ext>
                </a:extLst>
              </a:tr>
              <a:tr h="370840">
                <a:tc>
                  <a:txBody>
                    <a:bodyPr/>
                    <a:lstStyle/>
                    <a:p>
                      <a:pPr algn="ctr"/>
                      <a:r>
                        <a:rPr lang="en-US" sz="1400" dirty="0"/>
                        <a:t>GR</a:t>
                      </a:r>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extLst>
                  <a:ext uri="{0D108BD9-81ED-4DB2-BD59-A6C34878D82A}">
                    <a16:rowId xmlns:a16="http://schemas.microsoft.com/office/drawing/2014/main" val="10002"/>
                  </a:ext>
                </a:extLst>
              </a:tr>
              <a:tr h="370840">
                <a:tc>
                  <a:txBody>
                    <a:bodyPr/>
                    <a:lstStyle/>
                    <a:p>
                      <a:pPr algn="ctr"/>
                      <a:r>
                        <a:rPr lang="en-US" sz="1400" dirty="0"/>
                        <a:t>CLR</a:t>
                      </a:r>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extLst>
                  <a:ext uri="{0D108BD9-81ED-4DB2-BD59-A6C34878D82A}">
                    <a16:rowId xmlns:a16="http://schemas.microsoft.com/office/drawing/2014/main" val="10003"/>
                  </a:ext>
                </a:extLst>
              </a:tr>
              <a:tr h="370840">
                <a:tc>
                  <a:txBody>
                    <a:bodyPr/>
                    <a:lstStyle/>
                    <a:p>
                      <a:pPr algn="ctr"/>
                      <a:r>
                        <a:rPr lang="en-US" sz="1400" dirty="0"/>
                        <a:t>Battery</a:t>
                      </a:r>
                    </a:p>
                    <a:p>
                      <a:pPr algn="ctr"/>
                      <a:r>
                        <a:rPr lang="en-US" sz="1400" dirty="0"/>
                        <a:t>Resource</a:t>
                      </a:r>
                    </a:p>
                  </a:txBody>
                  <a:tcPr marL="45720" marR="45720"/>
                </a:tc>
                <a:tc>
                  <a:txBody>
                    <a:bodyPr/>
                    <a:lstStyle/>
                    <a:p>
                      <a:pPr algn="ctr"/>
                      <a:r>
                        <a:rPr lang="en-US" sz="1400" dirty="0"/>
                        <a:t>X</a:t>
                      </a:r>
                    </a:p>
                  </a:txBody>
                  <a:tcPr marL="45720" marR="45720"/>
                </a:tc>
                <a:tc>
                  <a:txBody>
                    <a:bodyPr/>
                    <a:lstStyle/>
                    <a:p>
                      <a:pPr algn="ctr"/>
                      <a:r>
                        <a:rPr lang="en-US" sz="1400" dirty="0"/>
                        <a:t>X</a:t>
                      </a:r>
                    </a:p>
                  </a:txBody>
                  <a:tcPr marL="45720" marR="45720"/>
                </a:tc>
                <a:tc>
                  <a:txBody>
                    <a:bodyPr/>
                    <a:lstStyle/>
                    <a:p>
                      <a:pPr algn="ctr"/>
                      <a:r>
                        <a:rPr lang="en-US" sz="1400" dirty="0"/>
                        <a:t>X</a:t>
                      </a:r>
                    </a:p>
                  </a:txBody>
                  <a:tcPr marL="45720" marR="45720"/>
                </a:tc>
                <a:tc>
                  <a:txBody>
                    <a:bodyPr/>
                    <a:lstStyle/>
                    <a:p>
                      <a:pPr algn="ctr"/>
                      <a:r>
                        <a:rPr lang="en-US" sz="1400" dirty="0"/>
                        <a:t>X</a:t>
                      </a:r>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r>
                        <a:rPr lang="en-US" sz="1400" dirty="0"/>
                        <a:t>X</a:t>
                      </a:r>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extLst>
                  <a:ext uri="{0D108BD9-81ED-4DB2-BD59-A6C34878D82A}">
                    <a16:rowId xmlns:a16="http://schemas.microsoft.com/office/drawing/2014/main" val="10004"/>
                  </a:ext>
                </a:extLst>
              </a:tr>
              <a:tr h="370840">
                <a:tc>
                  <a:txBody>
                    <a:bodyPr/>
                    <a:lstStyle/>
                    <a:p>
                      <a:pPr algn="ctr"/>
                      <a:r>
                        <a:rPr lang="en-US" sz="1400" dirty="0"/>
                        <a:t>Rapid-LR (UFR)</a:t>
                      </a:r>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extLst>
                  <a:ext uri="{0D108BD9-81ED-4DB2-BD59-A6C34878D82A}">
                    <a16:rowId xmlns:a16="http://schemas.microsoft.com/office/drawing/2014/main" val="10005"/>
                  </a:ext>
                </a:extLst>
              </a:tr>
              <a:tr h="370840">
                <a:tc>
                  <a:txBody>
                    <a:bodyPr/>
                    <a:lstStyle/>
                    <a:p>
                      <a:pPr algn="ctr"/>
                      <a:r>
                        <a:rPr lang="en-US" sz="1400" dirty="0"/>
                        <a:t>Rapid-LR (FFR)</a:t>
                      </a:r>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extLst>
                  <a:ext uri="{0D108BD9-81ED-4DB2-BD59-A6C34878D82A}">
                    <a16:rowId xmlns:a16="http://schemas.microsoft.com/office/drawing/2014/main" val="10006"/>
                  </a:ext>
                </a:extLst>
              </a:tr>
              <a:tr h="370840">
                <a:tc>
                  <a:txBody>
                    <a:bodyPr/>
                    <a:lstStyle/>
                    <a:p>
                      <a:pPr algn="ctr"/>
                      <a:r>
                        <a:rPr lang="en-US" sz="1400" dirty="0"/>
                        <a:t>Basic-LR</a:t>
                      </a:r>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dirty="0"/>
                    </a:p>
                  </a:txBody>
                  <a:tcPr marL="45720" marR="45720"/>
                </a:tc>
                <a:tc>
                  <a:txBody>
                    <a:bodyPr/>
                    <a:lstStyle/>
                    <a:p>
                      <a:pPr algn="ctr"/>
                      <a:endParaRPr lang="en-US" sz="1400"/>
                    </a:p>
                  </a:txBody>
                  <a:tcPr marL="45720" marR="45720"/>
                </a:tc>
                <a:tc>
                  <a:txBody>
                    <a:bodyPr/>
                    <a:lstStyle/>
                    <a:p>
                      <a:pPr algn="ctr"/>
                      <a:endParaRPr lang="en-US" sz="1400"/>
                    </a:p>
                  </a:txBody>
                  <a:tcPr marL="45720" marR="45720"/>
                </a:tc>
                <a:tc>
                  <a:txBody>
                    <a:bodyPr/>
                    <a:lstStyle/>
                    <a:p>
                      <a:pPr algn="ctr"/>
                      <a:endParaRPr lang="en-US" sz="1400" dirty="0"/>
                    </a:p>
                  </a:txBody>
                  <a:tcPr marL="45720" marR="45720"/>
                </a:tc>
                <a:tc>
                  <a:txBody>
                    <a:bodyPr/>
                    <a:lstStyle/>
                    <a:p>
                      <a:pPr algn="ctr"/>
                      <a:r>
                        <a:rPr lang="en-US" sz="1400" dirty="0"/>
                        <a:t>X</a:t>
                      </a:r>
                    </a:p>
                  </a:txBody>
                  <a:tcPr marL="45720" marR="45720"/>
                </a:tc>
                <a:tc>
                  <a:txBody>
                    <a:bodyPr/>
                    <a:lstStyle/>
                    <a:p>
                      <a:pPr algn="ctr"/>
                      <a:endParaRPr lang="en-US" sz="1400" dirty="0"/>
                    </a:p>
                  </a:txBody>
                  <a:tcPr marL="45720" marR="45720"/>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93485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RTC: Generation Resource Statuses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403892944"/>
              </p:ext>
            </p:extLst>
          </p:nvPr>
        </p:nvGraphicFramePr>
        <p:xfrm>
          <a:off x="251520" y="939024"/>
          <a:ext cx="8587681" cy="5317115"/>
        </p:xfrm>
        <a:graphic>
          <a:graphicData uri="http://schemas.openxmlformats.org/drawingml/2006/table">
            <a:tbl>
              <a:tblPr firstRow="1" firstCol="1" bandRow="1">
                <a:tableStyleId>{5C22544A-7EE6-4342-B048-85BDC9FD1C3A}</a:tableStyleId>
              </a:tblPr>
              <a:tblGrid>
                <a:gridCol w="1273096">
                  <a:extLst>
                    <a:ext uri="{9D8B030D-6E8A-4147-A177-3AD203B41FA5}">
                      <a16:colId xmlns:a16="http://schemas.microsoft.com/office/drawing/2014/main" val="20000"/>
                    </a:ext>
                  </a:extLst>
                </a:gridCol>
                <a:gridCol w="587583">
                  <a:extLst>
                    <a:ext uri="{9D8B030D-6E8A-4147-A177-3AD203B41FA5}">
                      <a16:colId xmlns:a16="http://schemas.microsoft.com/office/drawing/2014/main" val="20001"/>
                    </a:ext>
                  </a:extLst>
                </a:gridCol>
                <a:gridCol w="1077235">
                  <a:extLst>
                    <a:ext uri="{9D8B030D-6E8A-4147-A177-3AD203B41FA5}">
                      <a16:colId xmlns:a16="http://schemas.microsoft.com/office/drawing/2014/main" val="20002"/>
                    </a:ext>
                  </a:extLst>
                </a:gridCol>
                <a:gridCol w="5649767">
                  <a:extLst>
                    <a:ext uri="{9D8B030D-6E8A-4147-A177-3AD203B41FA5}">
                      <a16:colId xmlns:a16="http://schemas.microsoft.com/office/drawing/2014/main" val="20003"/>
                    </a:ext>
                  </a:extLst>
                </a:gridCol>
              </a:tblGrid>
              <a:tr h="205625">
                <a:tc>
                  <a:txBody>
                    <a:bodyPr/>
                    <a:lstStyle/>
                    <a:p>
                      <a:pPr marL="0" marR="0">
                        <a:lnSpc>
                          <a:spcPct val="107000"/>
                        </a:lnSpc>
                        <a:spcBef>
                          <a:spcPts val="0"/>
                        </a:spcBef>
                        <a:spcAft>
                          <a:spcPts val="0"/>
                        </a:spcAft>
                      </a:pPr>
                      <a:r>
                        <a:rPr lang="en-US" sz="1200" dirty="0">
                          <a:effectLst/>
                        </a:rPr>
                        <a:t>Resource Status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COP</a:t>
                      </a: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Telemetry</a:t>
                      </a:r>
                    </a:p>
                  </a:txBody>
                  <a:tcPr marL="61359" marR="61359" marT="0" marB="0"/>
                </a:tc>
                <a:tc>
                  <a:txBody>
                    <a:bodyPr/>
                    <a:lstStyle/>
                    <a:p>
                      <a:pPr marL="0" marR="0">
                        <a:lnSpc>
                          <a:spcPct val="107000"/>
                        </a:lnSpc>
                        <a:spcBef>
                          <a:spcPts val="0"/>
                        </a:spcBef>
                        <a:spcAft>
                          <a:spcPts val="0"/>
                        </a:spcAft>
                      </a:pPr>
                      <a:r>
                        <a:rPr lang="en-US" sz="1600" dirty="0">
                          <a:solidFill>
                            <a:srgbClr val="FFFFFF"/>
                          </a:solidFill>
                          <a:effectLst/>
                          <a:latin typeface="+mn-lt"/>
                          <a:ea typeface="+mn-ea"/>
                          <a:cs typeface="+mn-cs"/>
                        </a:rPr>
                        <a:t>Proposed</a:t>
                      </a:r>
                      <a:r>
                        <a:rPr lang="en-US" sz="1600" baseline="0" dirty="0">
                          <a:solidFill>
                            <a:srgbClr val="FFFFFF"/>
                          </a:solidFill>
                          <a:effectLst/>
                          <a:latin typeface="+mn-lt"/>
                          <a:ea typeface="+mn-ea"/>
                          <a:cs typeface="+mn-cs"/>
                        </a:rPr>
                        <a:t> use of Generation Resource Status under RTC</a:t>
                      </a:r>
                      <a:endParaRPr lang="en-US" sz="12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0"/>
                  </a:ext>
                </a:extLst>
              </a:tr>
              <a:tr h="246023">
                <a:tc>
                  <a:txBody>
                    <a:bodyPr/>
                    <a:lstStyle/>
                    <a:p>
                      <a:pPr marL="0" marR="0">
                        <a:lnSpc>
                          <a:spcPct val="107000"/>
                        </a:lnSpc>
                        <a:spcBef>
                          <a:spcPts val="0"/>
                        </a:spcBef>
                        <a:spcAft>
                          <a:spcPts val="0"/>
                        </a:spcAft>
                      </a:pPr>
                      <a:r>
                        <a:rPr lang="en-US" sz="1200" dirty="0">
                          <a:effectLst/>
                        </a:rPr>
                        <a:t>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indent="0">
                        <a:lnSpc>
                          <a:spcPct val="107000"/>
                        </a:lnSpc>
                        <a:spcBef>
                          <a:spcPts val="0"/>
                        </a:spcBef>
                        <a:spcAft>
                          <a:spcPts val="0"/>
                        </a:spcAft>
                        <a:buFont typeface="Wingdings" panose="05000000000000000000" pitchFamily="2" charset="2"/>
                        <a:buNone/>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Available for energy and AS awards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308596">
                <a:tc>
                  <a:txBody>
                    <a:bodyPr/>
                    <a:lstStyle/>
                    <a:p>
                      <a:pPr marL="0" marR="0">
                        <a:lnSpc>
                          <a:spcPct val="107000"/>
                        </a:lnSpc>
                        <a:spcBef>
                          <a:spcPts val="0"/>
                        </a:spcBef>
                        <a:spcAft>
                          <a:spcPts val="0"/>
                        </a:spcAft>
                      </a:pPr>
                      <a:r>
                        <a:rPr lang="en-US" sz="1200" dirty="0">
                          <a:effectLst/>
                        </a:rPr>
                        <a:t>ONOPTOUT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Considered to be same as 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308596">
                <a:tc>
                  <a:txBody>
                    <a:bodyPr/>
                    <a:lstStyle/>
                    <a:p>
                      <a:pPr marL="0" marR="0">
                        <a:lnSpc>
                          <a:spcPct val="107000"/>
                        </a:lnSpc>
                        <a:spcBef>
                          <a:spcPts val="0"/>
                        </a:spcBef>
                        <a:spcAft>
                          <a:spcPts val="0"/>
                        </a:spcAft>
                      </a:pPr>
                      <a:r>
                        <a:rPr lang="en-US" sz="1200" dirty="0">
                          <a:effectLst/>
                        </a:rPr>
                        <a:t>ONRUC</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Considered to be same as ON (specific rules for EOC and AS Offer)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308596">
                <a:tc>
                  <a:txBody>
                    <a:bodyPr/>
                    <a:lstStyle/>
                    <a:p>
                      <a:pPr marL="0" marR="0">
                        <a:lnSpc>
                          <a:spcPct val="107000"/>
                        </a:lnSpc>
                        <a:spcBef>
                          <a:spcPts val="0"/>
                        </a:spcBef>
                        <a:spcAft>
                          <a:spcPts val="0"/>
                        </a:spcAft>
                      </a:pPr>
                      <a:r>
                        <a:rPr lang="en-US" sz="1200" b="1" kern="1200" dirty="0">
                          <a:solidFill>
                            <a:schemeClr val="lt1"/>
                          </a:solidFill>
                          <a:effectLst/>
                          <a:latin typeface="+mn-lt"/>
                          <a:ea typeface="+mn-ea"/>
                          <a:cs typeface="+mn-cs"/>
                        </a:rPr>
                        <a:t>ONOS</a:t>
                      </a: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dk1"/>
                          </a:solidFill>
                          <a:effectLst/>
                          <a:latin typeface="+mn-lt"/>
                          <a:ea typeface="+mn-ea"/>
                          <a:cs typeface="+mn-cs"/>
                        </a:rPr>
                        <a:t>Applying current rules for</a:t>
                      </a:r>
                      <a:r>
                        <a:rPr lang="en-US" sz="1200" kern="1200" baseline="0" dirty="0">
                          <a:solidFill>
                            <a:schemeClr val="dk1"/>
                          </a:solidFill>
                          <a:effectLst/>
                          <a:latin typeface="+mn-lt"/>
                          <a:ea typeface="+mn-ea"/>
                          <a:cs typeface="+mn-cs"/>
                        </a:rPr>
                        <a:t> output schedules, a</a:t>
                      </a:r>
                      <a:r>
                        <a:rPr lang="en-US" sz="1200" kern="1200" dirty="0">
                          <a:solidFill>
                            <a:schemeClr val="dk1"/>
                          </a:solidFill>
                          <a:effectLst/>
                          <a:latin typeface="+mn-lt"/>
                          <a:ea typeface="+mn-ea"/>
                          <a:cs typeface="+mn-cs"/>
                        </a:rPr>
                        <a:t>vailable for energy and AS awards</a:t>
                      </a:r>
                      <a:r>
                        <a:rPr lang="en-US" sz="1200" kern="1200" dirty="0">
                          <a:solidFill>
                            <a:srgbClr val="FF0000"/>
                          </a:solidFill>
                          <a:effectLst/>
                          <a:latin typeface="+mn-lt"/>
                          <a:ea typeface="+mn-ea"/>
                          <a:cs typeface="+mn-cs"/>
                        </a:rPr>
                        <a:t> this should no long be needed.  Can’t have AS awards as to deploy them would move off the OS schedule.  Also can not be in PRC</a:t>
                      </a:r>
                      <a:endParaRPr lang="en-US" sz="1200" kern="1200" dirty="0">
                        <a:solidFill>
                          <a:schemeClr val="dk1"/>
                        </a:solidFill>
                        <a:effectLst/>
                        <a:latin typeface="+mn-lt"/>
                        <a:ea typeface="+mn-ea"/>
                        <a:cs typeface="+mn-cs"/>
                      </a:endParaRPr>
                    </a:p>
                  </a:txBody>
                  <a:tcPr marL="61359" marR="61359" marT="0" marB="0"/>
                </a:tc>
                <a:extLst>
                  <a:ext uri="{0D108BD9-81ED-4DB2-BD59-A6C34878D82A}">
                    <a16:rowId xmlns:a16="http://schemas.microsoft.com/office/drawing/2014/main" val="10004"/>
                  </a:ext>
                </a:extLst>
              </a:tr>
              <a:tr h="308596">
                <a:tc>
                  <a:txBody>
                    <a:bodyPr/>
                    <a:lstStyle/>
                    <a:p>
                      <a:pPr marL="0" marR="0">
                        <a:lnSpc>
                          <a:spcPct val="107000"/>
                        </a:lnSpc>
                        <a:spcBef>
                          <a:spcPts val="0"/>
                        </a:spcBef>
                        <a:spcAft>
                          <a:spcPts val="0"/>
                        </a:spcAft>
                      </a:pPr>
                      <a:r>
                        <a:rPr lang="en-US" sz="1200" b="1" kern="1200" dirty="0">
                          <a:solidFill>
                            <a:schemeClr val="lt1"/>
                          </a:solidFill>
                          <a:effectLst/>
                          <a:latin typeface="+mn-lt"/>
                          <a:ea typeface="+mn-ea"/>
                          <a:cs typeface="+mn-cs"/>
                        </a:rPr>
                        <a:t>ONDSR</a:t>
                      </a: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kern="1200" dirty="0">
                          <a:solidFill>
                            <a:schemeClr val="dk1"/>
                          </a:solidFill>
                          <a:effectLst/>
                          <a:latin typeface="+mn-lt"/>
                          <a:ea typeface="+mn-ea"/>
                          <a:cs typeface="+mn-cs"/>
                        </a:rPr>
                        <a:t>Applying current rules for DSR, available for energy and AS awards </a:t>
                      </a:r>
                      <a:r>
                        <a:rPr lang="en-US" sz="1200" kern="1200" dirty="0">
                          <a:solidFill>
                            <a:srgbClr val="FF0000"/>
                          </a:solidFill>
                          <a:effectLst/>
                          <a:latin typeface="+mn-lt"/>
                          <a:ea typeface="+mn-ea"/>
                          <a:cs typeface="+mn-cs"/>
                        </a:rPr>
                        <a:t>Needs more discussion</a:t>
                      </a:r>
                    </a:p>
                  </a:txBody>
                  <a:tcPr marL="61359" marR="61359" marT="0" marB="0"/>
                </a:tc>
                <a:extLst>
                  <a:ext uri="{0D108BD9-81ED-4DB2-BD59-A6C34878D82A}">
                    <a16:rowId xmlns:a16="http://schemas.microsoft.com/office/drawing/2014/main" val="10005"/>
                  </a:ext>
                </a:extLst>
              </a:tr>
              <a:tr h="411248">
                <a:tc>
                  <a:txBody>
                    <a:bodyPr/>
                    <a:lstStyle/>
                    <a:p>
                      <a:pPr marL="0" marR="0">
                        <a:lnSpc>
                          <a:spcPct val="107000"/>
                        </a:lnSpc>
                        <a:spcBef>
                          <a:spcPts val="0"/>
                        </a:spcBef>
                        <a:spcAft>
                          <a:spcPts val="0"/>
                        </a:spcAft>
                      </a:pPr>
                      <a:r>
                        <a:rPr lang="en-US" sz="1200" dirty="0">
                          <a:effectLst/>
                        </a:rPr>
                        <a:t>OFFQS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Considered to be same as ON for energy, ECRS and NSPIN. </a:t>
                      </a:r>
                      <a:endParaRPr lang="en-US" sz="1050" dirty="0">
                        <a:effectLst/>
                      </a:endParaRPr>
                    </a:p>
                    <a:p>
                      <a:pPr marL="0" marR="0">
                        <a:lnSpc>
                          <a:spcPct val="107000"/>
                        </a:lnSpc>
                        <a:spcBef>
                          <a:spcPts val="0"/>
                        </a:spcBef>
                        <a:spcAft>
                          <a:spcPts val="0"/>
                        </a:spcAft>
                      </a:pPr>
                      <a:r>
                        <a:rPr lang="en-US" sz="1200" dirty="0">
                          <a:effectLst/>
                        </a:rPr>
                        <a:t>Cannot be awarded Regulation or Responsive Reserve </a:t>
                      </a:r>
                      <a:r>
                        <a:rPr lang="en-US" sz="1200" dirty="0">
                          <a:solidFill>
                            <a:srgbClr val="FF0000"/>
                          </a:solidFill>
                          <a:effectLst/>
                        </a:rPr>
                        <a:t>If these units can not regulate, then how can they respond to a Setpoint from ERCOT that also moves around</a:t>
                      </a:r>
                      <a:endParaRPr lang="en-US" sz="105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6"/>
                  </a:ext>
                </a:extLst>
              </a:tr>
              <a:tr h="483349">
                <a:tc>
                  <a:txBody>
                    <a:bodyPr/>
                    <a:lstStyle/>
                    <a:p>
                      <a:pPr marL="0" marR="0">
                        <a:lnSpc>
                          <a:spcPct val="107000"/>
                        </a:lnSpc>
                        <a:spcBef>
                          <a:spcPts val="0"/>
                        </a:spcBef>
                        <a:spcAft>
                          <a:spcPts val="0"/>
                        </a:spcAft>
                      </a:pPr>
                      <a:r>
                        <a:rPr lang="en-US" sz="1200" dirty="0">
                          <a:effectLst/>
                        </a:rPr>
                        <a:t>OFF</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Not available to for energy, RegUp, </a:t>
                      </a:r>
                      <a:r>
                        <a:rPr lang="en-US" sz="1200" dirty="0" err="1">
                          <a:effectLst/>
                        </a:rPr>
                        <a:t>RegDn</a:t>
                      </a:r>
                      <a:r>
                        <a:rPr lang="en-US" sz="1200" dirty="0">
                          <a:effectLst/>
                        </a:rPr>
                        <a:t>, RRS, or ECRS awards</a:t>
                      </a:r>
                      <a:endParaRPr lang="en-US" sz="1050" dirty="0">
                        <a:effectLst/>
                      </a:endParaRPr>
                    </a:p>
                    <a:p>
                      <a:pPr marL="0" marR="0">
                        <a:lnSpc>
                          <a:spcPct val="107000"/>
                        </a:lnSpc>
                        <a:spcBef>
                          <a:spcPts val="0"/>
                        </a:spcBef>
                        <a:spcAft>
                          <a:spcPts val="0"/>
                        </a:spcAft>
                      </a:pPr>
                      <a:r>
                        <a:rPr lang="en-US" sz="1200" dirty="0">
                          <a:effectLst/>
                        </a:rPr>
                        <a:t>Available for NSPIN if qualified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7"/>
                  </a:ext>
                </a:extLst>
              </a:tr>
              <a:tr h="318524">
                <a:tc>
                  <a:txBody>
                    <a:bodyPr/>
                    <a:lstStyle/>
                    <a:p>
                      <a:pPr marL="0" marR="0">
                        <a:lnSpc>
                          <a:spcPct val="107000"/>
                        </a:lnSpc>
                        <a:spcBef>
                          <a:spcPts val="0"/>
                        </a:spcBef>
                        <a:spcAft>
                          <a:spcPts val="0"/>
                        </a:spcAft>
                      </a:pPr>
                      <a:r>
                        <a:rPr lang="en-US" sz="1200" dirty="0">
                          <a:effectLst/>
                        </a:rPr>
                        <a:t>ONTEST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Energy participation same as today. Not eligible for AS award </a:t>
                      </a:r>
                      <a:r>
                        <a:rPr lang="en-US" sz="1200" dirty="0">
                          <a:solidFill>
                            <a:srgbClr val="FF0000"/>
                          </a:solidFill>
                          <a:effectLst/>
                        </a:rPr>
                        <a:t>Can unit be in PRC</a:t>
                      </a:r>
                    </a:p>
                  </a:txBody>
                  <a:tcPr marL="61359" marR="61359" marT="0" marB="0"/>
                </a:tc>
                <a:extLst>
                  <a:ext uri="{0D108BD9-81ED-4DB2-BD59-A6C34878D82A}">
                    <a16:rowId xmlns:a16="http://schemas.microsoft.com/office/drawing/2014/main" val="10008"/>
                  </a:ext>
                </a:extLst>
              </a:tr>
              <a:tr h="205625">
                <a:tc>
                  <a:txBody>
                    <a:bodyPr/>
                    <a:lstStyle/>
                    <a:p>
                      <a:pPr marL="0" marR="0">
                        <a:lnSpc>
                          <a:spcPct val="107000"/>
                        </a:lnSpc>
                        <a:spcBef>
                          <a:spcPts val="0"/>
                        </a:spcBef>
                        <a:spcAft>
                          <a:spcPts val="0"/>
                        </a:spcAft>
                      </a:pPr>
                      <a:r>
                        <a:rPr lang="en-US" sz="1200" dirty="0">
                          <a:effectLst/>
                        </a:rPr>
                        <a:t>ONEMR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Considered to be same as ON,</a:t>
                      </a:r>
                      <a:r>
                        <a:rPr lang="en-US" sz="1050" dirty="0">
                          <a:effectLst/>
                        </a:rPr>
                        <a:t> </a:t>
                      </a:r>
                      <a:r>
                        <a:rPr lang="en-US" sz="1200" dirty="0">
                          <a:effectLst/>
                        </a:rPr>
                        <a:t>Not eligible for AS award</a:t>
                      </a:r>
                    </a:p>
                    <a:p>
                      <a:pPr marL="0" marR="0">
                        <a:lnSpc>
                          <a:spcPct val="107000"/>
                        </a:lnSpc>
                        <a:spcBef>
                          <a:spcPts val="0"/>
                        </a:spcBef>
                        <a:spcAft>
                          <a:spcPts val="0"/>
                        </a:spcAft>
                      </a:pPr>
                      <a:r>
                        <a:rPr lang="en-US" sz="1200" kern="1200" dirty="0">
                          <a:solidFill>
                            <a:schemeClr val="dk1"/>
                          </a:solidFill>
                          <a:effectLst/>
                          <a:latin typeface="+mn-lt"/>
                          <a:ea typeface="+mn-ea"/>
                          <a:cs typeface="+mn-cs"/>
                        </a:rPr>
                        <a:t>QSE may appropriately set LSL and HSL to reflect operating limits </a:t>
                      </a:r>
                      <a:r>
                        <a:rPr lang="en-US" sz="1200" kern="1200" dirty="0">
                          <a:solidFill>
                            <a:srgbClr val="FF0000"/>
                          </a:solidFill>
                          <a:effectLst/>
                          <a:latin typeface="+mn-lt"/>
                          <a:ea typeface="+mn-ea"/>
                          <a:cs typeface="+mn-cs"/>
                        </a:rPr>
                        <a:t>Can </a:t>
                      </a:r>
                      <a:r>
                        <a:rPr lang="en-US" sz="1200" kern="1200" dirty="0" err="1">
                          <a:solidFill>
                            <a:srgbClr val="FF0000"/>
                          </a:solidFill>
                          <a:effectLst/>
                          <a:latin typeface="+mn-lt"/>
                          <a:ea typeface="+mn-ea"/>
                          <a:cs typeface="+mn-cs"/>
                        </a:rPr>
                        <a:t>ths</a:t>
                      </a:r>
                      <a:r>
                        <a:rPr lang="en-US" sz="1200" kern="1200" dirty="0">
                          <a:solidFill>
                            <a:srgbClr val="FF0000"/>
                          </a:solidFill>
                          <a:effectLst/>
                          <a:latin typeface="+mn-lt"/>
                          <a:ea typeface="+mn-ea"/>
                          <a:cs typeface="+mn-cs"/>
                        </a:rPr>
                        <a:t> be in PRC</a:t>
                      </a:r>
                    </a:p>
                  </a:txBody>
                  <a:tcPr marL="61359" marR="61359" marT="0" marB="0"/>
                </a:tc>
                <a:extLst>
                  <a:ext uri="{0D108BD9-81ED-4DB2-BD59-A6C34878D82A}">
                    <a16:rowId xmlns:a16="http://schemas.microsoft.com/office/drawing/2014/main" val="10009"/>
                  </a:ext>
                </a:extLst>
              </a:tr>
              <a:tr h="205625">
                <a:tc>
                  <a:txBody>
                    <a:bodyPr/>
                    <a:lstStyle/>
                    <a:p>
                      <a:pPr marL="0" marR="0">
                        <a:lnSpc>
                          <a:spcPct val="107000"/>
                        </a:lnSpc>
                        <a:spcBef>
                          <a:spcPts val="0"/>
                        </a:spcBef>
                        <a:spcAft>
                          <a:spcPts val="0"/>
                        </a:spcAft>
                      </a:pPr>
                      <a:r>
                        <a:rPr lang="en-US" sz="1200" dirty="0">
                          <a:effectLst/>
                        </a:rPr>
                        <a:t>STARTUP</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a:lnSpc>
                          <a:spcPct val="107000"/>
                        </a:lnSpc>
                        <a:spcBef>
                          <a:spcPts val="0"/>
                        </a:spcBef>
                        <a:spcAft>
                          <a:spcPts val="0"/>
                        </a:spcAft>
                      </a:pPr>
                      <a:r>
                        <a:rPr lang="en-US" sz="1200" dirty="0">
                          <a:effectLst/>
                        </a:rPr>
                        <a:t>Energy participation same as today.  Cannot be awarded AS (BP=telMW+5*</a:t>
                      </a:r>
                      <a:r>
                        <a:rPr lang="en-US" sz="1200" dirty="0" err="1">
                          <a:effectLst/>
                        </a:rPr>
                        <a:t>RRup</a:t>
                      </a:r>
                      <a:r>
                        <a:rPr lang="en-US" sz="1200" dirty="0">
                          <a:effectLst/>
                        </a:rPr>
                        <a:t>)</a:t>
                      </a:r>
                    </a:p>
                    <a:p>
                      <a:pPr marL="0" marR="0">
                        <a:lnSpc>
                          <a:spcPct val="107000"/>
                        </a:lnSpc>
                        <a:spcBef>
                          <a:spcPts val="0"/>
                        </a:spcBef>
                        <a:spcAft>
                          <a:spcPts val="0"/>
                        </a:spcAft>
                      </a:pPr>
                      <a:r>
                        <a:rPr lang="en-US" sz="1200" dirty="0">
                          <a:effectLst/>
                          <a:latin typeface="+mn-lt"/>
                          <a:ea typeface="Calibri" panose="020F0502020204030204" pitchFamily="34" charset="0"/>
                          <a:cs typeface="Times New Roman" panose="02020603050405020304" pitchFamily="18" charset="0"/>
                        </a:rPr>
                        <a:t>Exception is when OFF Resource deployed for Non-Spin and OFFQS awarded BP&gt;0</a:t>
                      </a:r>
                      <a:endParaRPr lang="en-US" sz="1050" dirty="0">
                        <a:effectLst/>
                        <a:latin typeface="+mn-lt"/>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10"/>
                  </a:ext>
                </a:extLst>
              </a:tr>
              <a:tr h="205625">
                <a:tc>
                  <a:txBody>
                    <a:bodyPr/>
                    <a:lstStyle/>
                    <a:p>
                      <a:pPr marL="0" marR="0">
                        <a:lnSpc>
                          <a:spcPct val="107000"/>
                        </a:lnSpc>
                        <a:spcBef>
                          <a:spcPts val="0"/>
                        </a:spcBef>
                        <a:spcAft>
                          <a:spcPts val="0"/>
                        </a:spcAft>
                      </a:pPr>
                      <a:r>
                        <a:rPr lang="en-US" sz="1200" dirty="0">
                          <a:effectLst/>
                        </a:rPr>
                        <a:t>SHUTDOWN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mn-lt"/>
                        </a:rPr>
                        <a:t>Energy participation same as today.  Cannot be awarded AS (BP=telMW-5*</a:t>
                      </a:r>
                      <a:r>
                        <a:rPr lang="en-US" sz="1200" dirty="0" err="1">
                          <a:effectLst/>
                          <a:latin typeface="+mn-lt"/>
                        </a:rPr>
                        <a:t>RRdn</a:t>
                      </a:r>
                      <a:r>
                        <a:rPr lang="en-US" sz="1200" dirty="0">
                          <a:effectLst/>
                          <a:latin typeface="+mn-lt"/>
                        </a:rPr>
                        <a:t>)</a:t>
                      </a:r>
                      <a:endParaRPr lang="en-US" sz="1200" dirty="0">
                        <a:effectLst/>
                        <a:latin typeface="+mn-lt"/>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82122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RTC: Generation Resource Statuses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1117340"/>
              </p:ext>
            </p:extLst>
          </p:nvPr>
        </p:nvGraphicFramePr>
        <p:xfrm>
          <a:off x="251520" y="1088740"/>
          <a:ext cx="7927083" cy="4385375"/>
        </p:xfrm>
        <a:graphic>
          <a:graphicData uri="http://schemas.openxmlformats.org/drawingml/2006/table">
            <a:tbl>
              <a:tblPr firstRow="1" firstCol="1" bandRow="1">
                <a:tableStyleId>{5C22544A-7EE6-4342-B048-85BDC9FD1C3A}</a:tableStyleId>
              </a:tblPr>
              <a:tblGrid>
                <a:gridCol w="1097280">
                  <a:extLst>
                    <a:ext uri="{9D8B030D-6E8A-4147-A177-3AD203B41FA5}">
                      <a16:colId xmlns:a16="http://schemas.microsoft.com/office/drawing/2014/main" val="20000"/>
                    </a:ext>
                  </a:extLst>
                </a:gridCol>
                <a:gridCol w="548640">
                  <a:extLst>
                    <a:ext uri="{9D8B030D-6E8A-4147-A177-3AD203B41FA5}">
                      <a16:colId xmlns:a16="http://schemas.microsoft.com/office/drawing/2014/main" val="20001"/>
                    </a:ext>
                  </a:extLst>
                </a:gridCol>
                <a:gridCol w="1005840">
                  <a:extLst>
                    <a:ext uri="{9D8B030D-6E8A-4147-A177-3AD203B41FA5}">
                      <a16:colId xmlns:a16="http://schemas.microsoft.com/office/drawing/2014/main" val="20002"/>
                    </a:ext>
                  </a:extLst>
                </a:gridCol>
                <a:gridCol w="5275323">
                  <a:extLst>
                    <a:ext uri="{9D8B030D-6E8A-4147-A177-3AD203B41FA5}">
                      <a16:colId xmlns:a16="http://schemas.microsoft.com/office/drawing/2014/main" val="20003"/>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COP</a:t>
                      </a: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Telemetry</a:t>
                      </a:r>
                    </a:p>
                  </a:txBody>
                  <a:tcPr marL="61359" marR="61359" marT="0" marB="0"/>
                </a:tc>
                <a:tc>
                  <a:txBody>
                    <a:bodyPr/>
                    <a:lstStyle/>
                    <a:p>
                      <a:pPr marL="0" marR="0">
                        <a:lnSpc>
                          <a:spcPct val="107000"/>
                        </a:lnSpc>
                        <a:spcBef>
                          <a:spcPts val="0"/>
                        </a:spcBef>
                        <a:spcAft>
                          <a:spcPts val="0"/>
                        </a:spcAft>
                      </a:pPr>
                      <a:r>
                        <a:rPr lang="en-US" sz="1800" dirty="0">
                          <a:solidFill>
                            <a:srgbClr val="FFFFFF"/>
                          </a:solidFill>
                          <a:effectLst/>
                          <a:latin typeface="+mn-lt"/>
                          <a:ea typeface="+mn-ea"/>
                          <a:cs typeface="+mn-cs"/>
                        </a:rPr>
                        <a:t>Proposed</a:t>
                      </a:r>
                      <a:r>
                        <a:rPr lang="en-US" sz="1800" baseline="0" dirty="0">
                          <a:solidFill>
                            <a:srgbClr val="FFFFFF"/>
                          </a:solidFill>
                          <a:effectLst/>
                          <a:latin typeface="+mn-lt"/>
                          <a:ea typeface="+mn-ea"/>
                          <a:cs typeface="+mn-cs"/>
                        </a:rPr>
                        <a:t> use of Generation Resource Status under RTC</a:t>
                      </a:r>
                      <a:endParaRPr lang="en-US" sz="14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0"/>
                  </a:ext>
                </a:extLst>
              </a:tr>
              <a:tr h="205625">
                <a:tc>
                  <a:txBody>
                    <a:bodyPr/>
                    <a:lstStyle/>
                    <a:p>
                      <a:pPr marL="0" marR="0">
                        <a:lnSpc>
                          <a:spcPct val="107000"/>
                        </a:lnSpc>
                        <a:spcBef>
                          <a:spcPts val="0"/>
                        </a:spcBef>
                        <a:spcAft>
                          <a:spcPts val="0"/>
                        </a:spcAft>
                      </a:pPr>
                      <a:r>
                        <a:rPr lang="en-US" sz="1400" b="1" kern="1200" dirty="0">
                          <a:solidFill>
                            <a:srgbClr val="FFFF00"/>
                          </a:solidFill>
                          <a:effectLst/>
                          <a:latin typeface="+mn-lt"/>
                          <a:ea typeface="+mn-ea"/>
                          <a:cs typeface="+mn-cs"/>
                        </a:rPr>
                        <a:t>ONSC</a:t>
                      </a:r>
                    </a:p>
                  </a:txBody>
                  <a:tcPr marL="61359" marR="61359" marT="0" marB="0"/>
                </a:tc>
                <a:tc>
                  <a:txBody>
                    <a:bodyPr/>
                    <a:lstStyle/>
                    <a:p>
                      <a:pPr marL="0" marR="0">
                        <a:lnSpc>
                          <a:spcPct val="107000"/>
                        </a:lnSpc>
                        <a:spcBef>
                          <a:spcPts val="0"/>
                        </a:spcBef>
                        <a:spcAft>
                          <a:spcPts val="0"/>
                        </a:spcAft>
                      </a:pPr>
                      <a:r>
                        <a:rPr lang="en-US" sz="1400" kern="1200" dirty="0">
                          <a:solidFill>
                            <a:srgbClr val="C00000"/>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rgbClr val="C00000"/>
                          </a:solidFill>
                          <a:effectLst/>
                          <a:latin typeface="+mn-lt"/>
                          <a:ea typeface="+mn-ea"/>
                          <a:cs typeface="+mn-cs"/>
                        </a:rPr>
                        <a:t>Y</a:t>
                      </a:r>
                    </a:p>
                    <a:p>
                      <a:pPr marL="0" marR="0">
                        <a:lnSpc>
                          <a:spcPct val="107000"/>
                        </a:lnSpc>
                        <a:spcBef>
                          <a:spcPts val="0"/>
                        </a:spcBef>
                        <a:spcAft>
                          <a:spcPts val="0"/>
                        </a:spcAft>
                      </a:pPr>
                      <a:endParaRPr lang="en-US" sz="1400" b="1" kern="1200" dirty="0">
                        <a:solidFill>
                          <a:srgbClr val="FFFF00"/>
                        </a:solidFill>
                        <a:effectLst/>
                        <a:latin typeface="+mn-lt"/>
                        <a:ea typeface="+mn-ea"/>
                        <a:cs typeface="+mn-cs"/>
                      </a:endParaRPr>
                    </a:p>
                  </a:txBody>
                  <a:tcPr marL="61359" marR="61359" marT="0" marB="0"/>
                </a:tc>
                <a:tc>
                  <a:txBody>
                    <a:bodyPr/>
                    <a:lstStyle/>
                    <a:p>
                      <a:pPr marL="0" marR="0">
                        <a:lnSpc>
                          <a:spcPct val="107000"/>
                        </a:lnSpc>
                        <a:spcBef>
                          <a:spcPts val="0"/>
                        </a:spcBef>
                        <a:spcAft>
                          <a:spcPts val="0"/>
                        </a:spcAft>
                      </a:pPr>
                      <a:r>
                        <a:rPr lang="en-US" sz="1400" kern="1200" dirty="0">
                          <a:solidFill>
                            <a:srgbClr val="C00000"/>
                          </a:solidFill>
                          <a:effectLst/>
                          <a:latin typeface="+mn-lt"/>
                          <a:ea typeface="+mn-ea"/>
                          <a:cs typeface="+mn-cs"/>
                        </a:rPr>
                        <a:t>(New Resource</a:t>
                      </a:r>
                      <a:r>
                        <a:rPr lang="en-US" sz="1400" kern="1200" baseline="0" dirty="0">
                          <a:solidFill>
                            <a:srgbClr val="C00000"/>
                          </a:solidFill>
                          <a:effectLst/>
                          <a:latin typeface="+mn-lt"/>
                          <a:ea typeface="+mn-ea"/>
                          <a:cs typeface="+mn-cs"/>
                        </a:rPr>
                        <a:t> Status to replace ONRR, ONECRS)</a:t>
                      </a:r>
                    </a:p>
                    <a:p>
                      <a:pPr marL="285750" marR="0" indent="-285750">
                        <a:lnSpc>
                          <a:spcPct val="107000"/>
                        </a:lnSpc>
                        <a:spcBef>
                          <a:spcPts val="0"/>
                        </a:spcBef>
                        <a:spcAft>
                          <a:spcPts val="0"/>
                        </a:spcAft>
                        <a:buFont typeface="Arial" panose="020B0604020202020204" pitchFamily="34" charset="0"/>
                        <a:buChar char="•"/>
                      </a:pPr>
                      <a:r>
                        <a:rPr lang="en-US" sz="1400" kern="1200" dirty="0">
                          <a:solidFill>
                            <a:srgbClr val="C00000"/>
                          </a:solidFill>
                          <a:effectLst/>
                          <a:latin typeface="+mn-lt"/>
                          <a:ea typeface="+mn-ea"/>
                          <a:cs typeface="+mn-cs"/>
                        </a:rPr>
                        <a:t>Hydro in Synchronous Condenser mode. </a:t>
                      </a:r>
                    </a:p>
                    <a:p>
                      <a:pPr marL="285750" marR="0" indent="-285750">
                        <a:lnSpc>
                          <a:spcPct val="107000"/>
                        </a:lnSpc>
                        <a:spcBef>
                          <a:spcPts val="0"/>
                        </a:spcBef>
                        <a:spcAft>
                          <a:spcPts val="0"/>
                        </a:spcAft>
                        <a:buFont typeface="Arial" panose="020B0604020202020204" pitchFamily="34" charset="0"/>
                        <a:buChar char="•"/>
                      </a:pPr>
                      <a:r>
                        <a:rPr lang="en-US" sz="1400" kern="1200" dirty="0">
                          <a:solidFill>
                            <a:srgbClr val="C00000"/>
                          </a:solidFill>
                          <a:effectLst/>
                          <a:latin typeface="+mn-lt"/>
                          <a:ea typeface="+mn-ea"/>
                          <a:cs typeface="+mn-cs"/>
                        </a:rPr>
                        <a:t>BP=</a:t>
                      </a:r>
                      <a:r>
                        <a:rPr lang="en-US" sz="1400" kern="1200" dirty="0" err="1">
                          <a:solidFill>
                            <a:srgbClr val="C00000"/>
                          </a:solidFill>
                          <a:effectLst/>
                          <a:latin typeface="+mn-lt"/>
                          <a:ea typeface="+mn-ea"/>
                          <a:cs typeface="+mn-cs"/>
                        </a:rPr>
                        <a:t>TelMW</a:t>
                      </a:r>
                      <a:r>
                        <a:rPr lang="en-US" sz="1400" kern="1200" dirty="0">
                          <a:solidFill>
                            <a:srgbClr val="C00000"/>
                          </a:solidFill>
                          <a:effectLst/>
                          <a:latin typeface="+mn-lt"/>
                          <a:ea typeface="+mn-ea"/>
                          <a:cs typeface="+mn-cs"/>
                        </a:rPr>
                        <a:t>. </a:t>
                      </a:r>
                    </a:p>
                    <a:p>
                      <a:pPr marL="285750" marR="0" indent="-285750">
                        <a:lnSpc>
                          <a:spcPct val="107000"/>
                        </a:lnSpc>
                        <a:spcBef>
                          <a:spcPts val="0"/>
                        </a:spcBef>
                        <a:spcAft>
                          <a:spcPts val="0"/>
                        </a:spcAft>
                        <a:buFont typeface="Arial" panose="020B0604020202020204" pitchFamily="34" charset="0"/>
                        <a:buChar char="•"/>
                      </a:pPr>
                      <a:r>
                        <a:rPr lang="en-US" sz="1400" kern="1200" dirty="0">
                          <a:solidFill>
                            <a:srgbClr val="C00000"/>
                          </a:solidFill>
                          <a:effectLst/>
                          <a:latin typeface="+mn-lt"/>
                          <a:ea typeface="+mn-ea"/>
                          <a:cs typeface="+mn-cs"/>
                        </a:rPr>
                        <a:t>Available for RRS, ECRS and NSPIN (?) awards</a:t>
                      </a:r>
                    </a:p>
                    <a:p>
                      <a:pPr marL="285750" marR="0" indent="-285750">
                        <a:lnSpc>
                          <a:spcPct val="107000"/>
                        </a:lnSpc>
                        <a:spcBef>
                          <a:spcPts val="0"/>
                        </a:spcBef>
                        <a:spcAft>
                          <a:spcPts val="0"/>
                        </a:spcAft>
                        <a:buFont typeface="Arial" panose="020B0604020202020204" pitchFamily="34" charset="0"/>
                        <a:buChar char="•"/>
                      </a:pPr>
                      <a:r>
                        <a:rPr lang="en-US" sz="1400" kern="1200" dirty="0">
                          <a:solidFill>
                            <a:srgbClr val="C00000"/>
                          </a:solidFill>
                          <a:effectLst/>
                          <a:latin typeface="+mn-lt"/>
                          <a:ea typeface="+mn-ea"/>
                          <a:cs typeface="+mn-cs"/>
                        </a:rPr>
                        <a:t>AS deployed by frequency trigger or ERCOT Manual deployment  </a:t>
                      </a:r>
                      <a:r>
                        <a:rPr lang="en-US" sz="1400" kern="1200" dirty="0">
                          <a:solidFill>
                            <a:srgbClr val="7030A0"/>
                          </a:solidFill>
                          <a:effectLst/>
                          <a:latin typeface="+mn-lt"/>
                          <a:ea typeface="+mn-ea"/>
                          <a:cs typeface="+mn-cs"/>
                        </a:rPr>
                        <a:t>If manually deployed, how is BP set?</a:t>
                      </a:r>
                      <a:endParaRPr lang="en-US" sz="1400" kern="1200" dirty="0">
                        <a:solidFill>
                          <a:srgbClr val="C00000"/>
                        </a:solidFill>
                        <a:effectLst/>
                        <a:latin typeface="+mn-lt"/>
                        <a:ea typeface="+mn-ea"/>
                        <a:cs typeface="+mn-cs"/>
                      </a:endParaRPr>
                    </a:p>
                  </a:txBody>
                  <a:tcPr marL="61359" marR="61359" marT="0" marB="0"/>
                </a:tc>
                <a:extLst>
                  <a:ext uri="{0D108BD9-81ED-4DB2-BD59-A6C34878D82A}">
                    <a16:rowId xmlns:a16="http://schemas.microsoft.com/office/drawing/2014/main" val="10001"/>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ONHOLD</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kern="1200" dirty="0">
                        <a:solidFill>
                          <a:srgbClr val="FFFF00"/>
                        </a:solidFill>
                        <a:effectLst/>
                        <a:latin typeface="+mn-lt"/>
                        <a:ea typeface="+mn-ea"/>
                        <a:cs typeface="+mn-cs"/>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rgbClr val="C00000"/>
                          </a:solidFill>
                          <a:effectLst/>
                          <a:latin typeface="+mn-lt"/>
                          <a:ea typeface="+mn-ea"/>
                          <a:cs typeface="+mn-cs"/>
                        </a:rPr>
                        <a:t>Y</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kern="1200" dirty="0">
                        <a:solidFill>
                          <a:srgbClr val="FFFF00"/>
                        </a:solidFill>
                        <a:effectLst/>
                        <a:latin typeface="+mn-lt"/>
                        <a:ea typeface="+mn-ea"/>
                        <a:cs typeface="+mn-cs"/>
                      </a:endParaRPr>
                    </a:p>
                  </a:txBody>
                  <a:tcPr marL="61359" marR="61359" marT="0" marB="0"/>
                </a:tc>
                <a:tc>
                  <a:txBody>
                    <a:bodyPr/>
                    <a:lstStyle/>
                    <a:p>
                      <a:pPr marL="0" marR="0" indent="0">
                        <a:lnSpc>
                          <a:spcPct val="107000"/>
                        </a:lnSpc>
                        <a:spcBef>
                          <a:spcPts val="0"/>
                        </a:spcBef>
                        <a:spcAft>
                          <a:spcPts val="0"/>
                        </a:spcAft>
                        <a:buFont typeface="Arial" panose="020B0604020202020204" pitchFamily="34" charset="0"/>
                        <a:buNone/>
                      </a:pPr>
                      <a:r>
                        <a:rPr lang="en-US" sz="1400" kern="1200" dirty="0">
                          <a:solidFill>
                            <a:srgbClr val="C00000"/>
                          </a:solidFill>
                          <a:effectLst/>
                          <a:latin typeface="+mn-lt"/>
                          <a:ea typeface="+mn-ea"/>
                          <a:cs typeface="+mn-cs"/>
                        </a:rPr>
                        <a:t>(New</a:t>
                      </a:r>
                      <a:r>
                        <a:rPr lang="en-US" sz="1400" kern="1200" baseline="0" dirty="0">
                          <a:solidFill>
                            <a:srgbClr val="C00000"/>
                          </a:solidFill>
                          <a:effectLst/>
                          <a:latin typeface="+mn-lt"/>
                          <a:ea typeface="+mn-ea"/>
                          <a:cs typeface="+mn-cs"/>
                        </a:rPr>
                        <a:t> Resource Status) </a:t>
                      </a:r>
                    </a:p>
                    <a:p>
                      <a:pPr marL="285750" marR="0" indent="-285750">
                        <a:lnSpc>
                          <a:spcPct val="107000"/>
                        </a:lnSpc>
                        <a:spcBef>
                          <a:spcPts val="0"/>
                        </a:spcBef>
                        <a:spcAft>
                          <a:spcPts val="0"/>
                        </a:spcAft>
                        <a:buFont typeface="Arial" panose="020B0604020202020204" pitchFamily="34" charset="0"/>
                        <a:buChar char="•"/>
                      </a:pPr>
                      <a:r>
                        <a:rPr lang="en-US" sz="1400" kern="1200" baseline="0" dirty="0">
                          <a:solidFill>
                            <a:srgbClr val="C00000"/>
                          </a:solidFill>
                          <a:effectLst/>
                          <a:latin typeface="+mn-lt"/>
                          <a:ea typeface="+mn-ea"/>
                          <a:cs typeface="+mn-cs"/>
                        </a:rPr>
                        <a:t>Indicates unavailability to be moved up or down. </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400" kern="1200" baseline="0" dirty="0">
                          <a:solidFill>
                            <a:srgbClr val="C00000"/>
                          </a:solidFill>
                          <a:effectLst/>
                          <a:latin typeface="+mn-lt"/>
                          <a:ea typeface="+mn-ea"/>
                          <a:cs typeface="+mn-cs"/>
                        </a:rPr>
                        <a:t>BP=</a:t>
                      </a:r>
                      <a:r>
                        <a:rPr lang="en-US" sz="1400" kern="1200" baseline="0" dirty="0" err="1">
                          <a:solidFill>
                            <a:srgbClr val="C00000"/>
                          </a:solidFill>
                          <a:effectLst/>
                          <a:latin typeface="+mn-lt"/>
                          <a:ea typeface="+mn-ea"/>
                          <a:cs typeface="+mn-cs"/>
                        </a:rPr>
                        <a:t>telMW</a:t>
                      </a:r>
                      <a:endParaRPr lang="en-US" sz="1400" kern="1200" baseline="0" dirty="0">
                        <a:solidFill>
                          <a:srgbClr val="C00000"/>
                        </a:solidFill>
                        <a:effectLst/>
                        <a:latin typeface="+mn-lt"/>
                        <a:ea typeface="+mn-ea"/>
                        <a:cs typeface="+mn-cs"/>
                      </a:endParaRP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400" dirty="0">
                          <a:solidFill>
                            <a:srgbClr val="C00000"/>
                          </a:solidFill>
                          <a:effectLst/>
                        </a:rPr>
                        <a:t>Not eligible for AS award</a:t>
                      </a:r>
                    </a:p>
                    <a:p>
                      <a:pPr marL="285750" marR="0" lvl="0" indent="-2857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US" sz="1400" dirty="0">
                          <a:solidFill>
                            <a:srgbClr val="C00000"/>
                          </a:solidFill>
                          <a:effectLst/>
                        </a:rPr>
                        <a:t>Example</a:t>
                      </a:r>
                      <a:r>
                        <a:rPr lang="en-US" sz="1400" baseline="0" dirty="0">
                          <a:solidFill>
                            <a:srgbClr val="C00000"/>
                          </a:solidFill>
                          <a:effectLst/>
                        </a:rPr>
                        <a:t> usage scenario: Combined Cycle Configuration transition, Boiler feed pump start, etc.  </a:t>
                      </a:r>
                      <a:r>
                        <a:rPr lang="en-US" sz="1400" baseline="0" dirty="0">
                          <a:solidFill>
                            <a:srgbClr val="7030A0"/>
                          </a:solidFill>
                          <a:effectLst/>
                        </a:rPr>
                        <a:t>Does this count in PRC</a:t>
                      </a:r>
                      <a:endParaRPr lang="en-US" sz="1400" dirty="0">
                        <a:solidFill>
                          <a:srgbClr val="7030A0"/>
                        </a:solidFill>
                        <a:effectLst/>
                      </a:endParaRPr>
                    </a:p>
                  </a:txBody>
                  <a:tcPr marL="61359" marR="61359" marT="0" marB="0"/>
                </a:tc>
                <a:extLst>
                  <a:ext uri="{0D108BD9-81ED-4DB2-BD59-A6C34878D82A}">
                    <a16:rowId xmlns:a16="http://schemas.microsoft.com/office/drawing/2014/main" val="10002"/>
                  </a:ext>
                </a:extLst>
              </a:tr>
              <a:tr h="190523">
                <a:tc>
                  <a:txBody>
                    <a:bodyPr/>
                    <a:lstStyle/>
                    <a:p>
                      <a:pPr marL="0" marR="0">
                        <a:lnSpc>
                          <a:spcPct val="107000"/>
                        </a:lnSpc>
                        <a:spcBef>
                          <a:spcPts val="0"/>
                        </a:spcBef>
                        <a:spcAft>
                          <a:spcPts val="0"/>
                        </a:spcAft>
                      </a:pPr>
                      <a:r>
                        <a:rPr lang="en-US" sz="1400" dirty="0">
                          <a:effectLst/>
                        </a:rPr>
                        <a:t>OUT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dirty="0">
                          <a:effectLst/>
                        </a:rPr>
                        <a:t>Not available for energy or AS awards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291543">
                <a:tc>
                  <a:txBody>
                    <a:bodyPr/>
                    <a:lstStyle/>
                    <a:p>
                      <a:pPr marL="0" marR="0">
                        <a:lnSpc>
                          <a:spcPct val="107000"/>
                        </a:lnSpc>
                        <a:spcBef>
                          <a:spcPts val="0"/>
                        </a:spcBef>
                        <a:spcAft>
                          <a:spcPts val="0"/>
                        </a:spcAft>
                      </a:pPr>
                      <a:r>
                        <a:rPr lang="en-US" sz="1400">
                          <a:effectLst/>
                        </a:rPr>
                        <a:t>EMR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dirty="0">
                          <a:effectLst/>
                        </a:rPr>
                        <a:t>Not available for energy or AS awards  </a:t>
                      </a:r>
                      <a:r>
                        <a:rPr lang="en-US" sz="1400" dirty="0">
                          <a:solidFill>
                            <a:srgbClr val="7030A0"/>
                          </a:solidFill>
                          <a:effectLst/>
                        </a:rPr>
                        <a:t>How is BP set when on-line?</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4"/>
                  </a:ext>
                </a:extLst>
              </a:tr>
              <a:tr h="205625">
                <a:tc>
                  <a:txBody>
                    <a:bodyPr/>
                    <a:lstStyle/>
                    <a:p>
                      <a:pPr marL="0" marR="0">
                        <a:lnSpc>
                          <a:spcPct val="107000"/>
                        </a:lnSpc>
                        <a:spcBef>
                          <a:spcPts val="0"/>
                        </a:spcBef>
                        <a:spcAft>
                          <a:spcPts val="0"/>
                        </a:spcAft>
                      </a:pPr>
                      <a:r>
                        <a:rPr lang="en-US" sz="1400" dirty="0">
                          <a:effectLst/>
                        </a:rPr>
                        <a:t>EMRSWGR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dirty="0">
                          <a:effectLst/>
                        </a:rPr>
                        <a:t>Not available for energy or AS awards  </a:t>
                      </a:r>
                      <a:r>
                        <a:rPr lang="en-US" sz="1100" dirty="0">
                          <a:solidFill>
                            <a:srgbClr val="7030A0"/>
                          </a:solidFill>
                          <a:effectLst/>
                        </a:rPr>
                        <a:t>How is BP set when on-line?</a:t>
                      </a:r>
                      <a:endParaRPr lang="en-US"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46974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RTC: Generation Resource Statuses </a:t>
            </a:r>
            <a:r>
              <a:rPr lang="en-US" u="sng" dirty="0"/>
              <a:t>Not Used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7" name="Content Placeholder 5"/>
          <p:cNvGraphicFramePr>
            <a:graphicFrameLocks/>
          </p:cNvGraphicFramePr>
          <p:nvPr>
            <p:extLst>
              <p:ext uri="{D42A27DB-BD31-4B8C-83A1-F6EECF244321}">
                <p14:modId xmlns:p14="http://schemas.microsoft.com/office/powerpoint/2010/main" val="4027309673"/>
              </p:ext>
            </p:extLst>
          </p:nvPr>
        </p:nvGraphicFramePr>
        <p:xfrm>
          <a:off x="156029" y="1589759"/>
          <a:ext cx="8458200" cy="2164144"/>
        </p:xfrm>
        <a:graphic>
          <a:graphicData uri="http://schemas.openxmlformats.org/drawingml/2006/table">
            <a:tbl>
              <a:tblPr firstRow="1" firstCol="1" bandRow="1">
                <a:tableStyleId>{5C22544A-7EE6-4342-B048-85BDC9FD1C3A}</a:tableStyleId>
              </a:tblPr>
              <a:tblGrid>
                <a:gridCol w="1416257">
                  <a:extLst>
                    <a:ext uri="{9D8B030D-6E8A-4147-A177-3AD203B41FA5}">
                      <a16:colId xmlns:a16="http://schemas.microsoft.com/office/drawing/2014/main" val="20000"/>
                    </a:ext>
                  </a:extLst>
                </a:gridCol>
                <a:gridCol w="7041943">
                  <a:extLst>
                    <a:ext uri="{9D8B030D-6E8A-4147-A177-3AD203B41FA5}">
                      <a16:colId xmlns:a16="http://schemas.microsoft.com/office/drawing/2014/main" val="20001"/>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gn="l" defTabSz="914400" rtl="0" eaLnBrk="1" latinLnBrk="0" hangingPunct="1">
                        <a:lnSpc>
                          <a:spcPct val="107000"/>
                        </a:lnSpc>
                        <a:spcBef>
                          <a:spcPts val="0"/>
                        </a:spcBef>
                        <a:spcAft>
                          <a:spcPts val="0"/>
                        </a:spcAft>
                      </a:pPr>
                      <a:r>
                        <a:rPr lang="en-US" sz="1800" b="1" kern="1200" baseline="0" dirty="0">
                          <a:solidFill>
                            <a:srgbClr val="FFD100"/>
                          </a:solidFill>
                          <a:effectLst/>
                          <a:latin typeface="+mn-lt"/>
                          <a:ea typeface="+mn-ea"/>
                          <a:cs typeface="+mn-cs"/>
                        </a:rPr>
                        <a:t>Generation Resource Status </a:t>
                      </a:r>
                      <a:r>
                        <a:rPr lang="en-US" sz="1800" b="1" u="sng" kern="1200" baseline="0" dirty="0">
                          <a:solidFill>
                            <a:srgbClr val="FFD100"/>
                          </a:solidFill>
                          <a:effectLst/>
                          <a:latin typeface="+mn-lt"/>
                          <a:ea typeface="+mn-ea"/>
                          <a:cs typeface="+mn-cs"/>
                        </a:rPr>
                        <a:t>Not Used</a:t>
                      </a:r>
                      <a:r>
                        <a:rPr lang="en-US" sz="1800" b="1" u="none" kern="1200" baseline="0" dirty="0">
                          <a:solidFill>
                            <a:srgbClr val="FFD100"/>
                          </a:solidFill>
                          <a:effectLst/>
                          <a:latin typeface="+mn-lt"/>
                          <a:ea typeface="+mn-ea"/>
                          <a:cs typeface="+mn-cs"/>
                        </a:rPr>
                        <a:t> </a:t>
                      </a:r>
                      <a:r>
                        <a:rPr lang="en-US" sz="1800" b="1" kern="1200" baseline="0" dirty="0">
                          <a:solidFill>
                            <a:srgbClr val="FFD100"/>
                          </a:solidFill>
                          <a:effectLst/>
                          <a:latin typeface="+mn-lt"/>
                          <a:ea typeface="+mn-ea"/>
                          <a:cs typeface="+mn-cs"/>
                        </a:rPr>
                        <a:t>under RTC</a:t>
                      </a:r>
                    </a:p>
                  </a:txBody>
                  <a:tcPr marL="61359" marR="61359" marT="0" marB="0"/>
                </a:tc>
                <a:extLst>
                  <a:ext uri="{0D108BD9-81ED-4DB2-BD59-A6C34878D82A}">
                    <a16:rowId xmlns:a16="http://schemas.microsoft.com/office/drawing/2014/main" val="10000"/>
                  </a:ext>
                </a:extLst>
              </a:tr>
              <a:tr h="205625">
                <a:tc>
                  <a:txBody>
                    <a:bodyPr/>
                    <a:lstStyle/>
                    <a:p>
                      <a:pPr marL="0" marR="0">
                        <a:lnSpc>
                          <a:spcPct val="107000"/>
                        </a:lnSpc>
                        <a:spcBef>
                          <a:spcPts val="0"/>
                        </a:spcBef>
                        <a:spcAft>
                          <a:spcPts val="0"/>
                        </a:spcAft>
                      </a:pPr>
                      <a:r>
                        <a:rPr lang="en-US" sz="1400" dirty="0">
                          <a:effectLst/>
                        </a:rPr>
                        <a:t>ONREG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FRRSUP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a:effectLst/>
                        </a:rPr>
                        <a:t>Status no longer needed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205625">
                <a:tc>
                  <a:txBody>
                    <a:bodyPr/>
                    <a:lstStyle/>
                    <a:p>
                      <a:pPr marL="0" marR="0">
                        <a:lnSpc>
                          <a:spcPct val="107000"/>
                        </a:lnSpc>
                        <a:spcBef>
                          <a:spcPts val="0"/>
                        </a:spcBef>
                        <a:spcAft>
                          <a:spcPts val="0"/>
                        </a:spcAft>
                      </a:pPr>
                      <a:r>
                        <a:rPr lang="en-US" sz="1400" dirty="0">
                          <a:effectLst/>
                        </a:rPr>
                        <a:t>ONOSREG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205625">
                <a:tc>
                  <a:txBody>
                    <a:bodyPr/>
                    <a:lstStyle/>
                    <a:p>
                      <a:pPr marL="0" marR="0">
                        <a:lnSpc>
                          <a:spcPct val="107000"/>
                        </a:lnSpc>
                        <a:spcBef>
                          <a:spcPts val="0"/>
                        </a:spcBef>
                        <a:spcAft>
                          <a:spcPts val="0"/>
                        </a:spcAft>
                      </a:pPr>
                      <a:r>
                        <a:rPr lang="en-US" sz="1400" dirty="0">
                          <a:effectLst/>
                        </a:rPr>
                        <a:t>ONDSRREG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4"/>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ONRR</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5"/>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ONECRS</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6"/>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ONFFRRRS</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7"/>
                  </a:ext>
                </a:extLst>
              </a:tr>
              <a:tr h="205625">
                <a:tc>
                  <a:txBody>
                    <a:bodyPr/>
                    <a:lstStyle/>
                    <a:p>
                      <a:pPr marL="0" marR="0">
                        <a:lnSpc>
                          <a:spcPct val="107000"/>
                        </a:lnSpc>
                        <a:spcBef>
                          <a:spcPts val="0"/>
                        </a:spcBef>
                        <a:spcAft>
                          <a:spcPts val="0"/>
                        </a:spcAft>
                      </a:pPr>
                      <a:r>
                        <a:rPr lang="en-US" sz="1400">
                          <a:effectLst/>
                        </a:rPr>
                        <a:t>OFFNS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8"/>
                  </a:ext>
                </a:extLst>
              </a:tr>
            </a:tbl>
          </a:graphicData>
        </a:graphic>
      </p:graphicFrame>
      <p:sp>
        <p:nvSpPr>
          <p:cNvPr id="3" name="TextBox 2"/>
          <p:cNvSpPr txBox="1"/>
          <p:nvPr/>
        </p:nvSpPr>
        <p:spPr>
          <a:xfrm>
            <a:off x="953598" y="4289978"/>
            <a:ext cx="7236804" cy="1754326"/>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As a general rule, if AS is not available for any reason, then LDL=Act Gen=HDL.  Is it counted in PRC?</a:t>
            </a:r>
          </a:p>
          <a:p>
            <a:pPr marL="285750" indent="-285750">
              <a:buFont typeface="Arial" panose="020B0604020202020204" pitchFamily="34" charset="0"/>
              <a:buChar char="•"/>
            </a:pPr>
            <a:r>
              <a:rPr lang="en-US" dirty="0"/>
              <a:t>Resource Statuses for Battery Resources will be a subset of that used for Generation Resources.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Will be discussed later</a:t>
            </a:r>
          </a:p>
        </p:txBody>
      </p:sp>
    </p:spTree>
    <p:extLst>
      <p:ext uri="{BB962C8B-B14F-4D97-AF65-F5344CB8AC3E}">
        <p14:creationId xmlns:p14="http://schemas.microsoft.com/office/powerpoint/2010/main" val="2201503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RTC: Load Resource Statuses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216562369"/>
              </p:ext>
            </p:extLst>
          </p:nvPr>
        </p:nvGraphicFramePr>
        <p:xfrm>
          <a:off x="251520" y="1088740"/>
          <a:ext cx="8458200" cy="1679068"/>
        </p:xfrm>
        <a:graphic>
          <a:graphicData uri="http://schemas.openxmlformats.org/drawingml/2006/table">
            <a:tbl>
              <a:tblPr firstRow="1" firstCol="1" bandRow="1">
                <a:tableStyleId>{5C22544A-7EE6-4342-B048-85BDC9FD1C3A}</a:tableStyleId>
              </a:tblPr>
              <a:tblGrid>
                <a:gridCol w="1060959">
                  <a:extLst>
                    <a:ext uri="{9D8B030D-6E8A-4147-A177-3AD203B41FA5}">
                      <a16:colId xmlns:a16="http://schemas.microsoft.com/office/drawing/2014/main" val="20000"/>
                    </a:ext>
                  </a:extLst>
                </a:gridCol>
                <a:gridCol w="1060959">
                  <a:extLst>
                    <a:ext uri="{9D8B030D-6E8A-4147-A177-3AD203B41FA5}">
                      <a16:colId xmlns:a16="http://schemas.microsoft.com/office/drawing/2014/main" val="20001"/>
                    </a:ext>
                  </a:extLst>
                </a:gridCol>
                <a:gridCol w="1060959">
                  <a:extLst>
                    <a:ext uri="{9D8B030D-6E8A-4147-A177-3AD203B41FA5}">
                      <a16:colId xmlns:a16="http://schemas.microsoft.com/office/drawing/2014/main" val="20002"/>
                    </a:ext>
                  </a:extLst>
                </a:gridCol>
                <a:gridCol w="5275323">
                  <a:extLst>
                    <a:ext uri="{9D8B030D-6E8A-4147-A177-3AD203B41FA5}">
                      <a16:colId xmlns:a16="http://schemas.microsoft.com/office/drawing/2014/main" val="20003"/>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COP</a:t>
                      </a:r>
                    </a:p>
                  </a:txBody>
                  <a:tcPr marL="61359" marR="61359" marT="0" marB="0"/>
                </a:tc>
                <a:tc>
                  <a:txBody>
                    <a:bodyPr/>
                    <a:lstStyle/>
                    <a:p>
                      <a:pPr marL="0" marR="0">
                        <a:lnSpc>
                          <a:spcPct val="107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Telemetry</a:t>
                      </a:r>
                    </a:p>
                  </a:txBody>
                  <a:tcPr marL="61359" marR="61359" marT="0" marB="0"/>
                </a:tc>
                <a:tc>
                  <a:txBody>
                    <a:bodyPr/>
                    <a:lstStyle/>
                    <a:p>
                      <a:pPr marL="0" marR="0" algn="l" defTabSz="914400" rtl="0" eaLnBrk="1" latinLnBrk="0" hangingPunct="1">
                        <a:lnSpc>
                          <a:spcPct val="107000"/>
                        </a:lnSpc>
                        <a:spcBef>
                          <a:spcPts val="0"/>
                        </a:spcBef>
                        <a:spcAft>
                          <a:spcPts val="0"/>
                        </a:spcAft>
                      </a:pPr>
                      <a:r>
                        <a:rPr lang="en-US" sz="1800" b="1" kern="1200" dirty="0">
                          <a:solidFill>
                            <a:srgbClr val="FFFFFF"/>
                          </a:solidFill>
                          <a:effectLst/>
                          <a:latin typeface="+mn-lt"/>
                          <a:ea typeface="+mn-ea"/>
                          <a:cs typeface="+mn-cs"/>
                        </a:rPr>
                        <a:t>Proposed use of Load Resource Status under RTC</a:t>
                      </a:r>
                    </a:p>
                  </a:txBody>
                  <a:tcPr marL="61359" marR="61359" marT="0" marB="0"/>
                </a:tc>
                <a:extLst>
                  <a:ext uri="{0D108BD9-81ED-4DB2-BD59-A6C34878D82A}">
                    <a16:rowId xmlns:a16="http://schemas.microsoft.com/office/drawing/2014/main" val="10000"/>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ONL</a:t>
                      </a:r>
                    </a:p>
                  </a:txBody>
                  <a:tcPr marL="61359" marR="61359" marT="0" marB="0"/>
                </a:tc>
                <a:tc>
                  <a:txBody>
                    <a:bodyPr/>
                    <a:lstStyle/>
                    <a:p>
                      <a:pPr marL="0" marR="0">
                        <a:lnSpc>
                          <a:spcPct val="107000"/>
                        </a:lnSpc>
                        <a:spcBef>
                          <a:spcPts val="0"/>
                        </a:spcBef>
                        <a:spcAft>
                          <a:spcPts val="0"/>
                        </a:spcAft>
                      </a:pPr>
                      <a:r>
                        <a:rPr lang="en-US" sz="1400" kern="1200" dirty="0">
                          <a:solidFill>
                            <a:srgbClr val="C00000"/>
                          </a:solidFill>
                          <a:effectLst/>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rgbClr val="C00000"/>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kern="1200" dirty="0">
                          <a:solidFill>
                            <a:srgbClr val="C00000"/>
                          </a:solidFill>
                          <a:effectLst/>
                          <a:latin typeface="+mn-lt"/>
                          <a:ea typeface="+mn-ea"/>
                          <a:cs typeface="+mn-cs"/>
                        </a:rPr>
                        <a:t>(New Resource</a:t>
                      </a:r>
                      <a:r>
                        <a:rPr lang="en-US" sz="1400" kern="1200" baseline="0" dirty="0">
                          <a:solidFill>
                            <a:srgbClr val="C00000"/>
                          </a:solidFill>
                          <a:effectLst/>
                          <a:latin typeface="+mn-lt"/>
                          <a:ea typeface="+mn-ea"/>
                          <a:cs typeface="+mn-cs"/>
                        </a:rPr>
                        <a:t> Status to replace ONRGL, ONCLR, ONRL,ONECL,ONFRRSL,FRRSDN,FRRSUP)</a:t>
                      </a:r>
                    </a:p>
                    <a:p>
                      <a:pPr marL="0" marR="0">
                        <a:lnSpc>
                          <a:spcPct val="107000"/>
                        </a:lnSpc>
                        <a:spcBef>
                          <a:spcPts val="0"/>
                        </a:spcBef>
                        <a:spcAft>
                          <a:spcPts val="0"/>
                        </a:spcAft>
                      </a:pPr>
                      <a:r>
                        <a:rPr lang="en-US" sz="1400" kern="1200" baseline="0" dirty="0">
                          <a:solidFill>
                            <a:srgbClr val="002060"/>
                          </a:solidFill>
                          <a:effectLst/>
                          <a:latin typeface="+mn-lt"/>
                          <a:ea typeface="+mn-ea"/>
                          <a:cs typeface="+mn-cs"/>
                        </a:rPr>
                        <a:t>I’m still not convinced this is the best solution for operating in the EEA?</a:t>
                      </a: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OUTL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mn-lt"/>
                          <a:ea typeface="+mn-ea"/>
                          <a:cs typeface="+mn-cs"/>
                        </a:rPr>
                        <a:t>Y</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tx1"/>
                          </a:solidFill>
                          <a:effectLst/>
                          <a:latin typeface="+mn-lt"/>
                          <a:ea typeface="+mn-ea"/>
                          <a:cs typeface="+mn-cs"/>
                        </a:rPr>
                        <a:t>Y</a:t>
                      </a:r>
                    </a:p>
                  </a:txBody>
                  <a:tcPr marL="61359" marR="61359" marT="0" marB="0"/>
                </a:tc>
                <a:tc>
                  <a:txBody>
                    <a:bodyPr/>
                    <a:lstStyle/>
                    <a:p>
                      <a:pPr marL="0" marR="0">
                        <a:lnSpc>
                          <a:spcPct val="107000"/>
                        </a:lnSpc>
                        <a:spcBef>
                          <a:spcPts val="0"/>
                        </a:spcBef>
                        <a:spcAft>
                          <a:spcPts val="0"/>
                        </a:spcAft>
                      </a:pPr>
                      <a:r>
                        <a:rPr lang="en-US" sz="1400" dirty="0">
                          <a:effectLst/>
                        </a:rPr>
                        <a:t>Not available for energy or AS awards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bl>
          </a:graphicData>
        </a:graphic>
      </p:graphicFrame>
      <p:graphicFrame>
        <p:nvGraphicFramePr>
          <p:cNvPr id="6" name="Content Placeholder 5"/>
          <p:cNvGraphicFramePr>
            <a:graphicFrameLocks/>
          </p:cNvGraphicFramePr>
          <p:nvPr>
            <p:extLst>
              <p:ext uri="{D42A27DB-BD31-4B8C-83A1-F6EECF244321}">
                <p14:modId xmlns:p14="http://schemas.microsoft.com/office/powerpoint/2010/main" val="1015806576"/>
              </p:ext>
            </p:extLst>
          </p:nvPr>
        </p:nvGraphicFramePr>
        <p:xfrm>
          <a:off x="252498" y="3032956"/>
          <a:ext cx="8458200" cy="1947355"/>
        </p:xfrm>
        <a:graphic>
          <a:graphicData uri="http://schemas.openxmlformats.org/drawingml/2006/table">
            <a:tbl>
              <a:tblPr firstRow="1" firstCol="1" bandRow="1">
                <a:tableStyleId>{5C22544A-7EE6-4342-B048-85BDC9FD1C3A}</a:tableStyleId>
              </a:tblPr>
              <a:tblGrid>
                <a:gridCol w="1416257">
                  <a:extLst>
                    <a:ext uri="{9D8B030D-6E8A-4147-A177-3AD203B41FA5}">
                      <a16:colId xmlns:a16="http://schemas.microsoft.com/office/drawing/2014/main" val="20000"/>
                    </a:ext>
                  </a:extLst>
                </a:gridCol>
                <a:gridCol w="7041943">
                  <a:extLst>
                    <a:ext uri="{9D8B030D-6E8A-4147-A177-3AD203B41FA5}">
                      <a16:colId xmlns:a16="http://schemas.microsoft.com/office/drawing/2014/main" val="20001"/>
                    </a:ext>
                  </a:extLst>
                </a:gridCol>
              </a:tblGrid>
              <a:tr h="205625">
                <a:tc>
                  <a:txBody>
                    <a:bodyPr/>
                    <a:lstStyle/>
                    <a:p>
                      <a:pPr marL="0" marR="0">
                        <a:lnSpc>
                          <a:spcPct val="107000"/>
                        </a:lnSpc>
                        <a:spcBef>
                          <a:spcPts val="0"/>
                        </a:spcBef>
                        <a:spcAft>
                          <a:spcPts val="0"/>
                        </a:spcAft>
                      </a:pPr>
                      <a:r>
                        <a:rPr lang="en-US" sz="1400" dirty="0">
                          <a:effectLst/>
                        </a:rPr>
                        <a:t>Resource Status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800" baseline="0" dirty="0">
                          <a:solidFill>
                            <a:srgbClr val="FFD100"/>
                          </a:solidFill>
                          <a:effectLst/>
                        </a:rPr>
                        <a:t>Load Resource Status </a:t>
                      </a:r>
                      <a:r>
                        <a:rPr lang="en-US" sz="1800" u="sng" baseline="0" dirty="0">
                          <a:solidFill>
                            <a:srgbClr val="FFD100"/>
                          </a:solidFill>
                          <a:effectLst/>
                        </a:rPr>
                        <a:t>Not Used</a:t>
                      </a:r>
                      <a:r>
                        <a:rPr lang="en-US" sz="1800" u="none" baseline="0" dirty="0">
                          <a:solidFill>
                            <a:srgbClr val="FFD100"/>
                          </a:solidFill>
                          <a:effectLst/>
                        </a:rPr>
                        <a:t> </a:t>
                      </a:r>
                      <a:r>
                        <a:rPr lang="en-US" sz="1800" baseline="0" dirty="0">
                          <a:solidFill>
                            <a:srgbClr val="FFD100"/>
                          </a:solidFill>
                          <a:effectLst/>
                        </a:rPr>
                        <a:t>under RTC</a:t>
                      </a:r>
                      <a:endParaRPr lang="en-US" sz="1400" dirty="0">
                        <a:solidFill>
                          <a:srgbClr val="FFD1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0"/>
                  </a:ext>
                </a:extLst>
              </a:tr>
              <a:tr h="205625">
                <a:tc>
                  <a:txBody>
                    <a:bodyPr/>
                    <a:lstStyle/>
                    <a:p>
                      <a:pPr marL="0" marR="0">
                        <a:lnSpc>
                          <a:spcPct val="107000"/>
                        </a:lnSpc>
                        <a:spcBef>
                          <a:spcPts val="0"/>
                        </a:spcBef>
                        <a:spcAft>
                          <a:spcPts val="0"/>
                        </a:spcAft>
                      </a:pPr>
                      <a:r>
                        <a:rPr lang="en-US" sz="1400" dirty="0">
                          <a:effectLst/>
                        </a:rPr>
                        <a:t>ONRGL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1"/>
                  </a:ext>
                </a:extLst>
              </a:tr>
              <a:tr h="205625">
                <a:tc>
                  <a:txBody>
                    <a:bodyPr/>
                    <a:lstStyle/>
                    <a:p>
                      <a:pPr marL="0" marR="0">
                        <a:lnSpc>
                          <a:spcPct val="107000"/>
                        </a:lnSpc>
                        <a:spcBef>
                          <a:spcPts val="0"/>
                        </a:spcBef>
                        <a:spcAft>
                          <a:spcPts val="0"/>
                        </a:spcAft>
                      </a:pPr>
                      <a:r>
                        <a:rPr lang="en-US" sz="1400" dirty="0">
                          <a:effectLst/>
                        </a:rPr>
                        <a:t>FRRSUP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a:effectLst/>
                        </a:rPr>
                        <a:t>Status no longer needed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2"/>
                  </a:ext>
                </a:extLst>
              </a:tr>
              <a:tr h="205625">
                <a:tc>
                  <a:txBody>
                    <a:bodyPr/>
                    <a:lstStyle/>
                    <a:p>
                      <a:pPr marL="0" marR="0">
                        <a:lnSpc>
                          <a:spcPct val="107000"/>
                        </a:lnSpc>
                        <a:spcBef>
                          <a:spcPts val="0"/>
                        </a:spcBef>
                        <a:spcAft>
                          <a:spcPts val="0"/>
                        </a:spcAft>
                      </a:pPr>
                      <a:r>
                        <a:rPr lang="en-US" sz="1400" dirty="0">
                          <a:effectLst/>
                        </a:rPr>
                        <a:t>FRRSDN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3"/>
                  </a:ext>
                </a:extLst>
              </a:tr>
              <a:tr h="205625">
                <a:tc>
                  <a:txBody>
                    <a:bodyPr/>
                    <a:lstStyle/>
                    <a:p>
                      <a:pPr marL="0" marR="0">
                        <a:lnSpc>
                          <a:spcPct val="107000"/>
                        </a:lnSpc>
                        <a:spcBef>
                          <a:spcPts val="0"/>
                        </a:spcBef>
                        <a:spcAft>
                          <a:spcPts val="0"/>
                        </a:spcAft>
                      </a:pPr>
                      <a:r>
                        <a:rPr lang="en-US" sz="1400" dirty="0">
                          <a:effectLst/>
                        </a:rPr>
                        <a:t>ONCLR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tc>
                  <a:txBody>
                    <a:bodyPr/>
                    <a:lstStyle/>
                    <a:p>
                      <a:pPr marL="0" marR="0">
                        <a:lnSpc>
                          <a:spcPct val="107000"/>
                        </a:lnSpc>
                        <a:spcBef>
                          <a:spcPts val="0"/>
                        </a:spcBef>
                        <a:spcAft>
                          <a:spcPts val="0"/>
                        </a:spcAft>
                      </a:pPr>
                      <a:r>
                        <a:rPr lang="en-US" sz="1400" dirty="0">
                          <a:effectLst/>
                        </a:rPr>
                        <a:t>Status no longer needed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1359" marR="61359" marT="0" marB="0"/>
                </a:tc>
                <a:extLst>
                  <a:ext uri="{0D108BD9-81ED-4DB2-BD59-A6C34878D82A}">
                    <a16:rowId xmlns:a16="http://schemas.microsoft.com/office/drawing/2014/main" val="10004"/>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ONRL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5"/>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ONECL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6"/>
                  </a:ext>
                </a:extLst>
              </a:tr>
              <a:tr h="2056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kern="1200" dirty="0">
                          <a:solidFill>
                            <a:schemeClr val="lt1"/>
                          </a:solidFill>
                          <a:effectLst/>
                          <a:latin typeface="+mn-lt"/>
                          <a:ea typeface="+mn-ea"/>
                          <a:cs typeface="+mn-cs"/>
                        </a:rPr>
                        <a:t>ONFFRRRSL</a:t>
                      </a:r>
                    </a:p>
                  </a:txBody>
                  <a:tcPr marL="61359" marR="6135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kern="1200" dirty="0">
                          <a:solidFill>
                            <a:schemeClr val="dk1"/>
                          </a:solidFill>
                          <a:effectLst/>
                          <a:latin typeface="+mn-lt"/>
                          <a:ea typeface="+mn-ea"/>
                          <a:cs typeface="+mn-cs"/>
                        </a:rPr>
                        <a:t>Status no longer needed</a:t>
                      </a:r>
                    </a:p>
                  </a:txBody>
                  <a:tcPr marL="61359" marR="61359"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609240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21022"/>
          </a:xfrm>
        </p:spPr>
        <p:txBody>
          <a:bodyPr/>
          <a:lstStyle/>
          <a:p>
            <a:r>
              <a:rPr lang="en-US" dirty="0"/>
              <a:t>RTC: QSE Telemetry for Temporary Restrictions on AS Awards</a:t>
            </a:r>
          </a:p>
        </p:txBody>
      </p:sp>
      <p:sp>
        <p:nvSpPr>
          <p:cNvPr id="3" name="Content Placeholder 2"/>
          <p:cNvSpPr>
            <a:spLocks noGrp="1"/>
          </p:cNvSpPr>
          <p:nvPr>
            <p:ph idx="1"/>
          </p:nvPr>
        </p:nvSpPr>
        <p:spPr>
          <a:xfrm>
            <a:off x="381000" y="980728"/>
            <a:ext cx="8534400" cy="5220580"/>
          </a:xfrm>
        </p:spPr>
        <p:txBody>
          <a:bodyPr/>
          <a:lstStyle/>
          <a:p>
            <a:r>
              <a:rPr lang="en-US" sz="1400" dirty="0">
                <a:solidFill>
                  <a:schemeClr val="tx2"/>
                </a:solidFill>
              </a:rPr>
              <a:t>KP1.3 (Status: Under discussion at RTCTF)</a:t>
            </a:r>
          </a:p>
          <a:p>
            <a:pPr marL="800100" lvl="1" indent="-342900">
              <a:buFont typeface="+mj-lt"/>
              <a:buAutoNum type="arabicParenR"/>
            </a:pPr>
            <a:r>
              <a:rPr lang="en-US" sz="1400" dirty="0">
                <a:solidFill>
                  <a:schemeClr val="tx2"/>
                </a:solidFill>
              </a:rPr>
              <a:t>QSEs will have ability in Real-Time to indicate whether a Resource is temporarily unable to provide AS due to operational constraints.  </a:t>
            </a:r>
            <a:r>
              <a:rPr lang="en-US" sz="1400" dirty="0">
                <a:solidFill>
                  <a:srgbClr val="FF0000"/>
                </a:solidFill>
              </a:rPr>
              <a:t>This should be a status bit indicating a particular AS is not available,  ERCOT must be the </a:t>
            </a:r>
            <a:r>
              <a:rPr lang="en-US" sz="1400" dirty="0" err="1">
                <a:solidFill>
                  <a:srgbClr val="FF0000"/>
                </a:solidFill>
              </a:rPr>
              <a:t>enity</a:t>
            </a:r>
            <a:r>
              <a:rPr lang="en-US" sz="1400" dirty="0">
                <a:solidFill>
                  <a:srgbClr val="FF0000"/>
                </a:solidFill>
              </a:rPr>
              <a:t> that </a:t>
            </a:r>
            <a:r>
              <a:rPr lang="en-US" sz="1400" dirty="0" err="1">
                <a:solidFill>
                  <a:srgbClr val="FF0000"/>
                </a:solidFill>
              </a:rPr>
              <a:t>calculateds</a:t>
            </a:r>
            <a:r>
              <a:rPr lang="en-US" sz="1400" dirty="0">
                <a:solidFill>
                  <a:srgbClr val="FF0000"/>
                </a:solidFill>
              </a:rPr>
              <a:t> the amount of AS by type based on HSL-Act Gen.</a:t>
            </a:r>
          </a:p>
          <a:p>
            <a:pPr lvl="0"/>
            <a:endParaRPr lang="en-US" sz="1400" dirty="0">
              <a:solidFill>
                <a:schemeClr val="tx2"/>
              </a:solidFill>
            </a:endParaRPr>
          </a:p>
          <a:p>
            <a:pPr lvl="0"/>
            <a:r>
              <a:rPr lang="en-US" sz="1400" dirty="0">
                <a:solidFill>
                  <a:schemeClr val="tx2"/>
                </a:solidFill>
              </a:rPr>
              <a:t>KP1.4 (Status: Under discussion at RTCTF)</a:t>
            </a:r>
          </a:p>
          <a:p>
            <a:pPr marL="800100" lvl="1" indent="-342900">
              <a:buFont typeface="+mj-lt"/>
              <a:buAutoNum type="arabicParenR" startAt="3"/>
            </a:pPr>
            <a:r>
              <a:rPr lang="en-US" sz="1400" dirty="0">
                <a:solidFill>
                  <a:schemeClr val="tx2"/>
                </a:solidFill>
              </a:rPr>
              <a:t>Under RTC, there will be new telemetry types to be submitted by QSEs with respect to AS-specific maximum capability for any AS-qualified Resource. </a:t>
            </a:r>
            <a:r>
              <a:rPr lang="en-US" sz="1400" dirty="0">
                <a:solidFill>
                  <a:srgbClr val="FF0000"/>
                </a:solidFill>
              </a:rPr>
              <a:t>I do not think this will work as QSEs setting capability numbers asynchronously from when SCED runs. ERCOT needs to do this calculation.  ERCOT must do this calculation to assure that sum of AS on a unit is not greater than HSL-act Gen.</a:t>
            </a:r>
          </a:p>
          <a:p>
            <a:pPr marL="800100" lvl="1" indent="-342900">
              <a:buFont typeface="+mj-lt"/>
              <a:buAutoNum type="arabicParenR" startAt="3"/>
            </a:pPr>
            <a:r>
              <a:rPr lang="en-US" sz="1400" dirty="0">
                <a:solidFill>
                  <a:schemeClr val="tx2"/>
                </a:solidFill>
              </a:rPr>
              <a:t>To better understand ramp capability for determining ECRS and Non-Spin awards, the following new telemetry points will be needed for Resources providing those services:</a:t>
            </a:r>
          </a:p>
          <a:p>
            <a:pPr marL="1257300" lvl="2" indent="-342900">
              <a:buFont typeface="+mj-lt"/>
              <a:buAutoNum type="alphaLcPeriod"/>
            </a:pPr>
            <a:r>
              <a:rPr lang="en-US" sz="1400" dirty="0">
                <a:solidFill>
                  <a:schemeClr val="tx2"/>
                </a:solidFill>
              </a:rPr>
              <a:t>A blended 10-minute Emergency Ramp Rate Up for the Resources that will be used to check the feasibility of ECRS awards.  This value will be the 10-minute output change capability of the Resource divided by 10 (positive change for Resources injecting into the grid and negative change for Resources withdrawing from the grid). </a:t>
            </a:r>
          </a:p>
          <a:p>
            <a:pPr marL="1257300" lvl="2" indent="-342900">
              <a:buFont typeface="+mj-lt"/>
              <a:buAutoNum type="alphaLcPeriod"/>
            </a:pPr>
            <a:r>
              <a:rPr lang="en-US" sz="1400" dirty="0">
                <a:solidFill>
                  <a:schemeClr val="tx2"/>
                </a:solidFill>
              </a:rPr>
              <a:t>A blended 30-minute Normal Ramp Rate Up for the Resources that will be used to check the feasibility of Non-Spin awards.  This value will be the 30-minute output change capability of the Resource divided by 30 (positive change for Resources injecting into the grid and negative change for Resources withdrawing from the grid).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2407736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Feedback On Allowing Resource Telemetry Indicating Temporary Inability To Provide AS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3" name="Content Placeholder 2"/>
          <p:cNvSpPr>
            <a:spLocks noGrp="1"/>
          </p:cNvSpPr>
          <p:nvPr>
            <p:ph idx="1"/>
          </p:nvPr>
        </p:nvSpPr>
        <p:spPr>
          <a:xfrm>
            <a:off x="304800" y="872716"/>
            <a:ext cx="8534400" cy="5436604"/>
          </a:xfrm>
        </p:spPr>
        <p:txBody>
          <a:bodyPr/>
          <a:lstStyle/>
          <a:p>
            <a:pPr marL="457200" lvl="1" indent="0">
              <a:buNone/>
            </a:pPr>
            <a:endParaRPr lang="en-US" sz="1600" dirty="0">
              <a:solidFill>
                <a:schemeClr val="tx2"/>
              </a:solidFill>
            </a:endParaRPr>
          </a:p>
          <a:p>
            <a:endParaRPr lang="en-US" sz="2000" dirty="0">
              <a:solidFill>
                <a:schemeClr val="tx2"/>
              </a:solidFill>
            </a:endParaRPr>
          </a:p>
          <a:p>
            <a:endParaRPr lang="en-US" sz="2000" dirty="0">
              <a:solidFill>
                <a:schemeClr val="tx2"/>
              </a:solidFill>
            </a:endParaRPr>
          </a:p>
          <a:p>
            <a:endParaRPr lang="en-US" sz="2000" dirty="0">
              <a:solidFill>
                <a:schemeClr val="tx2"/>
              </a:solidFill>
            </a:endParaRPr>
          </a:p>
          <a:p>
            <a:r>
              <a:rPr lang="en-US" sz="2000" dirty="0">
                <a:solidFill>
                  <a:schemeClr val="tx2"/>
                </a:solidFill>
              </a:rPr>
              <a:t>Need to ensure that RTC has a check that </a:t>
            </a:r>
            <a:r>
              <a:rPr lang="en-US" sz="2000" strike="sngStrike" dirty="0">
                <a:solidFill>
                  <a:schemeClr val="tx2"/>
                </a:solidFill>
              </a:rPr>
              <a:t>estimation</a:t>
            </a:r>
            <a:r>
              <a:rPr lang="en-US" sz="2000" dirty="0">
                <a:solidFill>
                  <a:schemeClr val="tx2"/>
                </a:solidFill>
              </a:rPr>
              <a:t> </a:t>
            </a:r>
            <a:r>
              <a:rPr lang="en-US" sz="2000" dirty="0">
                <a:solidFill>
                  <a:srgbClr val="FF0000"/>
                </a:solidFill>
              </a:rPr>
              <a:t>calculation </a:t>
            </a:r>
            <a:r>
              <a:rPr lang="en-US" sz="2000" dirty="0">
                <a:solidFill>
                  <a:schemeClr val="tx2"/>
                </a:solidFill>
              </a:rPr>
              <a:t>of PRC </a:t>
            </a:r>
            <a:r>
              <a:rPr lang="en-US" sz="2000" dirty="0">
                <a:solidFill>
                  <a:srgbClr val="FF0000"/>
                </a:solidFill>
              </a:rPr>
              <a:t>using HSLs and Act Gen </a:t>
            </a:r>
            <a:r>
              <a:rPr lang="en-US" sz="2000" strike="sngStrike" dirty="0">
                <a:solidFill>
                  <a:schemeClr val="tx2"/>
                </a:solidFill>
              </a:rPr>
              <a:t>from available AS Offers </a:t>
            </a:r>
            <a:r>
              <a:rPr lang="en-US" sz="2000" dirty="0">
                <a:solidFill>
                  <a:schemeClr val="tx2"/>
                </a:solidFill>
              </a:rPr>
              <a:t>is greater than </a:t>
            </a:r>
            <a:r>
              <a:rPr lang="en-US" sz="2000" strike="sngStrike" dirty="0">
                <a:solidFill>
                  <a:schemeClr val="tx2"/>
                </a:solidFill>
              </a:rPr>
              <a:t>the actual PRC</a:t>
            </a:r>
            <a:r>
              <a:rPr lang="en-US" sz="2000" dirty="0">
                <a:solidFill>
                  <a:srgbClr val="FF0000"/>
                </a:solidFill>
              </a:rPr>
              <a:t>AS Awards</a:t>
            </a:r>
            <a:r>
              <a:rPr lang="en-US" sz="2000" dirty="0">
                <a:solidFill>
                  <a:schemeClr val="tx2"/>
                </a:solidFill>
              </a:rPr>
              <a:t>, otherwise RTC dispatch is invalid </a:t>
            </a:r>
            <a:r>
              <a:rPr lang="en-US" sz="2000" dirty="0">
                <a:solidFill>
                  <a:schemeClr val="accent1"/>
                </a:solidFill>
              </a:rPr>
              <a:t>– related to AS participation rules/Proxy AS Offer</a:t>
            </a:r>
          </a:p>
          <a:p>
            <a:endParaRPr lang="en-US" sz="2000" dirty="0">
              <a:solidFill>
                <a:schemeClr val="tx2"/>
              </a:solidFill>
            </a:endParaRPr>
          </a:p>
        </p:txBody>
      </p:sp>
    </p:spTree>
    <p:extLst>
      <p:ext uri="{BB962C8B-B14F-4D97-AF65-F5344CB8AC3E}">
        <p14:creationId xmlns:p14="http://schemas.microsoft.com/office/powerpoint/2010/main" val="451668324"/>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4C7B50-9071-4454-BFDA-9AA252788C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F52101-2002-453C-B5E4-FFADB4DAD408}">
  <ds:schemaRefs>
    <ds:schemaRef ds:uri="http://schemas.microsoft.com/office/2006/documentManagement/types"/>
    <ds:schemaRef ds:uri="http://purl.org/dc/dcmitype/"/>
    <ds:schemaRef ds:uri="http://purl.org/dc/terms/"/>
    <ds:schemaRef ds:uri="http://schemas.microsoft.com/office/infopath/2007/PartnerControls"/>
    <ds:schemaRef ds:uri="http://purl.org/dc/elements/1.1/"/>
    <ds:schemaRef ds:uri="http://schemas.openxmlformats.org/package/2006/metadata/core-properties"/>
    <ds:schemaRef ds:uri="c34af464-7aa1-4edd-9be4-83dffc1cb926"/>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AB37479C-5C6A-48BF-A6EB-A96397C4A0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25951</TotalTime>
  <Words>1592</Words>
  <Application>Microsoft Office PowerPoint</Application>
  <PresentationFormat>On-screen Show (4:3)</PresentationFormat>
  <Paragraphs>311</Paragraphs>
  <Slides>15</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15</vt:i4>
      </vt:variant>
    </vt:vector>
  </HeadingPairs>
  <TitlesOfParts>
    <vt:vector size="22" baseType="lpstr">
      <vt:lpstr>Arial</vt:lpstr>
      <vt:lpstr>Calibri</vt:lpstr>
      <vt:lpstr>Cambria Math</vt:lpstr>
      <vt:lpstr>Wingdings</vt:lpstr>
      <vt:lpstr>1_Custom Design</vt:lpstr>
      <vt:lpstr>Office Theme</vt:lpstr>
      <vt:lpstr>Custom Design</vt:lpstr>
      <vt:lpstr>PowerPoint Presentation</vt:lpstr>
      <vt:lpstr>Topics</vt:lpstr>
      <vt:lpstr>AS Market Participation Matrix by Resource Type</vt:lpstr>
      <vt:lpstr>RTC: Generation Resource Statuses</vt:lpstr>
      <vt:lpstr>RTC: Generation Resource Statuses</vt:lpstr>
      <vt:lpstr>RTC: Generation Resource Statuses Not Used</vt:lpstr>
      <vt:lpstr>RTC: Load Resource Statuses</vt:lpstr>
      <vt:lpstr>RTC: QSE Telemetry for Temporary Restrictions on AS Awards</vt:lpstr>
      <vt:lpstr>Feedback On Allowing Resource Telemetry Indicating Temporary Inability To Provide AS</vt:lpstr>
      <vt:lpstr>Feedback On Allowing Resource Telemetry Indicating Temporary Inability To Provide AS</vt:lpstr>
      <vt:lpstr>Feedback On Allowing Resource Telemetry Indicating Temporary Inability To Provide AS</vt:lpstr>
      <vt:lpstr>RTC: Generation Resource Telemetry for Temporary Restrictions on Regulation Awards</vt:lpstr>
      <vt:lpstr>RTC: Generation Resource Telemetry for Temporary Restrictions on ECRS Awards</vt:lpstr>
      <vt:lpstr>RTC: Generation Resource Telemetry for Temporary Restrictions on NSPIN  Awards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Floyd Trefny</cp:lastModifiedBy>
  <cp:revision>849</cp:revision>
  <cp:lastPrinted>2019-09-30T17:18:38Z</cp:lastPrinted>
  <dcterms:created xsi:type="dcterms:W3CDTF">2016-01-21T15:20:31Z</dcterms:created>
  <dcterms:modified xsi:type="dcterms:W3CDTF">2019-10-04T17:23:50Z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