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85" r:id="rId7"/>
    <p:sldId id="288" r:id="rId8"/>
    <p:sldId id="287" r:id="rId9"/>
    <p:sldId id="301" r:id="rId10"/>
    <p:sldId id="294" r:id="rId11"/>
    <p:sldId id="308" r:id="rId12"/>
    <p:sldId id="309" r:id="rId13"/>
    <p:sldId id="310" r:id="rId14"/>
    <p:sldId id="311" r:id="rId15"/>
    <p:sldId id="300" r:id="rId16"/>
    <p:sldId id="291" r:id="rId17"/>
    <p:sldId id="305" r:id="rId18"/>
    <p:sldId id="304" r:id="rId19"/>
    <p:sldId id="30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adminmonitor.com/tx/puct/open_meeting/20190627/" TargetMode="External"/><Relationship Id="rId2" Type="http://schemas.openxmlformats.org/officeDocument/2006/relationships/hyperlink" Target="http://interchange.puc.texas.gov/Search/Documents?controlNumber=48540&amp;itemNumber=60" TargetMode="External"/><Relationship Id="rId1" Type="http://schemas.openxmlformats.org/officeDocument/2006/relationships/slideLayout" Target="../slideLayouts/slideLayout3.xml"/><Relationship Id="rId5" Type="http://schemas.openxmlformats.org/officeDocument/2006/relationships/hyperlink" Target="http://www.adminmonitor.com/tx/puct/open_meeting/20190718/" TargetMode="External"/><Relationship Id="rId4" Type="http://schemas.openxmlformats.org/officeDocument/2006/relationships/hyperlink" Target="http://interchange.puc.texas.gov/Search/Documents?controlNumber=48540&amp;itemNumber=6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 Id="rId4" Type="http://schemas.openxmlformats.org/officeDocument/2006/relationships/hyperlink" Target="http://www.ercot.com/mktrules/puctDirectives/rtCoOptimization"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October 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990600"/>
            <a:ext cx="8534400" cy="5334000"/>
          </a:xfrm>
        </p:spPr>
        <p:txBody>
          <a:bodyPr/>
          <a:lstStyle/>
          <a:p>
            <a:r>
              <a:rPr lang="en-US" sz="1800" u="sng" dirty="0" smtClean="0"/>
              <a:t>New Items/Presentations</a:t>
            </a:r>
          </a:p>
          <a:p>
            <a:pPr lvl="1"/>
            <a:r>
              <a:rPr lang="en-US" sz="1600" dirty="0" smtClean="0"/>
              <a:t>KP1.1 </a:t>
            </a:r>
            <a:r>
              <a:rPr lang="en-US" sz="1600" dirty="0"/>
              <a:t>and KP3 - RUC Items and the Reliability Deployment Pricing Run</a:t>
            </a:r>
          </a:p>
          <a:p>
            <a:pPr lvl="1"/>
            <a:r>
              <a:rPr lang="en-US" sz="1600" dirty="0"/>
              <a:t>KP1.2 - Separate SWOC in DAM</a:t>
            </a:r>
          </a:p>
          <a:p>
            <a:pPr lvl="1"/>
            <a:r>
              <a:rPr lang="en-US" sz="1600" dirty="0"/>
              <a:t>KP1.5 - Emergency Operation Settlement</a:t>
            </a:r>
          </a:p>
          <a:p>
            <a:pPr lvl="1"/>
            <a:r>
              <a:rPr lang="en-US" sz="1600" dirty="0"/>
              <a:t>KP1.5 - Removal of separate Regulation and FRRS signals</a:t>
            </a:r>
          </a:p>
          <a:p>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315852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p>
          <a:p>
            <a:pPr marL="0" indent="0" algn="ctr">
              <a:buNone/>
            </a:pPr>
            <a:endParaRPr lang="en-US" sz="3200" dirty="0"/>
          </a:p>
          <a:p>
            <a:pPr marL="0" indent="0" algn="ctr">
              <a:buNone/>
            </a:pPr>
            <a:r>
              <a:rPr lang="en-US" sz="2000" dirty="0"/>
              <a:t>Stakeholder Process Summary</a:t>
            </a:r>
          </a:p>
          <a:p>
            <a:pPr marL="0" indent="0" algn="ctr">
              <a:buNone/>
            </a:pPr>
            <a:r>
              <a:rPr lang="en-US" sz="2000" dirty="0"/>
              <a:t>PUCT Direction on RTC </a:t>
            </a:r>
            <a:r>
              <a:rPr lang="en-US" sz="2000" dirty="0" smtClean="0"/>
              <a:t>Items</a:t>
            </a:r>
          </a:p>
          <a:p>
            <a:pPr marL="0" indent="0" algn="ctr">
              <a:buNone/>
            </a:pPr>
            <a:r>
              <a:rPr lang="en-US" sz="2000" dirty="0" smtClean="0"/>
              <a:t>RTCTF Posting Locations</a:t>
            </a:r>
            <a:endParaRPr lang="en-US" sz="2000" dirty="0"/>
          </a:p>
          <a:p>
            <a:pPr marL="0" indent="0" algn="ctr">
              <a:buNone/>
            </a:pP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844574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and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144568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000"/>
              </a:spcBef>
              <a:spcAft>
                <a:spcPts val="1000"/>
              </a:spcAft>
            </a:pPr>
            <a:r>
              <a:rPr lang="en-US" sz="2400" dirty="0" smtClean="0"/>
              <a:t>PUCT Direction on RTC Design Items</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000" dirty="0" smtClean="0"/>
              <a:t>Key updates PUCT </a:t>
            </a:r>
            <a:r>
              <a:rPr lang="en-US" sz="2000" dirty="0"/>
              <a:t>Project </a:t>
            </a:r>
            <a:r>
              <a:rPr lang="en-US" sz="2000" dirty="0" smtClean="0"/>
              <a:t>No</a:t>
            </a:r>
            <a:r>
              <a:rPr lang="en-US" sz="2000" dirty="0"/>
              <a:t>. 48540 </a:t>
            </a:r>
            <a:endParaRPr lang="en-US" sz="2000" dirty="0" smtClean="0"/>
          </a:p>
          <a:p>
            <a:pPr lvl="1"/>
            <a:r>
              <a:rPr lang="en-US" sz="1200" dirty="0" smtClean="0"/>
              <a:t>June 26, 2019 Chair Memo: </a:t>
            </a:r>
            <a:r>
              <a:rPr lang="en-US" sz="800" dirty="0">
                <a:hlinkClick r:id="rId2"/>
              </a:rPr>
              <a:t>http://</a:t>
            </a:r>
            <a:r>
              <a:rPr lang="en-US" sz="800" dirty="0" smtClean="0">
                <a:hlinkClick r:id="rId2"/>
              </a:rPr>
              <a:t>interchange.puc.texas.gov/Search/Documents?controlNumber=48540&amp;itemNumber=60</a:t>
            </a:r>
            <a:r>
              <a:rPr lang="en-US" sz="800" dirty="0" smtClean="0"/>
              <a:t> </a:t>
            </a:r>
          </a:p>
          <a:p>
            <a:pPr lvl="1"/>
            <a:r>
              <a:rPr lang="en-US" sz="1200" dirty="0" smtClean="0"/>
              <a:t>June 27, 2019 PUCT Open Meeting: </a:t>
            </a:r>
            <a:r>
              <a:rPr lang="en-US" sz="800" dirty="0" smtClean="0">
                <a:hlinkClick r:id="rId3"/>
              </a:rPr>
              <a:t>http://www.adminmonitor.com/tx/puct/open_meeting/20190627/</a:t>
            </a:r>
            <a:r>
              <a:rPr lang="en-US" sz="1050" dirty="0" smtClean="0"/>
              <a:t> </a:t>
            </a:r>
          </a:p>
          <a:p>
            <a:pPr lvl="1"/>
            <a:r>
              <a:rPr lang="en-US" sz="1200" dirty="0" smtClean="0"/>
              <a:t>July 17, 2019 ERCOT Letter on RTC Timeline:</a:t>
            </a:r>
            <a:r>
              <a:rPr lang="en-US" sz="1100" dirty="0" smtClean="0"/>
              <a:t> </a:t>
            </a:r>
            <a:r>
              <a:rPr lang="en-US" sz="800" dirty="0" smtClean="0">
                <a:hlinkClick r:id="rId4"/>
              </a:rPr>
              <a:t>http://interchange.puc.texas.gov/Search/Documents?controlNumber=48540&amp;itemNumber=62</a:t>
            </a:r>
            <a:r>
              <a:rPr lang="en-US" sz="800" dirty="0" smtClean="0"/>
              <a:t> </a:t>
            </a:r>
          </a:p>
          <a:p>
            <a:pPr lvl="1"/>
            <a:r>
              <a:rPr lang="en-US" sz="1200" dirty="0" smtClean="0"/>
              <a:t>July 18, 2010 PUCT Open Meeting: </a:t>
            </a:r>
            <a:r>
              <a:rPr lang="en-US" sz="800" dirty="0">
                <a:hlinkClick r:id="rId5"/>
              </a:rPr>
              <a:t>http://www.adminmonitor.com/tx/puct/open_meeting/20190718/</a:t>
            </a:r>
            <a:endParaRPr lang="en-US" sz="800" dirty="0"/>
          </a:p>
          <a:p>
            <a:pPr lvl="2"/>
            <a:endParaRPr lang="en-US" sz="1200" dirty="0" smtClean="0"/>
          </a:p>
          <a:p>
            <a:pPr lvl="1"/>
            <a:r>
              <a:rPr lang="en-US" sz="1600" u="sng" dirty="0" smtClean="0"/>
              <a:t>Ancillary </a:t>
            </a:r>
            <a:r>
              <a:rPr lang="en-US" sz="1600" u="sng" dirty="0"/>
              <a:t>Services Demand Curves</a:t>
            </a:r>
            <a:r>
              <a:rPr lang="en-US" sz="1600" dirty="0"/>
              <a:t> – Curves should follow current </a:t>
            </a:r>
            <a:r>
              <a:rPr lang="en-US" sz="1600" dirty="0" smtClean="0"/>
              <a:t>Operating Reserve Demand Curve (ORDC) parameters.</a:t>
            </a:r>
            <a:endParaRPr lang="en-US" sz="1600" dirty="0"/>
          </a:p>
          <a:p>
            <a:pPr lvl="1"/>
            <a:endParaRPr lang="en-US" sz="700" dirty="0"/>
          </a:p>
          <a:p>
            <a:pPr lvl="1"/>
            <a:r>
              <a:rPr lang="en-US" sz="1600" u="sng" dirty="0" smtClean="0"/>
              <a:t>System-wide Offer Cap (SWCAP) and Power Balance Penalty Curve (PBPC)</a:t>
            </a:r>
            <a:r>
              <a:rPr lang="en-US" sz="1600" dirty="0"/>
              <a:t> – Set </a:t>
            </a:r>
            <a:r>
              <a:rPr lang="en-US" sz="1600" dirty="0" smtClean="0"/>
              <a:t>SWCAP </a:t>
            </a:r>
            <a:r>
              <a:rPr lang="en-US" sz="1600" dirty="0"/>
              <a:t>$2,000 per MWh, Max ASDC $9,000 per MWh, VOLL $9,000 per MWh. Prices capped at $9,000 per MWh exclusive of congestion costs. LCAP will apply if necessary</a:t>
            </a:r>
            <a:r>
              <a:rPr lang="en-US" sz="1600" dirty="0" smtClean="0"/>
              <a:t>.</a:t>
            </a:r>
          </a:p>
          <a:p>
            <a:pPr lvl="1"/>
            <a:endParaRPr lang="en-US" sz="700" dirty="0" smtClean="0"/>
          </a:p>
          <a:p>
            <a:pPr lvl="1"/>
            <a:r>
              <a:rPr lang="en-US" sz="1600" u="sng" dirty="0" smtClean="0"/>
              <a:t>Ancillary Service Offers</a:t>
            </a:r>
            <a:r>
              <a:rPr lang="en-US" sz="1600" dirty="0"/>
              <a:t> – Creation </a:t>
            </a:r>
            <a:r>
              <a:rPr lang="en-US" sz="1600" dirty="0" smtClean="0"/>
              <a:t>of Proxy AS Offers if qualified and available but not offered.</a:t>
            </a:r>
            <a:endParaRPr lang="en-US" sz="1600" dirty="0"/>
          </a:p>
          <a:p>
            <a:pPr lvl="1"/>
            <a:endParaRPr lang="en-US" sz="700" dirty="0"/>
          </a:p>
          <a:p>
            <a:pPr lvl="1"/>
            <a:r>
              <a:rPr lang="en-US" sz="1600" u="sng" dirty="0" smtClean="0"/>
              <a:t>Suite </a:t>
            </a:r>
            <a:r>
              <a:rPr lang="en-US" sz="1600" u="sng" dirty="0"/>
              <a:t>of </a:t>
            </a:r>
            <a:r>
              <a:rPr lang="en-US" sz="1600" u="sng" dirty="0" smtClean="0"/>
              <a:t>Ancillary Service Products</a:t>
            </a:r>
            <a:r>
              <a:rPr lang="en-US" sz="1600" dirty="0"/>
              <a:t> – All Ancillary Service products finalized with the approval of NPRR863. </a:t>
            </a:r>
            <a:endParaRPr lang="en-US" sz="1600" dirty="0" smtClean="0"/>
          </a:p>
          <a:p>
            <a:pPr lvl="1"/>
            <a:endParaRPr lang="en-US" sz="600" dirty="0"/>
          </a:p>
          <a:p>
            <a:pPr lvl="1"/>
            <a:r>
              <a:rPr lang="en-US" sz="1600" u="sng" dirty="0" smtClean="0"/>
              <a:t>Day-Ahead </a:t>
            </a:r>
            <a:r>
              <a:rPr lang="en-US" sz="1600" u="sng" dirty="0"/>
              <a:t>Market</a:t>
            </a:r>
            <a:r>
              <a:rPr lang="en-US" sz="1600" dirty="0"/>
              <a:t> – </a:t>
            </a:r>
            <a:r>
              <a:rPr lang="en-US" sz="1600" dirty="0" smtClean="0"/>
              <a:t>The Commission did not want to add DAM enhancements to the RTC Project that would jeopardize the RTC delivery timeline.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51044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of RTCTF Posting Locations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5" name="Rectangle 4"/>
          <p:cNvSpPr/>
          <p:nvPr/>
        </p:nvSpPr>
        <p:spPr>
          <a:xfrm>
            <a:off x="381000" y="3382283"/>
            <a:ext cx="3276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RTCTF Calendar Pages</a:t>
            </a:r>
          </a:p>
          <a:p>
            <a:pPr algn="ctr"/>
            <a:r>
              <a:rPr lang="en-US" dirty="0" smtClean="0"/>
              <a:t>Current/new materials posted on RTCTF meeting pages</a:t>
            </a:r>
          </a:p>
        </p:txBody>
      </p:sp>
      <p:sp>
        <p:nvSpPr>
          <p:cNvPr id="6" name="Rectangle 5"/>
          <p:cNvSpPr/>
          <p:nvPr/>
        </p:nvSpPr>
        <p:spPr>
          <a:xfrm>
            <a:off x="381000" y="990600"/>
            <a:ext cx="3171049"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RTCTF Home Page</a:t>
            </a:r>
          </a:p>
          <a:p>
            <a:pPr algn="ctr"/>
            <a:r>
              <a:rPr lang="en-US" dirty="0" smtClean="0"/>
              <a:t>RTCTF Charter</a:t>
            </a:r>
          </a:p>
          <a:p>
            <a:pPr algn="ctr"/>
            <a:r>
              <a:rPr lang="en-US" dirty="0" smtClean="0"/>
              <a:t>Meeting Calendar</a:t>
            </a:r>
          </a:p>
          <a:p>
            <a:pPr algn="ctr"/>
            <a:r>
              <a:rPr lang="en-US" dirty="0" smtClean="0"/>
              <a:t>Principle Tracking Schedule</a:t>
            </a:r>
          </a:p>
          <a:p>
            <a:pPr algn="ctr"/>
            <a:r>
              <a:rPr lang="en-US" dirty="0" smtClean="0"/>
              <a:t>RTC Scenario/Clearing Tool</a:t>
            </a:r>
          </a:p>
        </p:txBody>
      </p:sp>
      <p:sp>
        <p:nvSpPr>
          <p:cNvPr id="7" name="Rectangle 6"/>
          <p:cNvSpPr/>
          <p:nvPr/>
        </p:nvSpPr>
        <p:spPr>
          <a:xfrm>
            <a:off x="381000" y="5257801"/>
            <a:ext cx="3276600" cy="94388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ERCOT.com/ </a:t>
            </a:r>
            <a:r>
              <a:rPr lang="en-US" u="sng" dirty="0" err="1" smtClean="0"/>
              <a:t>MarketRules</a:t>
            </a:r>
            <a:r>
              <a:rPr lang="en-US" u="sng" dirty="0" smtClean="0"/>
              <a:t>, PUCT Directive/RTC Page</a:t>
            </a:r>
            <a:r>
              <a:rPr lang="en-US" dirty="0" smtClean="0"/>
              <a:t/>
            </a:r>
            <a:br>
              <a:rPr lang="en-US" dirty="0" smtClean="0"/>
            </a:br>
            <a:r>
              <a:rPr lang="en-US" dirty="0"/>
              <a:t>All historical materials posted </a:t>
            </a:r>
          </a:p>
        </p:txBody>
      </p:sp>
      <p:sp>
        <p:nvSpPr>
          <p:cNvPr id="8" name="Rectangle 7"/>
          <p:cNvSpPr/>
          <p:nvPr/>
        </p:nvSpPr>
        <p:spPr>
          <a:xfrm>
            <a:off x="3587052" y="1295400"/>
            <a:ext cx="3499548" cy="338554"/>
          </a:xfrm>
          <a:prstGeom prst="rect">
            <a:avLst/>
          </a:prstGeom>
        </p:spPr>
        <p:txBody>
          <a:bodyPr wrap="none">
            <a:spAutoFit/>
          </a:bodyPr>
          <a:lstStyle/>
          <a:p>
            <a:r>
              <a:rPr lang="en-US" sz="1600" dirty="0">
                <a:hlinkClick r:id="rId2"/>
              </a:rPr>
              <a:t>http://www.ercot.com/committee/rtctf</a:t>
            </a:r>
            <a:endParaRPr lang="en-US" sz="1600" dirty="0"/>
          </a:p>
        </p:txBody>
      </p:sp>
      <p:pic>
        <p:nvPicPr>
          <p:cNvPr id="9" name="Picture 8"/>
          <p:cNvPicPr>
            <a:picLocks noChangeAspect="1"/>
          </p:cNvPicPr>
          <p:nvPr/>
        </p:nvPicPr>
        <p:blipFill>
          <a:blip r:embed="rId3"/>
          <a:stretch>
            <a:fillRect/>
          </a:stretch>
        </p:blipFill>
        <p:spPr>
          <a:xfrm>
            <a:off x="4595812" y="1664732"/>
            <a:ext cx="4281488" cy="3309135"/>
          </a:xfrm>
          <a:prstGeom prst="rect">
            <a:avLst/>
          </a:prstGeom>
        </p:spPr>
      </p:pic>
      <p:sp>
        <p:nvSpPr>
          <p:cNvPr id="11" name="Right Arrow 10"/>
          <p:cNvSpPr/>
          <p:nvPr/>
        </p:nvSpPr>
        <p:spPr>
          <a:xfrm>
            <a:off x="3681412" y="3725183"/>
            <a:ext cx="914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07924" y="5530141"/>
            <a:ext cx="5131276" cy="307777"/>
          </a:xfrm>
          <a:prstGeom prst="rect">
            <a:avLst/>
          </a:prstGeom>
        </p:spPr>
        <p:txBody>
          <a:bodyPr wrap="none">
            <a:spAutoFit/>
          </a:bodyPr>
          <a:lstStyle/>
          <a:p>
            <a:r>
              <a:rPr lang="en-US" sz="1400" dirty="0">
                <a:hlinkClick r:id="rId4"/>
              </a:rPr>
              <a:t>http://www.ercot.com/mktrules/puctDirectives/rtCoOptimization</a:t>
            </a:r>
            <a:endParaRPr lang="en-US" sz="1400" dirty="0"/>
          </a:p>
        </p:txBody>
      </p:sp>
      <p:cxnSp>
        <p:nvCxnSpPr>
          <p:cNvPr id="14" name="Straight Connector 13"/>
          <p:cNvCxnSpPr/>
          <p:nvPr/>
        </p:nvCxnSpPr>
        <p:spPr>
          <a:xfrm>
            <a:off x="76200" y="5105400"/>
            <a:ext cx="8801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16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TAC Update</a:t>
            </a:r>
          </a:p>
          <a:p>
            <a:pPr>
              <a:spcBef>
                <a:spcPts val="1000"/>
              </a:spcBef>
              <a:spcAft>
                <a:spcPts val="1000"/>
              </a:spcAft>
            </a:pPr>
            <a:r>
              <a:rPr lang="en-US" sz="2000" dirty="0" smtClean="0"/>
              <a:t>Today’s Plan for Discussion</a:t>
            </a:r>
          </a:p>
          <a:p>
            <a:pPr>
              <a:spcBef>
                <a:spcPts val="1000"/>
              </a:spcBef>
              <a:spcAft>
                <a:spcPts val="1000"/>
              </a:spcAft>
            </a:pPr>
            <a:r>
              <a:rPr lang="en-US" sz="2000" dirty="0" smtClean="0"/>
              <a:t>Appendix</a:t>
            </a:r>
          </a:p>
          <a:p>
            <a:pPr lvl="1">
              <a:spcBef>
                <a:spcPts val="1000"/>
              </a:spcBef>
              <a:spcAft>
                <a:spcPts val="1000"/>
              </a:spcAft>
            </a:pPr>
            <a:r>
              <a:rPr lang="en-US" sz="1800" dirty="0" smtClean="0"/>
              <a:t>Stakeholder Process Summary</a:t>
            </a:r>
          </a:p>
          <a:p>
            <a:pPr lvl="1">
              <a:spcBef>
                <a:spcPts val="1000"/>
              </a:spcBef>
              <a:spcAft>
                <a:spcPts val="1000"/>
              </a:spcAft>
            </a:pPr>
            <a:r>
              <a:rPr lang="en-US" sz="1800" dirty="0" smtClean="0"/>
              <a:t>PUCT Direction on RTC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838200" y="1219200"/>
            <a:ext cx="7086600" cy="5016758"/>
          </a:xfrm>
          <a:prstGeom prst="rect">
            <a:avLst/>
          </a:prstGeom>
          <a:noFill/>
          <a:ln>
            <a:solidFill>
              <a:schemeClr val="tx2"/>
            </a:solidFill>
          </a:ln>
        </p:spPr>
        <p:txBody>
          <a:bodyPr wrap="square" rtlCol="0">
            <a:spAutoFit/>
          </a:bodyPr>
          <a:lstStyle/>
          <a:p>
            <a:r>
              <a:rPr lang="en-US" sz="1600" strike="sngStrike" dirty="0" smtClean="0">
                <a:solidFill>
                  <a:schemeClr val="tx2"/>
                </a:solidFill>
              </a:rPr>
              <a:t>Thursday, April 4 	(Initial meeting, Charter and Approach)</a:t>
            </a:r>
          </a:p>
          <a:p>
            <a:r>
              <a:rPr lang="en-US" sz="1600" strike="sngStrike" dirty="0" smtClean="0">
                <a:solidFill>
                  <a:schemeClr val="tx2"/>
                </a:solidFill>
              </a:rPr>
              <a:t>Monday, April 22 	(RTC Orientation Session)</a:t>
            </a:r>
          </a:p>
          <a:p>
            <a:r>
              <a:rPr lang="en-US" sz="1600" strike="sngStrike" dirty="0" smtClean="0">
                <a:solidFill>
                  <a:schemeClr val="tx2"/>
                </a:solidFill>
              </a:rPr>
              <a:t>Tuesday, April 30 	(Begin reviewing Key Principles)</a:t>
            </a:r>
          </a:p>
          <a:p>
            <a:r>
              <a:rPr lang="en-US" sz="1600" strike="sngStrike" dirty="0" smtClean="0">
                <a:solidFill>
                  <a:schemeClr val="tx2"/>
                </a:solidFill>
              </a:rPr>
              <a:t>Monday, </a:t>
            </a:r>
            <a:r>
              <a:rPr lang="en-US" sz="1600" strike="sngStrike" dirty="0">
                <a:solidFill>
                  <a:schemeClr val="tx2"/>
                </a:solidFill>
              </a:rPr>
              <a:t>May </a:t>
            </a:r>
            <a:r>
              <a:rPr lang="en-US" sz="1600" strike="sngStrike" dirty="0" smtClean="0">
                <a:solidFill>
                  <a:schemeClr val="tx2"/>
                </a:solidFill>
              </a:rPr>
              <a:t>13</a:t>
            </a:r>
            <a:endParaRPr lang="en-US" sz="1600" strike="sngStrike" dirty="0">
              <a:solidFill>
                <a:schemeClr val="tx2"/>
              </a:solidFill>
            </a:endParaRPr>
          </a:p>
          <a:p>
            <a:r>
              <a:rPr lang="en-US" sz="1600" strike="sngStrike" dirty="0" smtClean="0">
                <a:solidFill>
                  <a:schemeClr val="tx2"/>
                </a:solidFill>
              </a:rPr>
              <a:t>Friday, </a:t>
            </a:r>
            <a:r>
              <a:rPr lang="en-US" sz="1600" strike="sngStrike" dirty="0">
                <a:solidFill>
                  <a:schemeClr val="tx2"/>
                </a:solidFill>
              </a:rPr>
              <a:t>June </a:t>
            </a:r>
            <a:r>
              <a:rPr lang="en-US" sz="1600" strike="sngStrike" dirty="0" smtClean="0">
                <a:solidFill>
                  <a:schemeClr val="tx2"/>
                </a:solidFill>
              </a:rPr>
              <a:t>7</a:t>
            </a:r>
          </a:p>
          <a:p>
            <a:r>
              <a:rPr lang="en-US" sz="1600" strike="sngStrike" dirty="0" smtClean="0">
                <a:solidFill>
                  <a:schemeClr val="tx2"/>
                </a:solidFill>
              </a:rPr>
              <a:t>Friday, </a:t>
            </a:r>
            <a:r>
              <a:rPr lang="en-US" sz="1600" strike="sngStrike" dirty="0">
                <a:solidFill>
                  <a:schemeClr val="tx2"/>
                </a:solidFill>
              </a:rPr>
              <a:t>June </a:t>
            </a:r>
            <a:r>
              <a:rPr lang="en-US" sz="1600" strike="sngStrike" dirty="0" smtClean="0">
                <a:solidFill>
                  <a:schemeClr val="tx2"/>
                </a:solidFill>
              </a:rPr>
              <a:t>21</a:t>
            </a:r>
            <a:endParaRPr lang="en-US" sz="1600" strike="sngStrike" dirty="0">
              <a:solidFill>
                <a:schemeClr val="tx2"/>
              </a:solidFill>
            </a:endParaRPr>
          </a:p>
          <a:p>
            <a:r>
              <a:rPr lang="en-US" sz="1600" strike="sngStrike" dirty="0" smtClean="0">
                <a:solidFill>
                  <a:schemeClr val="tx2"/>
                </a:solidFill>
              </a:rPr>
              <a:t>Friday, </a:t>
            </a:r>
            <a:r>
              <a:rPr lang="en-US" sz="1600" strike="sngStrike" dirty="0">
                <a:solidFill>
                  <a:schemeClr val="tx2"/>
                </a:solidFill>
              </a:rPr>
              <a:t>July </a:t>
            </a:r>
            <a:r>
              <a:rPr lang="en-US" sz="1600" strike="sngStrike" dirty="0" smtClean="0">
                <a:solidFill>
                  <a:schemeClr val="tx2"/>
                </a:solidFill>
              </a:rPr>
              <a:t>12</a:t>
            </a:r>
            <a:endParaRPr lang="en-US" sz="1600" strike="sngStrike" dirty="0">
              <a:solidFill>
                <a:schemeClr val="tx2"/>
              </a:solidFill>
            </a:endParaRPr>
          </a:p>
          <a:p>
            <a:r>
              <a:rPr lang="en-US" sz="1600" strike="sngStrike" dirty="0" smtClean="0">
                <a:solidFill>
                  <a:schemeClr val="tx2"/>
                </a:solidFill>
              </a:rPr>
              <a:t>Friday</a:t>
            </a:r>
            <a:r>
              <a:rPr lang="en-US" sz="1600" strike="sngStrike" dirty="0">
                <a:solidFill>
                  <a:schemeClr val="tx2"/>
                </a:solidFill>
              </a:rPr>
              <a:t>, </a:t>
            </a:r>
            <a:r>
              <a:rPr lang="en-US" sz="1600" strike="sngStrike" dirty="0" smtClean="0">
                <a:solidFill>
                  <a:schemeClr val="tx2"/>
                </a:solidFill>
              </a:rPr>
              <a:t>Aug. 9</a:t>
            </a:r>
            <a:endParaRPr lang="en-US" sz="1600" strike="sngStrike" dirty="0">
              <a:solidFill>
                <a:schemeClr val="tx2"/>
              </a:solidFill>
            </a:endParaRPr>
          </a:p>
          <a:p>
            <a:r>
              <a:rPr lang="en-US" sz="1600" strike="sngStrike" dirty="0" smtClean="0">
                <a:solidFill>
                  <a:schemeClr val="tx2"/>
                </a:solidFill>
              </a:rPr>
              <a:t>Tuesday</a:t>
            </a:r>
            <a:r>
              <a:rPr lang="en-US" sz="1600" strike="sngStrike" dirty="0">
                <a:solidFill>
                  <a:schemeClr val="tx2"/>
                </a:solidFill>
              </a:rPr>
              <a:t>, </a:t>
            </a:r>
            <a:r>
              <a:rPr lang="en-US" sz="1600" strike="sngStrike" dirty="0" smtClean="0">
                <a:solidFill>
                  <a:schemeClr val="tx2"/>
                </a:solidFill>
              </a:rPr>
              <a:t>Aug. 27</a:t>
            </a:r>
            <a:endParaRPr lang="en-US" sz="1600" strike="sngStrike" dirty="0">
              <a:solidFill>
                <a:schemeClr val="tx2"/>
              </a:solidFill>
            </a:endParaRPr>
          </a:p>
          <a:p>
            <a:r>
              <a:rPr lang="en-US" sz="1600" strike="sngStrike" dirty="0" smtClean="0">
                <a:solidFill>
                  <a:schemeClr val="tx2"/>
                </a:solidFill>
              </a:rPr>
              <a:t>Thursday, Sept. 19</a:t>
            </a:r>
          </a:p>
          <a:p>
            <a:r>
              <a:rPr lang="en-US" sz="1600" strike="sngStrike" dirty="0">
                <a:solidFill>
                  <a:schemeClr val="tx2"/>
                </a:solidFill>
              </a:rPr>
              <a:t>Tuesday, Sept. 24 (Special meeting for ISO Lessons Learned)</a:t>
            </a:r>
          </a:p>
          <a:p>
            <a:r>
              <a:rPr lang="en-US" sz="1600" strike="sngStrike" dirty="0">
                <a:solidFill>
                  <a:schemeClr val="tx2"/>
                </a:solidFill>
              </a:rPr>
              <a:t>Wednesday, Oct. 9</a:t>
            </a:r>
          </a:p>
          <a:p>
            <a:r>
              <a:rPr lang="en-US" sz="1600" dirty="0" smtClean="0">
                <a:solidFill>
                  <a:schemeClr val="tx2"/>
                </a:solidFill>
              </a:rPr>
              <a:t>Wednesday</a:t>
            </a:r>
            <a:r>
              <a:rPr lang="en-US" sz="1600" dirty="0">
                <a:solidFill>
                  <a:schemeClr val="tx2"/>
                </a:solidFill>
              </a:rPr>
              <a:t>, </a:t>
            </a:r>
            <a:r>
              <a:rPr lang="en-US" sz="1600" dirty="0" smtClean="0">
                <a:solidFill>
                  <a:schemeClr val="tx2"/>
                </a:solidFill>
              </a:rPr>
              <a:t>Oct. 30</a:t>
            </a:r>
            <a:endParaRPr lang="en-US" sz="1600" dirty="0">
              <a:solidFill>
                <a:schemeClr val="tx2"/>
              </a:solidFill>
            </a:endParaRPr>
          </a:p>
          <a:p>
            <a:r>
              <a:rPr lang="en-US" sz="1600" dirty="0" smtClean="0">
                <a:solidFill>
                  <a:schemeClr val="tx2"/>
                </a:solidFill>
              </a:rPr>
              <a:t>Tuesday, Nov. 19</a:t>
            </a:r>
            <a:endParaRPr lang="en-US" sz="1600" dirty="0">
              <a:solidFill>
                <a:schemeClr val="tx2"/>
              </a:solidFill>
            </a:endParaRPr>
          </a:p>
          <a:p>
            <a:r>
              <a:rPr lang="en-US" sz="1600" dirty="0" smtClean="0">
                <a:solidFill>
                  <a:schemeClr val="tx2"/>
                </a:solidFill>
              </a:rPr>
              <a:t>Tuesday</a:t>
            </a:r>
            <a:r>
              <a:rPr lang="en-US" sz="1600" dirty="0">
                <a:solidFill>
                  <a:schemeClr val="tx2"/>
                </a:solidFill>
              </a:rPr>
              <a:t>, </a:t>
            </a:r>
            <a:r>
              <a:rPr lang="en-US" sz="1600" dirty="0" smtClean="0">
                <a:solidFill>
                  <a:schemeClr val="tx2"/>
                </a:solidFill>
              </a:rPr>
              <a:t>Dec. 3 </a:t>
            </a:r>
          </a:p>
          <a:p>
            <a:r>
              <a:rPr lang="en-US" sz="1600" dirty="0" smtClean="0">
                <a:solidFill>
                  <a:schemeClr val="tx2"/>
                </a:solidFill>
              </a:rPr>
              <a:t>Thursday</a:t>
            </a:r>
            <a:r>
              <a:rPr lang="en-US" sz="1600" dirty="0">
                <a:solidFill>
                  <a:schemeClr val="tx2"/>
                </a:solidFill>
              </a:rPr>
              <a:t>, </a:t>
            </a:r>
            <a:r>
              <a:rPr lang="en-US" sz="1600" dirty="0" smtClean="0">
                <a:solidFill>
                  <a:schemeClr val="tx2"/>
                </a:solidFill>
              </a:rPr>
              <a:t>Dec. 19</a:t>
            </a:r>
          </a:p>
          <a:p>
            <a:r>
              <a:rPr lang="en-US" sz="1600" dirty="0" smtClean="0">
                <a:solidFill>
                  <a:schemeClr val="tx2"/>
                </a:solidFill>
              </a:rPr>
              <a:t>Friday, Jan. 10, 2020</a:t>
            </a:r>
          </a:p>
          <a:p>
            <a:r>
              <a:rPr lang="en-US" sz="1600" u="sng" dirty="0" smtClean="0">
                <a:solidFill>
                  <a:schemeClr val="tx2"/>
                </a:solidFill>
              </a:rPr>
              <a:t>Wednesday, Jan. 22, 2020  &gt; TAC Jan 29, 2020  &gt; Board Feb 5, 2020</a:t>
            </a:r>
          </a:p>
          <a:p>
            <a:endParaRPr lang="en-US" sz="1600" i="1" dirty="0" smtClean="0">
              <a:solidFill>
                <a:srgbClr val="FF0000"/>
              </a:solidFill>
            </a:endParaRPr>
          </a:p>
          <a:p>
            <a:r>
              <a:rPr lang="en-US" sz="1600" i="1" dirty="0" smtClean="0">
                <a:solidFill>
                  <a:srgbClr val="FF0000"/>
                </a:solidFill>
              </a:rPr>
              <a:t>Posted 2020 Schedule in coordination with BEST starting in Feb 2020</a:t>
            </a: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Update </a:t>
            </a:r>
            <a:endParaRPr lang="en-US" sz="2400" dirty="0"/>
          </a:p>
        </p:txBody>
      </p:sp>
      <p:sp>
        <p:nvSpPr>
          <p:cNvPr id="3" name="Content Placeholder 2"/>
          <p:cNvSpPr>
            <a:spLocks noGrp="1"/>
          </p:cNvSpPr>
          <p:nvPr>
            <p:ph idx="1"/>
          </p:nvPr>
        </p:nvSpPr>
        <p:spPr>
          <a:xfrm>
            <a:off x="381000" y="1066800"/>
            <a:ext cx="8229600" cy="990600"/>
          </a:xfrm>
        </p:spPr>
        <p:txBody>
          <a:bodyPr/>
          <a:lstStyle/>
          <a:p>
            <a:r>
              <a:rPr lang="en-US" sz="2000" dirty="0"/>
              <a:t>At the September 25, 2019 TAC meeting, TAC voted to endorse the following Key Principle subsections: </a:t>
            </a:r>
          </a:p>
          <a:p>
            <a:pPr marL="457200" lvl="1" indent="0">
              <a:buNone/>
            </a:pPr>
            <a:r>
              <a:rPr lang="en-US" sz="1800" u="sng" dirty="0"/>
              <a:t>Unanimous Endorsement</a:t>
            </a:r>
            <a:r>
              <a:rPr lang="en-US" sz="1800" dirty="0"/>
              <a:t>:</a:t>
            </a:r>
          </a:p>
          <a:p>
            <a:pPr lvl="1"/>
            <a:r>
              <a:rPr lang="en-US" sz="1800" dirty="0"/>
              <a:t>Key Principle 1.1 Subsections 1, 3, 4:  Ancillary Service Demand Curves and Current Market Price Adders</a:t>
            </a:r>
          </a:p>
          <a:p>
            <a:pPr lvl="1"/>
            <a:r>
              <a:rPr lang="en-US" sz="1800" dirty="0"/>
              <a:t>Key Principle 1.2 Subsections 1 &amp; 2: System-Wide Offer Cap and Power Balance Penalty Price</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5820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r>
              <a:rPr lang="en-US" sz="1800" i="1" dirty="0" smtClean="0"/>
              <a:t>Note ERCOT has posted versions of each KP with Combined Comments for today’s meeting</a:t>
            </a:r>
          </a:p>
          <a:p>
            <a:endParaRPr lang="en-US" sz="1800" u="sng" dirty="0" smtClean="0"/>
          </a:p>
          <a:p>
            <a:r>
              <a:rPr lang="en-US" sz="1800" u="sng" dirty="0" smtClean="0"/>
              <a:t>Key </a:t>
            </a:r>
            <a:r>
              <a:rPr lang="en-US" sz="1800" u="sng" dirty="0"/>
              <a:t>Principle 1.1: </a:t>
            </a:r>
            <a:r>
              <a:rPr lang="en-US" sz="1800" u="sng" dirty="0" smtClean="0"/>
              <a:t>AS Demand </a:t>
            </a:r>
            <a:r>
              <a:rPr lang="en-US" sz="1800" u="sng" dirty="0"/>
              <a:t>Curves and Current Market Price Adders</a:t>
            </a:r>
          </a:p>
          <a:p>
            <a:pPr marL="457200" lvl="1" indent="0">
              <a:buNone/>
            </a:pPr>
            <a:r>
              <a:rPr lang="en-US" sz="1800" dirty="0"/>
              <a:t>(2)- Pricing run </a:t>
            </a:r>
            <a:r>
              <a:rPr lang="en-US" sz="1800" dirty="0" smtClean="0"/>
              <a:t>for </a:t>
            </a:r>
            <a:r>
              <a:rPr lang="en-US" sz="1800" dirty="0"/>
              <a:t>reliability deployments  </a:t>
            </a:r>
            <a:endParaRPr lang="en-US" sz="1800" dirty="0" smtClean="0"/>
          </a:p>
          <a:p>
            <a:pPr lvl="2"/>
            <a:r>
              <a:rPr lang="en-US" sz="1400" i="1" dirty="0" smtClean="0">
                <a:solidFill>
                  <a:srgbClr val="FF0000"/>
                </a:solidFill>
              </a:rPr>
              <a:t>(</a:t>
            </a:r>
            <a:r>
              <a:rPr lang="en-US" sz="1400" i="1" dirty="0">
                <a:solidFill>
                  <a:srgbClr val="FF0000"/>
                </a:solidFill>
              </a:rPr>
              <a:t>Round 1- ERCOT to present more details of RUC/reliability deployment items)</a:t>
            </a:r>
          </a:p>
          <a:p>
            <a:pPr marL="457200" lvl="1" indent="0">
              <a:buNone/>
            </a:pPr>
            <a:r>
              <a:rPr lang="en-US" sz="1800" dirty="0"/>
              <a:t>(5)- Disaggregation of ORDC Curve </a:t>
            </a:r>
            <a:endParaRPr lang="en-US" sz="1800" dirty="0" smtClean="0"/>
          </a:p>
          <a:p>
            <a:pPr lvl="2"/>
            <a:r>
              <a:rPr lang="en-US" sz="1400" i="1" dirty="0" smtClean="0">
                <a:solidFill>
                  <a:srgbClr val="FF0000"/>
                </a:solidFill>
              </a:rPr>
              <a:t>(</a:t>
            </a:r>
            <a:r>
              <a:rPr lang="en-US" sz="1400" i="1" dirty="0">
                <a:solidFill>
                  <a:srgbClr val="FF0000"/>
                </a:solidFill>
              </a:rPr>
              <a:t>Round 3- No action needed, consensus on Crescent approach and ready for October TAC)</a:t>
            </a:r>
          </a:p>
          <a:p>
            <a:endParaRPr lang="en-US" sz="2000" dirty="0"/>
          </a:p>
          <a:p>
            <a:r>
              <a:rPr lang="en-US" sz="1800" u="sng" dirty="0" smtClean="0"/>
              <a:t>Key </a:t>
            </a:r>
            <a:r>
              <a:rPr lang="en-US" sz="1800" u="sng" dirty="0"/>
              <a:t>Principle 1.2 - System-Wide Offer Cap and Power Balance Penalty </a:t>
            </a:r>
            <a:r>
              <a:rPr lang="en-US" sz="1800" u="sng" dirty="0" smtClean="0"/>
              <a:t>Price</a:t>
            </a:r>
          </a:p>
          <a:p>
            <a:pPr marL="457200" lvl="1" indent="0">
              <a:buNone/>
            </a:pPr>
            <a:r>
              <a:rPr lang="en-US" sz="1600" dirty="0" smtClean="0"/>
              <a:t>(3</a:t>
            </a:r>
            <a:r>
              <a:rPr lang="en-US" sz="1600" dirty="0"/>
              <a:t>)- Price caps for AS </a:t>
            </a:r>
            <a:endParaRPr lang="en-US" sz="1600" dirty="0" smtClean="0"/>
          </a:p>
          <a:p>
            <a:pPr lvl="2" indent="-285750"/>
            <a:r>
              <a:rPr lang="en-US" sz="1400" i="1" dirty="0" smtClean="0">
                <a:solidFill>
                  <a:srgbClr val="FF0000"/>
                </a:solidFill>
              </a:rPr>
              <a:t>(</a:t>
            </a:r>
            <a:r>
              <a:rPr lang="en-US" sz="1400" i="1" dirty="0">
                <a:solidFill>
                  <a:srgbClr val="FF0000"/>
                </a:solidFill>
              </a:rPr>
              <a:t>Round 3- Proposals from Crescent </a:t>
            </a:r>
            <a:r>
              <a:rPr lang="en-US" sz="1400" i="1" dirty="0" smtClean="0">
                <a:solidFill>
                  <a:srgbClr val="FF0000"/>
                </a:solidFill>
              </a:rPr>
              <a:t>&amp; Luminant- seek task </a:t>
            </a:r>
            <a:r>
              <a:rPr lang="en-US" sz="1400" i="1" dirty="0">
                <a:solidFill>
                  <a:srgbClr val="FF0000"/>
                </a:solidFill>
              </a:rPr>
              <a:t>force </a:t>
            </a:r>
            <a:r>
              <a:rPr lang="en-US" sz="1400" i="1" dirty="0" smtClean="0">
                <a:solidFill>
                  <a:srgbClr val="FF0000"/>
                </a:solidFill>
              </a:rPr>
              <a:t>consensus today.)</a:t>
            </a:r>
            <a:endParaRPr lang="en-US" sz="1400" i="1" dirty="0">
              <a:solidFill>
                <a:srgbClr val="FF0000"/>
              </a:solidFill>
            </a:endParaRPr>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494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r>
              <a:rPr lang="en-US" sz="1800" u="sng" dirty="0"/>
              <a:t>Key Principle 1.3 Offering and Awarding Ancillary Services in Real-Time</a:t>
            </a:r>
            <a:endParaRPr lang="en-US" sz="1800" u="sng" dirty="0" smtClean="0"/>
          </a:p>
          <a:p>
            <a:pPr marL="457200" lvl="1" indent="0">
              <a:buNone/>
            </a:pPr>
            <a:r>
              <a:rPr lang="en-US" sz="1800" dirty="0" smtClean="0"/>
              <a:t>(</a:t>
            </a:r>
            <a:r>
              <a:rPr lang="en-US" sz="1800" dirty="0"/>
              <a:t>1)- Ability for QSE to indicate when AS unavailable in Real-Time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Trefny issues to be discussed)</a:t>
            </a:r>
          </a:p>
          <a:p>
            <a:pPr marL="457200" lvl="1" indent="0">
              <a:buNone/>
            </a:pPr>
            <a:r>
              <a:rPr lang="en-US" sz="1800" dirty="0"/>
              <a:t>(2)- UFR Load Resources will be able to self-provide RRS UFR and ECRS based on DAM Awards and Trades </a:t>
            </a:r>
            <a:endParaRPr lang="en-US" sz="1800" dirty="0" smtClean="0"/>
          </a:p>
          <a:p>
            <a:pPr marL="457200" lvl="1" indent="0">
              <a:buNone/>
            </a:pPr>
            <a:r>
              <a:rPr lang="en-US" sz="1600" i="1" dirty="0">
                <a:solidFill>
                  <a:srgbClr val="FF0000"/>
                </a:solidFill>
              </a:rPr>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(3)- STEC proposal for On-Line Hydro not in ONRR mode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2 Review STEC alternative)</a:t>
            </a:r>
          </a:p>
          <a:p>
            <a:pPr marL="457200" lvl="1" indent="0">
              <a:buNone/>
            </a:pPr>
            <a:r>
              <a:rPr lang="en-US" sz="1800" dirty="0"/>
              <a:t>(4)- Combined-cycle frequency responsive AS constraint </a:t>
            </a:r>
            <a:endParaRPr lang="en-US" sz="1800" dirty="0" smtClean="0"/>
          </a:p>
          <a:p>
            <a:pPr marL="457200" lvl="1" indent="0">
              <a:buNone/>
            </a:pPr>
            <a:r>
              <a:rPr lang="en-US" sz="1600" i="1" dirty="0">
                <a:solidFill>
                  <a:srgbClr val="FF0000"/>
                </a:solidFill>
              </a:rPr>
              <a:t>	</a:t>
            </a:r>
            <a:r>
              <a:rPr lang="en-US" sz="1600" i="1" dirty="0" smtClean="0">
                <a:solidFill>
                  <a:srgbClr val="FF0000"/>
                </a:solidFill>
              </a:rPr>
              <a:t>(</a:t>
            </a:r>
            <a:r>
              <a:rPr lang="en-US" sz="1600" i="1" dirty="0">
                <a:solidFill>
                  <a:srgbClr val="FF0000"/>
                </a:solidFill>
              </a:rPr>
              <a:t>Round 2 </a:t>
            </a:r>
            <a:r>
              <a:rPr lang="en-US" sz="1600" i="1" dirty="0" smtClean="0">
                <a:solidFill>
                  <a:srgbClr val="FF0000"/>
                </a:solidFill>
              </a:rPr>
              <a:t>ERCOT Presentation on </a:t>
            </a:r>
            <a:r>
              <a:rPr lang="en-US" sz="1600" i="1" dirty="0">
                <a:solidFill>
                  <a:srgbClr val="FF0000"/>
                </a:solidFill>
              </a:rPr>
              <a:t>telemetry, also Exelon comments)</a:t>
            </a:r>
          </a:p>
          <a:p>
            <a:pPr marL="457200" lvl="1" indent="0">
              <a:buNone/>
            </a:pPr>
            <a:r>
              <a:rPr lang="en-US" sz="1800" dirty="0"/>
              <a:t>(5)- RTC will not change limits on sub-categories of AS products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(6)- Offline non-spin constraint during start-up </a:t>
            </a:r>
            <a:endParaRPr lang="en-US" sz="1800" dirty="0" smtClean="0"/>
          </a:p>
          <a:p>
            <a:pPr marL="457200" lvl="1" indent="0">
              <a:buNone/>
            </a:pPr>
            <a:r>
              <a:rPr lang="en-US" sz="1600" i="1" dirty="0">
                <a:solidFill>
                  <a:srgbClr val="FF0000"/>
                </a:solidFill>
              </a:rPr>
              <a:t>	</a:t>
            </a:r>
            <a:r>
              <a:rPr lang="en-US" sz="1600" i="1" dirty="0" smtClean="0">
                <a:solidFill>
                  <a:srgbClr val="FF0000"/>
                </a:solidFill>
              </a:rPr>
              <a:t>(</a:t>
            </a:r>
            <a:r>
              <a:rPr lang="en-US" sz="1600" i="1" dirty="0">
                <a:solidFill>
                  <a:srgbClr val="FF0000"/>
                </a:solidFill>
              </a:rPr>
              <a:t>Round 3 </a:t>
            </a:r>
            <a:r>
              <a:rPr lang="en-US" sz="1600" i="1" dirty="0" smtClean="0">
                <a:solidFill>
                  <a:srgbClr val="FF0000"/>
                </a:solidFill>
              </a:rPr>
              <a:t>Discussion </a:t>
            </a:r>
            <a:r>
              <a:rPr lang="en-US" sz="1600" i="1" dirty="0">
                <a:solidFill>
                  <a:srgbClr val="FF0000"/>
                </a:solidFill>
              </a:rPr>
              <a:t>from Crescent in prior meeting, but no alternatives)</a:t>
            </a:r>
          </a:p>
          <a:p>
            <a:pPr marL="457200" lvl="1" indent="0">
              <a:buNone/>
            </a:pPr>
            <a:r>
              <a:rPr lang="en-US" sz="1800" dirty="0"/>
              <a:t>(7)- Quick-start constraint during start-up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r>
              <a:rPr lang="en-US" sz="1600" i="1" dirty="0" smtClean="0">
                <a:solidFill>
                  <a:srgbClr val="FF0000"/>
                </a:solidFill>
              </a:rPr>
              <a:t>)</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568414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r>
              <a:rPr lang="en-US" sz="1800" u="sng" dirty="0"/>
              <a:t>Key Principle 1.3 Offering and Awarding Ancillary Services in Real-Time</a:t>
            </a:r>
            <a:endParaRPr lang="en-US" sz="1800" u="sng" dirty="0" smtClean="0"/>
          </a:p>
          <a:p>
            <a:pPr marL="457200" lvl="1" indent="0">
              <a:buNone/>
            </a:pPr>
            <a:r>
              <a:rPr lang="en-US" sz="1800" dirty="0" smtClean="0"/>
              <a:t>(</a:t>
            </a:r>
            <a:r>
              <a:rPr lang="en-US" sz="1800" dirty="0"/>
              <a:t>8)- Re-procurement of AS during deployments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Consensus at 9/19 </a:t>
            </a:r>
            <a:r>
              <a:rPr lang="en-US" sz="1600" i="1" dirty="0" smtClean="0">
                <a:solidFill>
                  <a:srgbClr val="FF0000"/>
                </a:solidFill>
              </a:rPr>
              <a:t>meeting)</a:t>
            </a:r>
            <a:endParaRPr lang="en-US" sz="1600" i="1" dirty="0">
              <a:solidFill>
                <a:srgbClr val="FF0000"/>
              </a:solidFill>
            </a:endParaRPr>
          </a:p>
          <a:p>
            <a:pPr marL="457200" lvl="1" indent="0">
              <a:buNone/>
            </a:pPr>
            <a:r>
              <a:rPr lang="en-US" sz="1800" dirty="0"/>
              <a:t>(9)- Operator ability to mitigate infeasible AS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Minor edits at RTCTF, Luminant comments)</a:t>
            </a:r>
          </a:p>
          <a:p>
            <a:pPr marL="457200" lvl="1" indent="0">
              <a:buNone/>
            </a:pPr>
            <a:r>
              <a:rPr lang="en-US" sz="1800" dirty="0"/>
              <a:t>(10)- RTC will leverage AS Offer structure </a:t>
            </a:r>
            <a:r>
              <a:rPr lang="en-US" sz="1800" dirty="0" smtClean="0"/>
              <a:t>from </a:t>
            </a:r>
            <a:r>
              <a:rPr lang="en-US" sz="1800" dirty="0"/>
              <a:t>current </a:t>
            </a:r>
            <a:r>
              <a:rPr lang="en-US" sz="1800" dirty="0" smtClean="0"/>
              <a:t>structure &amp; NPRR863 </a:t>
            </a:r>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(11)- AS Offer curve submission will be same as Energy Offer Curve </a:t>
            </a:r>
            <a:endParaRPr lang="en-US" sz="1800" dirty="0" smtClean="0"/>
          </a:p>
          <a:p>
            <a:pPr marL="457200" lvl="1" indent="0">
              <a:buNone/>
            </a:pPr>
            <a:r>
              <a:rPr lang="en-US" sz="1600" i="1" dirty="0">
                <a:solidFill>
                  <a:srgbClr val="FF0000"/>
                </a:solidFill>
              </a:rPr>
              <a:t>	</a:t>
            </a:r>
            <a:r>
              <a:rPr lang="en-US" sz="1600" i="1" dirty="0" smtClean="0">
                <a:solidFill>
                  <a:srgbClr val="FF0000"/>
                </a:solidFill>
              </a:rPr>
              <a:t>(</a:t>
            </a:r>
            <a:r>
              <a:rPr lang="en-US" sz="1600" i="1" dirty="0">
                <a:solidFill>
                  <a:srgbClr val="FF0000"/>
                </a:solidFill>
              </a:rPr>
              <a:t>Round 3 No issues to date, Exelon comments)</a:t>
            </a:r>
          </a:p>
          <a:p>
            <a:pPr marL="457200" lvl="1" indent="0">
              <a:buNone/>
            </a:pPr>
            <a:r>
              <a:rPr lang="en-US" sz="1800" dirty="0"/>
              <a:t>(12)- Proxy curves for RTC AS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comments from TCPA/LCRA, Trefny, Crescent, Luminant)</a:t>
            </a:r>
          </a:p>
          <a:p>
            <a:pPr marL="457200" lvl="1" indent="0">
              <a:buNone/>
            </a:pPr>
            <a:r>
              <a:rPr lang="en-US" sz="1800" dirty="0"/>
              <a:t>(13)- Proxy curves for AS will not be created for DAM (same as today)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(14)- New FFR section proposed by </a:t>
            </a:r>
            <a:r>
              <a:rPr lang="en-US" sz="1800" dirty="0" smtClean="0"/>
              <a:t>Crescent  </a:t>
            </a:r>
            <a:endParaRPr lang="en-US" sz="1800" dirty="0"/>
          </a:p>
          <a:p>
            <a:pPr marL="457200" lvl="1" indent="0">
              <a:buNone/>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321833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685800"/>
            <a:ext cx="8534400" cy="5562600"/>
          </a:xfrm>
        </p:spPr>
        <p:txBody>
          <a:bodyPr/>
          <a:lstStyle/>
          <a:p>
            <a:r>
              <a:rPr lang="en-US" sz="1800" u="sng" dirty="0"/>
              <a:t>Key Principle </a:t>
            </a:r>
            <a:r>
              <a:rPr lang="en-US" sz="1800" u="sng" dirty="0" smtClean="0"/>
              <a:t>5 Day-Ahead Market</a:t>
            </a:r>
          </a:p>
          <a:p>
            <a:pPr marL="457200" lvl="1" indent="0">
              <a:buNone/>
            </a:pPr>
            <a:r>
              <a:rPr lang="en-US" sz="1800" dirty="0" smtClean="0"/>
              <a:t>(</a:t>
            </a:r>
            <a:r>
              <a:rPr lang="en-US" sz="1800" dirty="0"/>
              <a:t>1)- ASDCs will be used in DAM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(2)- ASDCs in DAM will be same as Real-Time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(3)- Current DAM Insufficiency Process will be removed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(4)- AS Obligation quantities posted by 06:00 in Day-Ahead become advisory-only number based on the AS Plan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(5)- Minimum AS Obligation quantity will be 0.1 MW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(6)- After DAM is published, updated AS Obligation quantities will be calculated and published based on the actual DAM AS requirement </a:t>
            </a:r>
            <a:endParaRPr lang="en-US" sz="1800" dirty="0" smtClean="0"/>
          </a:p>
          <a:p>
            <a:pPr marL="457200" lvl="1" indent="0">
              <a:buNone/>
            </a:pPr>
            <a:r>
              <a:rPr lang="en-US" sz="1800" dirty="0"/>
              <a:t>	</a:t>
            </a:r>
            <a:r>
              <a:rPr lang="en-US" sz="1600" i="1" dirty="0" smtClean="0">
                <a:solidFill>
                  <a:srgbClr val="FF0000"/>
                </a:solidFill>
              </a:rPr>
              <a:t>(</a:t>
            </a:r>
            <a:r>
              <a:rPr lang="en-US" sz="1600" i="1" dirty="0">
                <a:solidFill>
                  <a:srgbClr val="FF0000"/>
                </a:solidFill>
              </a:rPr>
              <a:t>Round 3 No issues to date)</a:t>
            </a:r>
          </a:p>
          <a:p>
            <a:pPr marL="457200" lvl="1" indent="0">
              <a:buNone/>
            </a:pPr>
            <a:r>
              <a:rPr lang="en-US" sz="1800" dirty="0"/>
              <a:t>(7)- Virtual AS Offers- proposed by Morgan Stanley at 9/19 meeting </a:t>
            </a:r>
            <a:endParaRPr lang="en-US" sz="1800" dirty="0" smtClean="0"/>
          </a:p>
          <a:p>
            <a:pPr marL="457200" lvl="1" indent="0">
              <a:buNone/>
            </a:pPr>
            <a:r>
              <a:rPr lang="en-US" sz="1800" dirty="0" smtClean="0"/>
              <a:t>	</a:t>
            </a:r>
            <a:r>
              <a:rPr lang="en-US" sz="1600" i="1" dirty="0" smtClean="0">
                <a:solidFill>
                  <a:srgbClr val="FF0000"/>
                </a:solidFill>
              </a:rPr>
              <a:t>(</a:t>
            </a:r>
            <a:r>
              <a:rPr lang="en-US" sz="1600" i="1" dirty="0">
                <a:solidFill>
                  <a:srgbClr val="FF0000"/>
                </a:solidFill>
              </a:rPr>
              <a:t>Round 2 </a:t>
            </a:r>
            <a:r>
              <a:rPr lang="en-US" sz="1600" i="1" dirty="0" smtClean="0">
                <a:solidFill>
                  <a:srgbClr val="FF0000"/>
                </a:solidFill>
              </a:rPr>
              <a:t>Discuss </a:t>
            </a:r>
            <a:r>
              <a:rPr lang="en-US" sz="1600" i="1" dirty="0">
                <a:solidFill>
                  <a:srgbClr val="FF0000"/>
                </a:solidFill>
              </a:rPr>
              <a:t>benefits of additional functionality, Shell comments)</a:t>
            </a:r>
          </a:p>
          <a:p>
            <a:pPr marL="457200" lvl="1" indent="0">
              <a:buNone/>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74325079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2250</TotalTime>
  <Words>892</Words>
  <Application>Microsoft Office PowerPoint</Application>
  <PresentationFormat>On-screen Show (4:3)</PresentationFormat>
  <Paragraphs>190</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TAC Update </vt:lpstr>
      <vt:lpstr>Today’s Plan for Key Principles (KP)</vt:lpstr>
      <vt:lpstr>Today’s Plan for Key Principles (KP)</vt:lpstr>
      <vt:lpstr>Today’s Plan for Key Principles (KP)</vt:lpstr>
      <vt:lpstr>Today’s Plan for Key Principles (KP)</vt:lpstr>
      <vt:lpstr>Today’s Plan for Key Principles (KP)</vt:lpstr>
      <vt:lpstr>PowerPoint Presentation</vt:lpstr>
      <vt:lpstr>RTCTF Review Process </vt:lpstr>
      <vt:lpstr>TAC Review Process</vt:lpstr>
      <vt:lpstr>PUCT Direction on RTC Design Items</vt:lpstr>
      <vt:lpstr>Reminder of RTCTF Posting Locations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197</cp:revision>
  <cp:lastPrinted>2016-01-21T20:53:15Z</cp:lastPrinted>
  <dcterms:created xsi:type="dcterms:W3CDTF">2016-01-21T15:20:31Z</dcterms:created>
  <dcterms:modified xsi:type="dcterms:W3CDTF">2019-10-04T20:56:38Z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