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1"/>
  </p:notesMasterIdLst>
  <p:handoutMasterIdLst>
    <p:handoutMasterId r:id="rId22"/>
  </p:handoutMasterIdLst>
  <p:sldIdLst>
    <p:sldId id="260" r:id="rId6"/>
    <p:sldId id="285" r:id="rId7"/>
    <p:sldId id="288" r:id="rId8"/>
    <p:sldId id="287" r:id="rId9"/>
    <p:sldId id="301" r:id="rId10"/>
    <p:sldId id="294" r:id="rId11"/>
    <p:sldId id="308" r:id="rId12"/>
    <p:sldId id="309" r:id="rId13"/>
    <p:sldId id="310" r:id="rId14"/>
    <p:sldId id="311" r:id="rId15"/>
    <p:sldId id="300" r:id="rId16"/>
    <p:sldId id="291" r:id="rId17"/>
    <p:sldId id="305" r:id="rId18"/>
    <p:sldId id="304" r:id="rId19"/>
    <p:sldId id="307"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3" d="100"/>
          <a:sy n="103" d="100"/>
        </p:scale>
        <p:origin x="23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10/4/2019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10/4/2019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www.adminmonitor.com/tx/puct/open_meeting/20190627/" TargetMode="External"/><Relationship Id="rId2" Type="http://schemas.openxmlformats.org/officeDocument/2006/relationships/hyperlink" Target="http://interchange.puc.texas.gov/Search/Documents?controlNumber=48540&amp;itemNumber=60" TargetMode="External"/><Relationship Id="rId1" Type="http://schemas.openxmlformats.org/officeDocument/2006/relationships/slideLayout" Target="../slideLayouts/slideLayout3.xml"/><Relationship Id="rId5" Type="http://schemas.openxmlformats.org/officeDocument/2006/relationships/hyperlink" Target="http://www.adminmonitor.com/tx/puct/open_meeting/20190718/" TargetMode="External"/><Relationship Id="rId4" Type="http://schemas.openxmlformats.org/officeDocument/2006/relationships/hyperlink" Target="http://interchange.puc.texas.gov/Search/Documents?controlNumber=48540&amp;itemNumber=62"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ercot.com/committee/rtctf" TargetMode="External"/><Relationship Id="rId1" Type="http://schemas.openxmlformats.org/officeDocument/2006/relationships/slideLayout" Target="../slideLayouts/slideLayout3.xml"/><Relationship Id="rId4" Type="http://schemas.openxmlformats.org/officeDocument/2006/relationships/hyperlink" Target="http://www.ercot.com/mktrules/puctDirectives/rtCoOptimization"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www.ercot.com/about/governance/index.html"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062103"/>
          </a:xfrm>
          <a:prstGeom prst="rect">
            <a:avLst/>
          </a:prstGeom>
          <a:noFill/>
        </p:spPr>
        <p:txBody>
          <a:bodyPr wrap="square" rtlCol="0">
            <a:spAutoFit/>
          </a:bodyPr>
          <a:lstStyle/>
          <a:p>
            <a:r>
              <a:rPr lang="en-US" sz="2000" b="1" dirty="0">
                <a:solidFill>
                  <a:schemeClr val="tx2"/>
                </a:solidFill>
              </a:rPr>
              <a:t>RTC Task Force General Information</a:t>
            </a:r>
            <a:endParaRPr lang="en-US" sz="2400" dirty="0" smtClean="0">
              <a:solidFill>
                <a:schemeClr val="tx2"/>
              </a:solidFill>
            </a:endParaRPr>
          </a:p>
          <a:p>
            <a:endParaRPr lang="en-US" dirty="0" smtClean="0">
              <a:solidFill>
                <a:schemeClr val="tx2"/>
              </a:solidFill>
            </a:endParaRPr>
          </a:p>
          <a:p>
            <a:endParaRPr lang="en-US" dirty="0">
              <a:solidFill>
                <a:schemeClr val="tx2"/>
              </a:solidFill>
            </a:endParaRPr>
          </a:p>
          <a:p>
            <a:endParaRPr lang="en-US" dirty="0">
              <a:solidFill>
                <a:schemeClr val="tx2"/>
              </a:solidFill>
            </a:endParaRPr>
          </a:p>
          <a:p>
            <a:r>
              <a:rPr lang="en-US" dirty="0" smtClean="0">
                <a:solidFill>
                  <a:schemeClr val="tx2"/>
                </a:solidFill>
              </a:rPr>
              <a:t>Matt </a:t>
            </a:r>
            <a:r>
              <a:rPr lang="en-US" dirty="0" err="1" smtClean="0">
                <a:solidFill>
                  <a:schemeClr val="tx2"/>
                </a:solidFill>
              </a:rPr>
              <a:t>Mereness</a:t>
            </a:r>
            <a:r>
              <a:rPr lang="en-US" dirty="0" smtClean="0">
                <a:solidFill>
                  <a:schemeClr val="tx2"/>
                </a:solidFill>
              </a:rPr>
              <a:t>	</a:t>
            </a:r>
            <a:endParaRPr lang="en-US" dirty="0">
              <a:solidFill>
                <a:schemeClr val="tx2"/>
              </a:solidFill>
            </a:endParaRPr>
          </a:p>
          <a:p>
            <a:endParaRPr lang="en-US" dirty="0">
              <a:solidFill>
                <a:schemeClr val="tx2"/>
              </a:solidFill>
            </a:endParaRPr>
          </a:p>
          <a:p>
            <a:r>
              <a:rPr lang="en-US" dirty="0" smtClean="0">
                <a:solidFill>
                  <a:schemeClr val="tx2"/>
                </a:solidFill>
              </a:rPr>
              <a:t>October 9, 2019</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Today’s Plan for Key Principles (KP)</a:t>
            </a:r>
            <a:endParaRPr lang="en-US" sz="2400" dirty="0"/>
          </a:p>
        </p:txBody>
      </p:sp>
      <p:sp>
        <p:nvSpPr>
          <p:cNvPr id="3" name="Content Placeholder 2"/>
          <p:cNvSpPr>
            <a:spLocks noGrp="1"/>
          </p:cNvSpPr>
          <p:nvPr>
            <p:ph idx="1"/>
          </p:nvPr>
        </p:nvSpPr>
        <p:spPr>
          <a:xfrm>
            <a:off x="381000" y="990600"/>
            <a:ext cx="8534400" cy="5334000"/>
          </a:xfrm>
        </p:spPr>
        <p:txBody>
          <a:bodyPr/>
          <a:lstStyle/>
          <a:p>
            <a:r>
              <a:rPr lang="en-US" sz="1800" u="sng" dirty="0" smtClean="0"/>
              <a:t>New Items/Presentations</a:t>
            </a:r>
          </a:p>
          <a:p>
            <a:pPr lvl="1"/>
            <a:r>
              <a:rPr lang="en-US" sz="1600" dirty="0" smtClean="0"/>
              <a:t>KP1.1 </a:t>
            </a:r>
            <a:r>
              <a:rPr lang="en-US" sz="1600" dirty="0"/>
              <a:t>and KP3 - RUC Items and the Reliability Deployment Pricing Run</a:t>
            </a:r>
          </a:p>
          <a:p>
            <a:pPr lvl="1"/>
            <a:r>
              <a:rPr lang="en-US" sz="1600" dirty="0"/>
              <a:t>KP1.2 - Separate SWOC in DAM</a:t>
            </a:r>
          </a:p>
          <a:p>
            <a:pPr lvl="1"/>
            <a:r>
              <a:rPr lang="en-US" sz="1600" dirty="0"/>
              <a:t>KP1.5 - Emergency Operation Settlement</a:t>
            </a:r>
          </a:p>
          <a:p>
            <a:pPr lvl="1"/>
            <a:r>
              <a:rPr lang="en-US" sz="1600" dirty="0"/>
              <a:t>KP1.5 - Removal of separate Regulation and FRRS signals</a:t>
            </a:r>
          </a:p>
          <a:p>
            <a:endParaRPr lang="en-US" sz="18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2315852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lgn="ctr">
              <a:buNone/>
            </a:pPr>
            <a:endParaRPr lang="en-US" sz="3200" dirty="0" smtClean="0"/>
          </a:p>
          <a:p>
            <a:pPr marL="0" indent="0" algn="ctr">
              <a:buNone/>
            </a:pPr>
            <a:r>
              <a:rPr lang="en-US" sz="3200" dirty="0" smtClean="0"/>
              <a:t>Appendix</a:t>
            </a:r>
          </a:p>
          <a:p>
            <a:pPr marL="0" indent="0" algn="ctr">
              <a:buNone/>
            </a:pPr>
            <a:endParaRPr lang="en-US" sz="3200" dirty="0"/>
          </a:p>
          <a:p>
            <a:pPr marL="0" indent="0" algn="ctr">
              <a:buNone/>
            </a:pPr>
            <a:r>
              <a:rPr lang="en-US" sz="2000" dirty="0"/>
              <a:t>Stakeholder Process Summary</a:t>
            </a:r>
          </a:p>
          <a:p>
            <a:pPr marL="0" indent="0" algn="ctr">
              <a:buNone/>
            </a:pPr>
            <a:r>
              <a:rPr lang="en-US" sz="2000" dirty="0"/>
              <a:t>PUCT Direction on RTC </a:t>
            </a:r>
            <a:r>
              <a:rPr lang="en-US" sz="2000" dirty="0" smtClean="0"/>
              <a:t>Items</a:t>
            </a:r>
          </a:p>
          <a:p>
            <a:pPr marL="0" indent="0" algn="ctr">
              <a:buNone/>
            </a:pPr>
            <a:r>
              <a:rPr lang="en-US" sz="2000" dirty="0" smtClean="0"/>
              <a:t>RTCTF Posting Locations</a:t>
            </a:r>
            <a:endParaRPr lang="en-US" sz="2000" dirty="0"/>
          </a:p>
          <a:p>
            <a:pPr marL="0" indent="0" algn="ctr">
              <a:buNone/>
            </a:pPr>
            <a:endParaRPr lang="en-US" sz="3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2844574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Arrow Connector 15"/>
          <p:cNvCxnSpPr/>
          <p:nvPr/>
        </p:nvCxnSpPr>
        <p:spPr>
          <a:xfrm flipV="1">
            <a:off x="1346010" y="399784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V="1">
            <a:off x="4038600" y="399727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flipV="1">
            <a:off x="6553200" y="397595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flipV="1">
            <a:off x="7596117" y="399727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7620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8" name="Straight Arrow Connector 17"/>
          <p:cNvCxnSpPr/>
          <p:nvPr/>
        </p:nvCxnSpPr>
        <p:spPr>
          <a:xfrm>
            <a:off x="49530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a:off x="2514600" y="309143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a:off x="75438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a:off x="65532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 name="Title 1"/>
          <p:cNvSpPr>
            <a:spLocks noGrp="1"/>
          </p:cNvSpPr>
          <p:nvPr>
            <p:ph type="title"/>
          </p:nvPr>
        </p:nvSpPr>
        <p:spPr/>
        <p:txBody>
          <a:bodyPr/>
          <a:lstStyle/>
          <a:p>
            <a:r>
              <a:rPr lang="en-US" sz="2400" dirty="0"/>
              <a:t>RTCTF </a:t>
            </a:r>
            <a:r>
              <a:rPr lang="en-US" sz="2400" dirty="0" smtClean="0"/>
              <a:t>Review Process </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
        <p:nvSpPr>
          <p:cNvPr id="5" name="Rectangle 4"/>
          <p:cNvSpPr/>
          <p:nvPr/>
        </p:nvSpPr>
        <p:spPr>
          <a:xfrm>
            <a:off x="381000" y="998363"/>
            <a:ext cx="1828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smtClean="0"/>
              <a:t>Internal ERCOT Draft Principles and Principle Concepts (elements)</a:t>
            </a:r>
            <a:endParaRPr lang="en-US" sz="1400" i="1" dirty="0"/>
          </a:p>
        </p:txBody>
      </p:sp>
      <p:sp>
        <p:nvSpPr>
          <p:cNvPr id="8" name="Rectangle 7"/>
          <p:cNvSpPr/>
          <p:nvPr/>
        </p:nvSpPr>
        <p:spPr>
          <a:xfrm>
            <a:off x="381000" y="1994750"/>
            <a:ext cx="1828800"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presents concepts for meeting in presentation format</a:t>
            </a:r>
            <a:endParaRPr lang="en-US" sz="1600" dirty="0"/>
          </a:p>
        </p:txBody>
      </p:sp>
      <p:sp>
        <p:nvSpPr>
          <p:cNvPr id="9" name="Rectangle 8"/>
          <p:cNvSpPr/>
          <p:nvPr/>
        </p:nvSpPr>
        <p:spPr>
          <a:xfrm>
            <a:off x="2217577" y="1994751"/>
            <a:ext cx="1625219"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takes feedback and posts in 2 days as initial document for MP edits</a:t>
            </a:r>
            <a:endParaRPr lang="en-US" sz="1600" dirty="0"/>
          </a:p>
        </p:txBody>
      </p:sp>
      <p:sp>
        <p:nvSpPr>
          <p:cNvPr id="10" name="Rectangle 9"/>
          <p:cNvSpPr/>
          <p:nvPr/>
        </p:nvSpPr>
        <p:spPr>
          <a:xfrm>
            <a:off x="3352800" y="4280751"/>
            <a:ext cx="2819400"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MPs submit feedback as edits to document and any </a:t>
            </a:r>
          </a:p>
          <a:p>
            <a:pPr algn="ctr"/>
            <a:r>
              <a:rPr lang="en-US" sz="1600" dirty="0" smtClean="0"/>
              <a:t>-   Concerns  </a:t>
            </a:r>
            <a:endParaRPr lang="en-US" sz="1600" dirty="0"/>
          </a:p>
          <a:p>
            <a:pPr marL="285750" indent="-285750" algn="ctr">
              <a:buFontTx/>
              <a:buChar char="-"/>
            </a:pPr>
            <a:r>
              <a:rPr lang="en-US" sz="1600" dirty="0" smtClean="0"/>
              <a:t>Alternatives</a:t>
            </a:r>
            <a:endParaRPr lang="en-US" sz="1600" dirty="0"/>
          </a:p>
        </p:txBody>
      </p:sp>
      <p:sp>
        <p:nvSpPr>
          <p:cNvPr id="11" name="Rectangle 10"/>
          <p:cNvSpPr/>
          <p:nvPr/>
        </p:nvSpPr>
        <p:spPr>
          <a:xfrm>
            <a:off x="381000" y="4280751"/>
            <a:ext cx="1836577"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MPs share initial feedback, concern, request for additional </a:t>
            </a:r>
            <a:r>
              <a:rPr lang="en-US" sz="1600" dirty="0" smtClean="0"/>
              <a:t>information</a:t>
            </a:r>
            <a:endParaRPr lang="en-US" sz="1600" dirty="0"/>
          </a:p>
        </p:txBody>
      </p:sp>
      <p:sp>
        <p:nvSpPr>
          <p:cNvPr id="12" name="Rectangle 11"/>
          <p:cNvSpPr/>
          <p:nvPr/>
        </p:nvSpPr>
        <p:spPr>
          <a:xfrm>
            <a:off x="6349622" y="4280751"/>
            <a:ext cx="2515168" cy="13580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MPs must document concerns and alternative approach prior to meeting and be prepared to discuss</a:t>
            </a:r>
          </a:p>
        </p:txBody>
      </p:sp>
      <p:sp>
        <p:nvSpPr>
          <p:cNvPr id="13" name="Rectangle 12"/>
          <p:cNvSpPr/>
          <p:nvPr/>
        </p:nvSpPr>
        <p:spPr>
          <a:xfrm>
            <a:off x="6349621" y="1994750"/>
            <a:ext cx="2489580" cy="1447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provides responses to finalize supporting principle concept</a:t>
            </a:r>
            <a:endParaRPr lang="en-US" sz="1600" dirty="0"/>
          </a:p>
        </p:txBody>
      </p:sp>
      <p:sp>
        <p:nvSpPr>
          <p:cNvPr id="14" name="Right Arrow 13"/>
          <p:cNvSpPr/>
          <p:nvPr/>
        </p:nvSpPr>
        <p:spPr>
          <a:xfrm>
            <a:off x="304800" y="3518751"/>
            <a:ext cx="8686800" cy="6096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Meeting #1                                 Meeting #2                             Meeting #3</a:t>
            </a:r>
            <a:endParaRPr lang="en-US" dirty="0"/>
          </a:p>
        </p:txBody>
      </p:sp>
      <p:sp>
        <p:nvSpPr>
          <p:cNvPr id="25" name="TextBox 24"/>
          <p:cNvSpPr txBox="1"/>
          <p:nvPr/>
        </p:nvSpPr>
        <p:spPr>
          <a:xfrm>
            <a:off x="6629400" y="5658140"/>
            <a:ext cx="2209800" cy="857328"/>
          </a:xfrm>
          <a:prstGeom prst="rect">
            <a:avLst/>
          </a:prstGeom>
          <a:solidFill>
            <a:schemeClr val="bg1"/>
          </a:solidFill>
          <a:ln>
            <a:solidFill>
              <a:srgbClr val="FF0000"/>
            </a:solidFill>
          </a:ln>
        </p:spPr>
        <p:txBody>
          <a:bodyPr wrap="square" rtlCol="0">
            <a:spAutoFit/>
          </a:bodyPr>
          <a:lstStyle/>
          <a:p>
            <a:r>
              <a:rPr lang="en-US" sz="1600" dirty="0" smtClean="0">
                <a:solidFill>
                  <a:srgbClr val="FF0000"/>
                </a:solidFill>
              </a:rPr>
              <a:t>Take consensus and non-consensus items to TAC for vote</a:t>
            </a:r>
            <a:endParaRPr lang="en-US" sz="1600" dirty="0">
              <a:solidFill>
                <a:srgbClr val="FF0000"/>
              </a:solidFill>
            </a:endParaRPr>
          </a:p>
        </p:txBody>
      </p:sp>
      <p:sp>
        <p:nvSpPr>
          <p:cNvPr id="26" name="Rectangle 25"/>
          <p:cNvSpPr/>
          <p:nvPr/>
        </p:nvSpPr>
        <p:spPr>
          <a:xfrm>
            <a:off x="4013012" y="1988963"/>
            <a:ext cx="2159188" cy="14535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posts all MP feedback and responds to MP redlines, concerns, alternatives</a:t>
            </a:r>
            <a:endParaRPr lang="en-US" sz="1600" dirty="0"/>
          </a:p>
        </p:txBody>
      </p:sp>
    </p:spTree>
    <p:extLst>
      <p:ext uri="{BB962C8B-B14F-4D97-AF65-F5344CB8AC3E}">
        <p14:creationId xmlns:p14="http://schemas.microsoft.com/office/powerpoint/2010/main" val="302759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TAC Review Process</a:t>
            </a:r>
            <a:endParaRPr lang="en-US" sz="2400" dirty="0"/>
          </a:p>
        </p:txBody>
      </p:sp>
      <p:sp>
        <p:nvSpPr>
          <p:cNvPr id="3" name="Content Placeholder 2"/>
          <p:cNvSpPr>
            <a:spLocks noGrp="1"/>
          </p:cNvSpPr>
          <p:nvPr>
            <p:ph idx="1"/>
          </p:nvPr>
        </p:nvSpPr>
        <p:spPr>
          <a:xfrm>
            <a:off x="304800" y="762000"/>
            <a:ext cx="8534400" cy="5334000"/>
          </a:xfrm>
        </p:spPr>
        <p:txBody>
          <a:bodyPr/>
          <a:lstStyle/>
          <a:p>
            <a:r>
              <a:rPr lang="en-US" sz="2000" dirty="0" smtClean="0"/>
              <a:t>TAC is the stakeholder body to vote on Design Principles.</a:t>
            </a:r>
          </a:p>
          <a:p>
            <a:pPr lvl="1"/>
            <a:endParaRPr lang="en-US" sz="900" dirty="0" smtClean="0"/>
          </a:p>
          <a:p>
            <a:r>
              <a:rPr lang="en-US" sz="2000" dirty="0" smtClean="0"/>
              <a:t>RTC Key </a:t>
            </a:r>
            <a:r>
              <a:rPr lang="en-US" sz="2000" dirty="0"/>
              <a:t>Principles </a:t>
            </a:r>
            <a:r>
              <a:rPr lang="en-US" sz="2000" dirty="0" smtClean="0"/>
              <a:t>are non-binding and will </a:t>
            </a:r>
            <a:r>
              <a:rPr lang="en-US" sz="2000" dirty="0"/>
              <a:t>not go directly to the Board </a:t>
            </a:r>
            <a:r>
              <a:rPr lang="en-US" sz="2000" dirty="0" smtClean="0"/>
              <a:t>after TAC consideration.</a:t>
            </a:r>
          </a:p>
          <a:p>
            <a:pPr lvl="1"/>
            <a:r>
              <a:rPr lang="en-US" sz="1400" dirty="0"/>
              <a:t>Procedures set forth in Protocol Section 21 do not apply to discussions, opinions or </a:t>
            </a:r>
            <a:r>
              <a:rPr lang="en-US" sz="1400" dirty="0" smtClean="0"/>
              <a:t>approvals </a:t>
            </a:r>
            <a:r>
              <a:rPr lang="en-US" sz="1400" dirty="0"/>
              <a:t>by TAC with respect to RTC Key Principles</a:t>
            </a:r>
            <a:r>
              <a:rPr lang="en-US" sz="1400" dirty="0" smtClean="0"/>
              <a:t>.</a:t>
            </a:r>
          </a:p>
          <a:p>
            <a:pPr lvl="1"/>
            <a:r>
              <a:rPr lang="en-US" sz="1400" dirty="0"/>
              <a:t>Section VIII of the ERCOT Board Policies and Procedures does not apply to discussions, opinions or unofficial approvals by TAC with respect to RTC Key Principles</a:t>
            </a:r>
            <a:r>
              <a:rPr lang="en-US" sz="1400" dirty="0" smtClean="0"/>
              <a:t>.</a:t>
            </a:r>
          </a:p>
          <a:p>
            <a:pPr lvl="1"/>
            <a:endParaRPr lang="en-US" sz="1000" dirty="0"/>
          </a:p>
          <a:p>
            <a:r>
              <a:rPr lang="en-US" sz="2000" dirty="0" smtClean="0"/>
              <a:t>After TAC endorsement of </a:t>
            </a:r>
            <a:r>
              <a:rPr lang="en-US" sz="2000" dirty="0"/>
              <a:t>all RTC Key Principles, ERCOT will compile the </a:t>
            </a:r>
            <a:r>
              <a:rPr lang="en-US" sz="2000" dirty="0" smtClean="0"/>
              <a:t>RTC </a:t>
            </a:r>
            <a:r>
              <a:rPr lang="en-US" sz="2000" dirty="0"/>
              <a:t>Key Principles into a single package, and </a:t>
            </a:r>
            <a:r>
              <a:rPr lang="en-US" sz="2000" dirty="0" smtClean="0"/>
              <a:t>submit </a:t>
            </a:r>
            <a:r>
              <a:rPr lang="en-US" sz="2000" dirty="0"/>
              <a:t>it to TAC for a courtesy review prior to Board review.  The </a:t>
            </a:r>
            <a:r>
              <a:rPr lang="en-US" sz="2000" dirty="0" smtClean="0"/>
              <a:t>package </a:t>
            </a:r>
            <a:r>
              <a:rPr lang="en-US" sz="2000" dirty="0"/>
              <a:t>will contain a full record of TAC </a:t>
            </a:r>
            <a:r>
              <a:rPr lang="en-US" sz="2000" dirty="0" smtClean="0"/>
              <a:t>votes.</a:t>
            </a:r>
            <a:endParaRPr lang="en-US" sz="2000" dirty="0"/>
          </a:p>
          <a:p>
            <a:pPr lvl="1"/>
            <a:endParaRPr lang="en-US" sz="1000" dirty="0"/>
          </a:p>
          <a:p>
            <a:r>
              <a:rPr lang="en-US" sz="2000" dirty="0" smtClean="0"/>
              <a:t>Following </a:t>
            </a:r>
            <a:r>
              <a:rPr lang="en-US" sz="2000" dirty="0"/>
              <a:t>TAC review of the complete RTC Key Principles package, ERCOT will submit it to the Board for discussion and consideration</a:t>
            </a:r>
            <a:r>
              <a:rPr lang="en-US" sz="2000" dirty="0" smtClean="0"/>
              <a:t>.</a:t>
            </a:r>
          </a:p>
          <a:p>
            <a:pPr lvl="1"/>
            <a:r>
              <a:rPr lang="en-US" sz="1400" dirty="0" smtClean="0"/>
              <a:t>Any </a:t>
            </a:r>
            <a:r>
              <a:rPr lang="en-US" sz="1400" dirty="0"/>
              <a:t>stakeholder opposed to an RTC Key Principle </a:t>
            </a:r>
            <a:r>
              <a:rPr lang="en-US" sz="1400" dirty="0" smtClean="0"/>
              <a:t>may</a:t>
            </a:r>
            <a:r>
              <a:rPr lang="en-US" sz="1400" dirty="0"/>
              <a:t>, at this time, request Board consideration in accordance with Section VIII of the ERCOT Board Policies and Procedures</a:t>
            </a:r>
            <a:r>
              <a:rPr lang="en-US" sz="1400" dirty="0" smtClean="0"/>
              <a:t>.</a:t>
            </a:r>
            <a:endParaRPr lang="en-US" sz="1400" dirty="0"/>
          </a:p>
          <a:p>
            <a:pPr marL="0" indent="0">
              <a:buNone/>
            </a:pPr>
            <a:endParaRPr lang="en-US" sz="1800" dirty="0" smtClean="0"/>
          </a:p>
          <a:p>
            <a:pPr lvl="1"/>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2144568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ts val="1000"/>
              </a:spcBef>
              <a:spcAft>
                <a:spcPts val="1000"/>
              </a:spcAft>
            </a:pPr>
            <a:r>
              <a:rPr lang="en-US" sz="2400" dirty="0" smtClean="0"/>
              <a:t>PUCT Direction on RTC Design Items</a:t>
            </a:r>
            <a:endParaRPr lang="en-US" sz="2400" dirty="0"/>
          </a:p>
        </p:txBody>
      </p:sp>
      <p:sp>
        <p:nvSpPr>
          <p:cNvPr id="3" name="Content Placeholder 2"/>
          <p:cNvSpPr>
            <a:spLocks noGrp="1"/>
          </p:cNvSpPr>
          <p:nvPr>
            <p:ph idx="1"/>
          </p:nvPr>
        </p:nvSpPr>
        <p:spPr>
          <a:xfrm>
            <a:off x="304800" y="838200"/>
            <a:ext cx="8534400" cy="5334000"/>
          </a:xfrm>
        </p:spPr>
        <p:txBody>
          <a:bodyPr/>
          <a:lstStyle/>
          <a:p>
            <a:r>
              <a:rPr lang="en-US" sz="2000" dirty="0" smtClean="0"/>
              <a:t>Key updates PUCT </a:t>
            </a:r>
            <a:r>
              <a:rPr lang="en-US" sz="2000" dirty="0"/>
              <a:t>Project </a:t>
            </a:r>
            <a:r>
              <a:rPr lang="en-US" sz="2000" dirty="0" smtClean="0"/>
              <a:t>No</a:t>
            </a:r>
            <a:r>
              <a:rPr lang="en-US" sz="2000" dirty="0"/>
              <a:t>. 48540 </a:t>
            </a:r>
            <a:endParaRPr lang="en-US" sz="2000" dirty="0" smtClean="0"/>
          </a:p>
          <a:p>
            <a:pPr lvl="1"/>
            <a:r>
              <a:rPr lang="en-US" sz="1200" dirty="0" smtClean="0"/>
              <a:t>June 26, 2019 Chair Memo: </a:t>
            </a:r>
            <a:r>
              <a:rPr lang="en-US" sz="800" dirty="0">
                <a:hlinkClick r:id="rId2"/>
              </a:rPr>
              <a:t>http://</a:t>
            </a:r>
            <a:r>
              <a:rPr lang="en-US" sz="800" dirty="0" smtClean="0">
                <a:hlinkClick r:id="rId2"/>
              </a:rPr>
              <a:t>interchange.puc.texas.gov/Search/Documents?controlNumber=48540&amp;itemNumber=60</a:t>
            </a:r>
            <a:r>
              <a:rPr lang="en-US" sz="800" dirty="0" smtClean="0"/>
              <a:t> </a:t>
            </a:r>
          </a:p>
          <a:p>
            <a:pPr lvl="1"/>
            <a:r>
              <a:rPr lang="en-US" sz="1200" dirty="0" smtClean="0"/>
              <a:t>June 27, 2019 PUCT Open Meeting: </a:t>
            </a:r>
            <a:r>
              <a:rPr lang="en-US" sz="800" dirty="0" smtClean="0">
                <a:hlinkClick r:id="rId3"/>
              </a:rPr>
              <a:t>http://www.adminmonitor.com/tx/puct/open_meeting/20190627/</a:t>
            </a:r>
            <a:r>
              <a:rPr lang="en-US" sz="1050" dirty="0" smtClean="0"/>
              <a:t> </a:t>
            </a:r>
          </a:p>
          <a:p>
            <a:pPr lvl="1"/>
            <a:r>
              <a:rPr lang="en-US" sz="1200" dirty="0" smtClean="0"/>
              <a:t>July 17, 2019 ERCOT Letter on RTC Timeline:</a:t>
            </a:r>
            <a:r>
              <a:rPr lang="en-US" sz="1100" dirty="0" smtClean="0"/>
              <a:t> </a:t>
            </a:r>
            <a:r>
              <a:rPr lang="en-US" sz="800" dirty="0" smtClean="0">
                <a:hlinkClick r:id="rId4"/>
              </a:rPr>
              <a:t>http://interchange.puc.texas.gov/Search/Documents?controlNumber=48540&amp;itemNumber=62</a:t>
            </a:r>
            <a:r>
              <a:rPr lang="en-US" sz="800" dirty="0" smtClean="0"/>
              <a:t> </a:t>
            </a:r>
          </a:p>
          <a:p>
            <a:pPr lvl="1"/>
            <a:r>
              <a:rPr lang="en-US" sz="1200" dirty="0" smtClean="0"/>
              <a:t>July 18, 2010 PUCT Open Meeting: </a:t>
            </a:r>
            <a:r>
              <a:rPr lang="en-US" sz="800" dirty="0">
                <a:hlinkClick r:id="rId5"/>
              </a:rPr>
              <a:t>http://www.adminmonitor.com/tx/puct/open_meeting/20190718/</a:t>
            </a:r>
            <a:endParaRPr lang="en-US" sz="800" dirty="0"/>
          </a:p>
          <a:p>
            <a:pPr lvl="2"/>
            <a:endParaRPr lang="en-US" sz="1200" dirty="0" smtClean="0"/>
          </a:p>
          <a:p>
            <a:pPr lvl="1"/>
            <a:r>
              <a:rPr lang="en-US" sz="1600" u="sng" dirty="0" smtClean="0"/>
              <a:t>Ancillary </a:t>
            </a:r>
            <a:r>
              <a:rPr lang="en-US" sz="1600" u="sng" dirty="0"/>
              <a:t>Services Demand Curves</a:t>
            </a:r>
            <a:r>
              <a:rPr lang="en-US" sz="1600" dirty="0"/>
              <a:t> – Curves should follow current </a:t>
            </a:r>
            <a:r>
              <a:rPr lang="en-US" sz="1600" dirty="0" smtClean="0"/>
              <a:t>Operating Reserve Demand Curve (ORDC) parameters.</a:t>
            </a:r>
            <a:endParaRPr lang="en-US" sz="1600" dirty="0"/>
          </a:p>
          <a:p>
            <a:pPr lvl="1"/>
            <a:endParaRPr lang="en-US" sz="700" dirty="0"/>
          </a:p>
          <a:p>
            <a:pPr lvl="1"/>
            <a:r>
              <a:rPr lang="en-US" sz="1600" u="sng" dirty="0" smtClean="0"/>
              <a:t>System-wide Offer Cap (SWCAP) and Power Balance Penalty Curve (PBPC)</a:t>
            </a:r>
            <a:r>
              <a:rPr lang="en-US" sz="1600" dirty="0"/>
              <a:t> – Set </a:t>
            </a:r>
            <a:r>
              <a:rPr lang="en-US" sz="1600" dirty="0" smtClean="0"/>
              <a:t>SWCAP </a:t>
            </a:r>
            <a:r>
              <a:rPr lang="en-US" sz="1600" dirty="0"/>
              <a:t>$2,000 per MWh, Max ASDC $9,000 per MWh, VOLL $9,000 per MWh. Prices capped at $9,000 per MWh exclusive of congestion costs. LCAP will apply if necessary</a:t>
            </a:r>
            <a:r>
              <a:rPr lang="en-US" sz="1600" dirty="0" smtClean="0"/>
              <a:t>.</a:t>
            </a:r>
          </a:p>
          <a:p>
            <a:pPr lvl="1"/>
            <a:endParaRPr lang="en-US" sz="700" dirty="0" smtClean="0"/>
          </a:p>
          <a:p>
            <a:pPr lvl="1"/>
            <a:r>
              <a:rPr lang="en-US" sz="1600" u="sng" dirty="0" smtClean="0"/>
              <a:t>Ancillary Service Offers</a:t>
            </a:r>
            <a:r>
              <a:rPr lang="en-US" sz="1600" dirty="0"/>
              <a:t> – Creation </a:t>
            </a:r>
            <a:r>
              <a:rPr lang="en-US" sz="1600" dirty="0" smtClean="0"/>
              <a:t>of Proxy AS Offers if qualified and available but not offered.</a:t>
            </a:r>
            <a:endParaRPr lang="en-US" sz="1600" dirty="0"/>
          </a:p>
          <a:p>
            <a:pPr lvl="1"/>
            <a:endParaRPr lang="en-US" sz="700" dirty="0"/>
          </a:p>
          <a:p>
            <a:pPr lvl="1"/>
            <a:r>
              <a:rPr lang="en-US" sz="1600" u="sng" dirty="0" smtClean="0"/>
              <a:t>Suite </a:t>
            </a:r>
            <a:r>
              <a:rPr lang="en-US" sz="1600" u="sng" dirty="0"/>
              <a:t>of </a:t>
            </a:r>
            <a:r>
              <a:rPr lang="en-US" sz="1600" u="sng" dirty="0" smtClean="0"/>
              <a:t>Ancillary Service Products</a:t>
            </a:r>
            <a:r>
              <a:rPr lang="en-US" sz="1600" dirty="0"/>
              <a:t> – All Ancillary Service products finalized with the approval of NPRR863. </a:t>
            </a:r>
            <a:endParaRPr lang="en-US" sz="1600" dirty="0" smtClean="0"/>
          </a:p>
          <a:p>
            <a:pPr lvl="1"/>
            <a:endParaRPr lang="en-US" sz="600" dirty="0"/>
          </a:p>
          <a:p>
            <a:pPr lvl="1"/>
            <a:r>
              <a:rPr lang="en-US" sz="1600" u="sng" dirty="0" smtClean="0"/>
              <a:t>Day-Ahead </a:t>
            </a:r>
            <a:r>
              <a:rPr lang="en-US" sz="1600" u="sng" dirty="0"/>
              <a:t>Market</a:t>
            </a:r>
            <a:r>
              <a:rPr lang="en-US" sz="1600" dirty="0"/>
              <a:t> – </a:t>
            </a:r>
            <a:r>
              <a:rPr lang="en-US" sz="1600" dirty="0" smtClean="0"/>
              <a:t>The Commission did not want to add DAM enhancements to the RTC Project that would jeopardize the RTC delivery timeline.</a:t>
            </a:r>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3510441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of RTCTF Posting Locations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sp>
        <p:nvSpPr>
          <p:cNvPr id="5" name="Rectangle 4"/>
          <p:cNvSpPr/>
          <p:nvPr/>
        </p:nvSpPr>
        <p:spPr>
          <a:xfrm>
            <a:off x="381000" y="3382283"/>
            <a:ext cx="32766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smtClean="0"/>
              <a:t>RTCTF Calendar Pages</a:t>
            </a:r>
          </a:p>
          <a:p>
            <a:pPr algn="ctr"/>
            <a:r>
              <a:rPr lang="en-US" dirty="0" smtClean="0"/>
              <a:t>Current/new materials posted on RTCTF meeting pages</a:t>
            </a:r>
          </a:p>
        </p:txBody>
      </p:sp>
      <p:sp>
        <p:nvSpPr>
          <p:cNvPr id="6" name="Rectangle 5"/>
          <p:cNvSpPr/>
          <p:nvPr/>
        </p:nvSpPr>
        <p:spPr>
          <a:xfrm>
            <a:off x="381000" y="990600"/>
            <a:ext cx="3171049" cy="1676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a:t>RTCTF Home Page</a:t>
            </a:r>
          </a:p>
          <a:p>
            <a:pPr algn="ctr"/>
            <a:r>
              <a:rPr lang="en-US" dirty="0" smtClean="0"/>
              <a:t>RTCTF Charter</a:t>
            </a:r>
          </a:p>
          <a:p>
            <a:pPr algn="ctr"/>
            <a:r>
              <a:rPr lang="en-US" dirty="0" smtClean="0"/>
              <a:t>Meeting Calendar</a:t>
            </a:r>
          </a:p>
          <a:p>
            <a:pPr algn="ctr"/>
            <a:r>
              <a:rPr lang="en-US" dirty="0" smtClean="0"/>
              <a:t>Principle Tracking Schedule</a:t>
            </a:r>
          </a:p>
          <a:p>
            <a:pPr algn="ctr"/>
            <a:r>
              <a:rPr lang="en-US" dirty="0" smtClean="0"/>
              <a:t>RTC Scenario/Clearing Tool</a:t>
            </a:r>
          </a:p>
        </p:txBody>
      </p:sp>
      <p:sp>
        <p:nvSpPr>
          <p:cNvPr id="7" name="Rectangle 6"/>
          <p:cNvSpPr/>
          <p:nvPr/>
        </p:nvSpPr>
        <p:spPr>
          <a:xfrm>
            <a:off x="381000" y="5257801"/>
            <a:ext cx="3276600" cy="943882"/>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smtClean="0"/>
              <a:t>ERCOT.com/ </a:t>
            </a:r>
            <a:r>
              <a:rPr lang="en-US" u="sng" dirty="0" err="1" smtClean="0"/>
              <a:t>MarketRules</a:t>
            </a:r>
            <a:r>
              <a:rPr lang="en-US" u="sng" dirty="0" smtClean="0"/>
              <a:t>, PUCT Directive/RTC Page</a:t>
            </a:r>
            <a:r>
              <a:rPr lang="en-US" dirty="0" smtClean="0"/>
              <a:t/>
            </a:r>
            <a:br>
              <a:rPr lang="en-US" dirty="0" smtClean="0"/>
            </a:br>
            <a:r>
              <a:rPr lang="en-US" dirty="0"/>
              <a:t>All historical materials posted </a:t>
            </a:r>
          </a:p>
        </p:txBody>
      </p:sp>
      <p:sp>
        <p:nvSpPr>
          <p:cNvPr id="8" name="Rectangle 7"/>
          <p:cNvSpPr/>
          <p:nvPr/>
        </p:nvSpPr>
        <p:spPr>
          <a:xfrm>
            <a:off x="3587052" y="1295400"/>
            <a:ext cx="3499548" cy="338554"/>
          </a:xfrm>
          <a:prstGeom prst="rect">
            <a:avLst/>
          </a:prstGeom>
        </p:spPr>
        <p:txBody>
          <a:bodyPr wrap="none">
            <a:spAutoFit/>
          </a:bodyPr>
          <a:lstStyle/>
          <a:p>
            <a:r>
              <a:rPr lang="en-US" sz="1600" dirty="0">
                <a:hlinkClick r:id="rId2"/>
              </a:rPr>
              <a:t>http://www.ercot.com/committee/rtctf</a:t>
            </a:r>
            <a:endParaRPr lang="en-US" sz="1600" dirty="0"/>
          </a:p>
        </p:txBody>
      </p:sp>
      <p:pic>
        <p:nvPicPr>
          <p:cNvPr id="9" name="Picture 8"/>
          <p:cNvPicPr>
            <a:picLocks noChangeAspect="1"/>
          </p:cNvPicPr>
          <p:nvPr/>
        </p:nvPicPr>
        <p:blipFill>
          <a:blip r:embed="rId3"/>
          <a:stretch>
            <a:fillRect/>
          </a:stretch>
        </p:blipFill>
        <p:spPr>
          <a:xfrm>
            <a:off x="4595812" y="1664732"/>
            <a:ext cx="4281488" cy="3309135"/>
          </a:xfrm>
          <a:prstGeom prst="rect">
            <a:avLst/>
          </a:prstGeom>
        </p:spPr>
      </p:pic>
      <p:sp>
        <p:nvSpPr>
          <p:cNvPr id="11" name="Right Arrow 10"/>
          <p:cNvSpPr/>
          <p:nvPr/>
        </p:nvSpPr>
        <p:spPr>
          <a:xfrm>
            <a:off x="3681412" y="3725183"/>
            <a:ext cx="9144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707924" y="5530141"/>
            <a:ext cx="5131276" cy="307777"/>
          </a:xfrm>
          <a:prstGeom prst="rect">
            <a:avLst/>
          </a:prstGeom>
        </p:spPr>
        <p:txBody>
          <a:bodyPr wrap="none">
            <a:spAutoFit/>
          </a:bodyPr>
          <a:lstStyle/>
          <a:p>
            <a:r>
              <a:rPr lang="en-US" sz="1400" dirty="0">
                <a:hlinkClick r:id="rId4"/>
              </a:rPr>
              <a:t>http://www.ercot.com/mktrules/puctDirectives/rtCoOptimization</a:t>
            </a:r>
            <a:endParaRPr lang="en-US" sz="1400" dirty="0"/>
          </a:p>
        </p:txBody>
      </p:sp>
      <p:cxnSp>
        <p:nvCxnSpPr>
          <p:cNvPr id="14" name="Straight Connector 13"/>
          <p:cNvCxnSpPr/>
          <p:nvPr/>
        </p:nvCxnSpPr>
        <p:spPr>
          <a:xfrm>
            <a:off x="76200" y="5105400"/>
            <a:ext cx="88011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9164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Antitrust Admonition</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6" name="Rectangle 5"/>
          <p:cNvSpPr/>
          <p:nvPr/>
        </p:nvSpPr>
        <p:spPr>
          <a:xfrm>
            <a:off x="609600" y="990600"/>
            <a:ext cx="7162800" cy="4585871"/>
          </a:xfrm>
          <a:prstGeom prst="rect">
            <a:avLst/>
          </a:prstGeom>
        </p:spPr>
        <p:txBody>
          <a:bodyPr wrap="square">
            <a:spAutoFit/>
          </a:bodyPr>
          <a:lstStyle/>
          <a:p>
            <a:endParaRPr lang="en-US" dirty="0">
              <a:solidFill>
                <a:srgbClr val="000000"/>
              </a:solidFill>
              <a:latin typeface="Times New Roman" panose="02020603050405020304" pitchFamily="18" charset="0"/>
            </a:endParaRPr>
          </a:p>
          <a:p>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			</a:t>
            </a:r>
            <a:r>
              <a:rPr lang="en-US" sz="1600" dirty="0" smtClean="0">
                <a:solidFill>
                  <a:schemeClr val="tx2"/>
                </a:solidFill>
              </a:rPr>
              <a:t>Antitrust </a:t>
            </a:r>
            <a:r>
              <a:rPr lang="en-US" sz="1600" dirty="0">
                <a:solidFill>
                  <a:schemeClr val="tx2"/>
                </a:solidFill>
              </a:rPr>
              <a:t>Admonition </a:t>
            </a:r>
          </a:p>
          <a:p>
            <a:r>
              <a:rPr lang="en-US" sz="1600" dirty="0">
                <a:solidFill>
                  <a:schemeClr val="tx2"/>
                </a:solidFill>
              </a:rPr>
              <a:t>To 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1600" i="1" dirty="0">
                <a:solidFill>
                  <a:schemeClr val="tx2"/>
                </a:solidFill>
              </a:rPr>
              <a:t>Statement of Position on Antitrust Issues for Members of ERCOT Committees, Subcommittees, and Working Groups</a:t>
            </a:r>
            <a:r>
              <a:rPr lang="en-US" sz="1600" dirty="0">
                <a:solidFill>
                  <a:schemeClr val="tx2"/>
                </a:solidFill>
              </a:rPr>
              <a:t>, which is posted on the ERCOT website.</a:t>
            </a:r>
            <a:r>
              <a:rPr lang="en-US" sz="1000" dirty="0">
                <a:solidFill>
                  <a:schemeClr val="tx2"/>
                </a:solidFill>
              </a:rPr>
              <a:t>1 </a:t>
            </a:r>
            <a:endParaRPr lang="en-US" sz="1000" dirty="0" smtClean="0">
              <a:solidFill>
                <a:schemeClr val="tx2"/>
              </a:solidFill>
            </a:endParaRPr>
          </a:p>
          <a:p>
            <a:endParaRPr lang="en-US" sz="1000" dirty="0">
              <a:solidFill>
                <a:schemeClr val="tx2"/>
              </a:solidFill>
            </a:endParaRPr>
          </a:p>
          <a:p>
            <a:r>
              <a:rPr lang="en-US" sz="1600" dirty="0" smtClean="0">
                <a:solidFill>
                  <a:schemeClr val="tx2"/>
                </a:solidFill>
              </a:rPr>
              <a:t>			   Disclaimer </a:t>
            </a:r>
            <a:endParaRPr lang="en-US" sz="1600" dirty="0">
              <a:solidFill>
                <a:schemeClr val="tx2"/>
              </a:solidFill>
            </a:endParaRPr>
          </a:p>
          <a:p>
            <a:r>
              <a:rPr lang="en-US" sz="1600" dirty="0">
                <a:solidFill>
                  <a:schemeClr val="tx2"/>
                </a:solidFill>
              </a:rPr>
              <a:t>All presentations and materials submitted by Market Participants or any other Entity to ERCOT staff for this meeting are received and posted with the acknowledgement that the information will be considered public in accordance with the ERCOT Websites Content Management Operating Procedure. </a:t>
            </a:r>
            <a:endParaRPr lang="en-US" sz="1600" dirty="0" smtClean="0">
              <a:solidFill>
                <a:schemeClr val="tx2"/>
              </a:solidFill>
            </a:endParaRPr>
          </a:p>
          <a:p>
            <a:endParaRPr lang="en-US" sz="1600" dirty="0">
              <a:solidFill>
                <a:schemeClr val="tx2"/>
              </a:solidFill>
            </a:endParaRPr>
          </a:p>
          <a:p>
            <a:endParaRPr lang="en-US" sz="2400" dirty="0">
              <a:solidFill>
                <a:schemeClr val="tx2"/>
              </a:solidFill>
            </a:endParaRPr>
          </a:p>
          <a:p>
            <a:r>
              <a:rPr lang="en-US" sz="1200" dirty="0">
                <a:solidFill>
                  <a:schemeClr val="tx2"/>
                </a:solidFill>
              </a:rPr>
              <a:t> 1 </a:t>
            </a:r>
            <a:r>
              <a:rPr lang="en-US" sz="1400" dirty="0">
                <a:solidFill>
                  <a:schemeClr val="tx2"/>
                </a:solidFill>
              </a:rPr>
              <a:t>The document is available at </a:t>
            </a:r>
            <a:r>
              <a:rPr lang="en-US" sz="1400" dirty="0">
                <a:solidFill>
                  <a:schemeClr val="tx2"/>
                </a:solidFill>
                <a:hlinkClick r:id="rId2"/>
              </a:rPr>
              <a:t>http://</a:t>
            </a:r>
            <a:r>
              <a:rPr lang="en-US" sz="1400" dirty="0" smtClean="0">
                <a:solidFill>
                  <a:schemeClr val="tx2"/>
                </a:solidFill>
                <a:hlinkClick r:id="rId2"/>
              </a:rPr>
              <a:t>www.ercot.com/about/governance/index.html</a:t>
            </a:r>
            <a:r>
              <a:rPr lang="en-US" sz="1400" dirty="0" smtClean="0">
                <a:solidFill>
                  <a:schemeClr val="tx2"/>
                </a:solidFill>
              </a:rPr>
              <a:t> . </a:t>
            </a:r>
            <a:endParaRPr lang="en-US" sz="1400" dirty="0">
              <a:solidFill>
                <a:schemeClr val="tx2"/>
              </a:solidFill>
            </a:endParaRPr>
          </a:p>
        </p:txBody>
      </p:sp>
    </p:spTree>
    <p:extLst>
      <p:ext uri="{BB962C8B-B14F-4D97-AF65-F5344CB8AC3E}">
        <p14:creationId xmlns:p14="http://schemas.microsoft.com/office/powerpoint/2010/main" val="10257927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Outline of RTCTF Update </a:t>
            </a:r>
            <a:endParaRPr lang="en-US" sz="2400" dirty="0"/>
          </a:p>
        </p:txBody>
      </p:sp>
      <p:sp>
        <p:nvSpPr>
          <p:cNvPr id="3" name="Content Placeholder 2"/>
          <p:cNvSpPr>
            <a:spLocks noGrp="1"/>
          </p:cNvSpPr>
          <p:nvPr>
            <p:ph idx="1"/>
          </p:nvPr>
        </p:nvSpPr>
        <p:spPr>
          <a:xfrm>
            <a:off x="397747" y="1121223"/>
            <a:ext cx="8534400" cy="5052221"/>
          </a:xfrm>
        </p:spPr>
        <p:txBody>
          <a:bodyPr/>
          <a:lstStyle/>
          <a:p>
            <a:pPr>
              <a:spcBef>
                <a:spcPts val="1000"/>
              </a:spcBef>
              <a:spcAft>
                <a:spcPts val="1000"/>
              </a:spcAft>
            </a:pPr>
            <a:r>
              <a:rPr lang="en-US" sz="2000" dirty="0" smtClean="0"/>
              <a:t>RTCTF Meeting Schedule</a:t>
            </a:r>
          </a:p>
          <a:p>
            <a:pPr>
              <a:spcBef>
                <a:spcPts val="1000"/>
              </a:spcBef>
              <a:spcAft>
                <a:spcPts val="1000"/>
              </a:spcAft>
            </a:pPr>
            <a:r>
              <a:rPr lang="en-US" sz="2000" dirty="0" smtClean="0"/>
              <a:t>TAC Update</a:t>
            </a:r>
          </a:p>
          <a:p>
            <a:pPr>
              <a:spcBef>
                <a:spcPts val="1000"/>
              </a:spcBef>
              <a:spcAft>
                <a:spcPts val="1000"/>
              </a:spcAft>
            </a:pPr>
            <a:r>
              <a:rPr lang="en-US" sz="2000" dirty="0" smtClean="0"/>
              <a:t>Today’s Plan for Discussion</a:t>
            </a:r>
          </a:p>
          <a:p>
            <a:pPr>
              <a:spcBef>
                <a:spcPts val="1000"/>
              </a:spcBef>
              <a:spcAft>
                <a:spcPts val="1000"/>
              </a:spcAft>
            </a:pPr>
            <a:r>
              <a:rPr lang="en-US" sz="2000" dirty="0" smtClean="0"/>
              <a:t>Appendix</a:t>
            </a:r>
          </a:p>
          <a:p>
            <a:pPr lvl="1">
              <a:spcBef>
                <a:spcPts val="1000"/>
              </a:spcBef>
              <a:spcAft>
                <a:spcPts val="1000"/>
              </a:spcAft>
            </a:pPr>
            <a:r>
              <a:rPr lang="en-US" sz="1800" dirty="0" smtClean="0"/>
              <a:t>Stakeholder Process Summary</a:t>
            </a:r>
          </a:p>
          <a:p>
            <a:pPr lvl="1">
              <a:spcBef>
                <a:spcPts val="1000"/>
              </a:spcBef>
              <a:spcAft>
                <a:spcPts val="1000"/>
              </a:spcAft>
            </a:pPr>
            <a:r>
              <a:rPr lang="en-US" sz="1800" dirty="0" smtClean="0"/>
              <a:t>PUCT Direction on RTC Items</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708927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RTCTF Meeting Schedule</a:t>
            </a:r>
            <a:endParaRPr lang="en-US" sz="2400" dirty="0"/>
          </a:p>
        </p:txBody>
      </p:sp>
      <p:sp>
        <p:nvSpPr>
          <p:cNvPr id="3" name="Content Placeholder 2"/>
          <p:cNvSpPr>
            <a:spLocks noGrp="1"/>
          </p:cNvSpPr>
          <p:nvPr>
            <p:ph idx="1"/>
          </p:nvPr>
        </p:nvSpPr>
        <p:spPr>
          <a:xfrm>
            <a:off x="304800" y="835761"/>
            <a:ext cx="8534400" cy="868163"/>
          </a:xfrm>
        </p:spPr>
        <p:txBody>
          <a:bodyPr/>
          <a:lstStyle/>
          <a:p>
            <a:r>
              <a:rPr lang="en-US" sz="2000" dirty="0"/>
              <a:t>S</a:t>
            </a:r>
            <a:r>
              <a:rPr lang="en-US" sz="2000" dirty="0" smtClean="0"/>
              <a:t>chedule of future meetings for principles/scope of RTC:</a:t>
            </a:r>
            <a:endParaRPr lang="en-US" sz="2000"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6" name="TextBox 5"/>
          <p:cNvSpPr txBox="1"/>
          <p:nvPr/>
        </p:nvSpPr>
        <p:spPr>
          <a:xfrm>
            <a:off x="838200" y="1219200"/>
            <a:ext cx="7086600" cy="5016758"/>
          </a:xfrm>
          <a:prstGeom prst="rect">
            <a:avLst/>
          </a:prstGeom>
          <a:noFill/>
          <a:ln>
            <a:solidFill>
              <a:schemeClr val="tx2"/>
            </a:solidFill>
          </a:ln>
        </p:spPr>
        <p:txBody>
          <a:bodyPr wrap="square" rtlCol="0">
            <a:spAutoFit/>
          </a:bodyPr>
          <a:lstStyle/>
          <a:p>
            <a:r>
              <a:rPr lang="en-US" sz="1600" strike="sngStrike" dirty="0" smtClean="0">
                <a:solidFill>
                  <a:schemeClr val="tx2"/>
                </a:solidFill>
              </a:rPr>
              <a:t>Thursday, April 4 	(Initial meeting, Charter and Approach)</a:t>
            </a:r>
          </a:p>
          <a:p>
            <a:r>
              <a:rPr lang="en-US" sz="1600" strike="sngStrike" dirty="0" smtClean="0">
                <a:solidFill>
                  <a:schemeClr val="tx2"/>
                </a:solidFill>
              </a:rPr>
              <a:t>Monday, April 22 	(RTC Orientation Session)</a:t>
            </a:r>
          </a:p>
          <a:p>
            <a:r>
              <a:rPr lang="en-US" sz="1600" strike="sngStrike" dirty="0" smtClean="0">
                <a:solidFill>
                  <a:schemeClr val="tx2"/>
                </a:solidFill>
              </a:rPr>
              <a:t>Tuesday, April 30 	(Begin reviewing Key Principles)</a:t>
            </a:r>
          </a:p>
          <a:p>
            <a:r>
              <a:rPr lang="en-US" sz="1600" strike="sngStrike" dirty="0" smtClean="0">
                <a:solidFill>
                  <a:schemeClr val="tx2"/>
                </a:solidFill>
              </a:rPr>
              <a:t>Monday, </a:t>
            </a:r>
            <a:r>
              <a:rPr lang="en-US" sz="1600" strike="sngStrike" dirty="0">
                <a:solidFill>
                  <a:schemeClr val="tx2"/>
                </a:solidFill>
              </a:rPr>
              <a:t>May </a:t>
            </a:r>
            <a:r>
              <a:rPr lang="en-US" sz="1600" strike="sngStrike" dirty="0" smtClean="0">
                <a:solidFill>
                  <a:schemeClr val="tx2"/>
                </a:solidFill>
              </a:rPr>
              <a:t>13</a:t>
            </a:r>
            <a:endParaRPr lang="en-US" sz="1600" strike="sngStrike" dirty="0">
              <a:solidFill>
                <a:schemeClr val="tx2"/>
              </a:solidFill>
            </a:endParaRPr>
          </a:p>
          <a:p>
            <a:r>
              <a:rPr lang="en-US" sz="1600" strike="sngStrike" dirty="0" smtClean="0">
                <a:solidFill>
                  <a:schemeClr val="tx2"/>
                </a:solidFill>
              </a:rPr>
              <a:t>Friday, </a:t>
            </a:r>
            <a:r>
              <a:rPr lang="en-US" sz="1600" strike="sngStrike" dirty="0">
                <a:solidFill>
                  <a:schemeClr val="tx2"/>
                </a:solidFill>
              </a:rPr>
              <a:t>June </a:t>
            </a:r>
            <a:r>
              <a:rPr lang="en-US" sz="1600" strike="sngStrike" dirty="0" smtClean="0">
                <a:solidFill>
                  <a:schemeClr val="tx2"/>
                </a:solidFill>
              </a:rPr>
              <a:t>7</a:t>
            </a:r>
          </a:p>
          <a:p>
            <a:r>
              <a:rPr lang="en-US" sz="1600" strike="sngStrike" dirty="0" smtClean="0">
                <a:solidFill>
                  <a:schemeClr val="tx2"/>
                </a:solidFill>
              </a:rPr>
              <a:t>Friday, </a:t>
            </a:r>
            <a:r>
              <a:rPr lang="en-US" sz="1600" strike="sngStrike" dirty="0">
                <a:solidFill>
                  <a:schemeClr val="tx2"/>
                </a:solidFill>
              </a:rPr>
              <a:t>June </a:t>
            </a:r>
            <a:r>
              <a:rPr lang="en-US" sz="1600" strike="sngStrike" dirty="0" smtClean="0">
                <a:solidFill>
                  <a:schemeClr val="tx2"/>
                </a:solidFill>
              </a:rPr>
              <a:t>21</a:t>
            </a:r>
            <a:endParaRPr lang="en-US" sz="1600" strike="sngStrike" dirty="0">
              <a:solidFill>
                <a:schemeClr val="tx2"/>
              </a:solidFill>
            </a:endParaRPr>
          </a:p>
          <a:p>
            <a:r>
              <a:rPr lang="en-US" sz="1600" strike="sngStrike" dirty="0" smtClean="0">
                <a:solidFill>
                  <a:schemeClr val="tx2"/>
                </a:solidFill>
              </a:rPr>
              <a:t>Friday, </a:t>
            </a:r>
            <a:r>
              <a:rPr lang="en-US" sz="1600" strike="sngStrike" dirty="0">
                <a:solidFill>
                  <a:schemeClr val="tx2"/>
                </a:solidFill>
              </a:rPr>
              <a:t>July </a:t>
            </a:r>
            <a:r>
              <a:rPr lang="en-US" sz="1600" strike="sngStrike" dirty="0" smtClean="0">
                <a:solidFill>
                  <a:schemeClr val="tx2"/>
                </a:solidFill>
              </a:rPr>
              <a:t>12</a:t>
            </a:r>
            <a:endParaRPr lang="en-US" sz="1600" strike="sngStrike" dirty="0">
              <a:solidFill>
                <a:schemeClr val="tx2"/>
              </a:solidFill>
            </a:endParaRPr>
          </a:p>
          <a:p>
            <a:r>
              <a:rPr lang="en-US" sz="1600" strike="sngStrike" dirty="0" smtClean="0">
                <a:solidFill>
                  <a:schemeClr val="tx2"/>
                </a:solidFill>
              </a:rPr>
              <a:t>Friday</a:t>
            </a:r>
            <a:r>
              <a:rPr lang="en-US" sz="1600" strike="sngStrike" dirty="0">
                <a:solidFill>
                  <a:schemeClr val="tx2"/>
                </a:solidFill>
              </a:rPr>
              <a:t>, </a:t>
            </a:r>
            <a:r>
              <a:rPr lang="en-US" sz="1600" strike="sngStrike" dirty="0" smtClean="0">
                <a:solidFill>
                  <a:schemeClr val="tx2"/>
                </a:solidFill>
              </a:rPr>
              <a:t>Aug. 9</a:t>
            </a:r>
            <a:endParaRPr lang="en-US" sz="1600" strike="sngStrike" dirty="0">
              <a:solidFill>
                <a:schemeClr val="tx2"/>
              </a:solidFill>
            </a:endParaRPr>
          </a:p>
          <a:p>
            <a:r>
              <a:rPr lang="en-US" sz="1600" strike="sngStrike" dirty="0" smtClean="0">
                <a:solidFill>
                  <a:schemeClr val="tx2"/>
                </a:solidFill>
              </a:rPr>
              <a:t>Tuesday</a:t>
            </a:r>
            <a:r>
              <a:rPr lang="en-US" sz="1600" strike="sngStrike" dirty="0">
                <a:solidFill>
                  <a:schemeClr val="tx2"/>
                </a:solidFill>
              </a:rPr>
              <a:t>, </a:t>
            </a:r>
            <a:r>
              <a:rPr lang="en-US" sz="1600" strike="sngStrike" dirty="0" smtClean="0">
                <a:solidFill>
                  <a:schemeClr val="tx2"/>
                </a:solidFill>
              </a:rPr>
              <a:t>Aug. 27</a:t>
            </a:r>
            <a:endParaRPr lang="en-US" sz="1600" strike="sngStrike" dirty="0">
              <a:solidFill>
                <a:schemeClr val="tx2"/>
              </a:solidFill>
            </a:endParaRPr>
          </a:p>
          <a:p>
            <a:r>
              <a:rPr lang="en-US" sz="1600" strike="sngStrike" dirty="0" smtClean="0">
                <a:solidFill>
                  <a:schemeClr val="tx2"/>
                </a:solidFill>
              </a:rPr>
              <a:t>Thursday, Sept. 19</a:t>
            </a:r>
          </a:p>
          <a:p>
            <a:r>
              <a:rPr lang="en-US" sz="1600" strike="sngStrike" dirty="0">
                <a:solidFill>
                  <a:schemeClr val="tx2"/>
                </a:solidFill>
              </a:rPr>
              <a:t>Tuesday, Sept. 24 (Special meeting for ISO Lessons Learned)</a:t>
            </a:r>
          </a:p>
          <a:p>
            <a:r>
              <a:rPr lang="en-US" sz="1600" strike="sngStrike" dirty="0">
                <a:solidFill>
                  <a:schemeClr val="tx2"/>
                </a:solidFill>
              </a:rPr>
              <a:t>Wednesday, Oct. 9</a:t>
            </a:r>
          </a:p>
          <a:p>
            <a:r>
              <a:rPr lang="en-US" sz="1600" dirty="0" smtClean="0">
                <a:solidFill>
                  <a:schemeClr val="tx2"/>
                </a:solidFill>
              </a:rPr>
              <a:t>Wednesday</a:t>
            </a:r>
            <a:r>
              <a:rPr lang="en-US" sz="1600" dirty="0">
                <a:solidFill>
                  <a:schemeClr val="tx2"/>
                </a:solidFill>
              </a:rPr>
              <a:t>, </a:t>
            </a:r>
            <a:r>
              <a:rPr lang="en-US" sz="1600" dirty="0" smtClean="0">
                <a:solidFill>
                  <a:schemeClr val="tx2"/>
                </a:solidFill>
              </a:rPr>
              <a:t>Oct. 30</a:t>
            </a:r>
            <a:endParaRPr lang="en-US" sz="1600" dirty="0">
              <a:solidFill>
                <a:schemeClr val="tx2"/>
              </a:solidFill>
            </a:endParaRPr>
          </a:p>
          <a:p>
            <a:r>
              <a:rPr lang="en-US" sz="1600" dirty="0" smtClean="0">
                <a:solidFill>
                  <a:schemeClr val="tx2"/>
                </a:solidFill>
              </a:rPr>
              <a:t>Tuesday, Nov. 19</a:t>
            </a:r>
            <a:endParaRPr lang="en-US" sz="1600" dirty="0">
              <a:solidFill>
                <a:schemeClr val="tx2"/>
              </a:solidFill>
            </a:endParaRPr>
          </a:p>
          <a:p>
            <a:r>
              <a:rPr lang="en-US" sz="1600" dirty="0" smtClean="0">
                <a:solidFill>
                  <a:schemeClr val="tx2"/>
                </a:solidFill>
              </a:rPr>
              <a:t>Tuesday</a:t>
            </a:r>
            <a:r>
              <a:rPr lang="en-US" sz="1600" dirty="0">
                <a:solidFill>
                  <a:schemeClr val="tx2"/>
                </a:solidFill>
              </a:rPr>
              <a:t>, </a:t>
            </a:r>
            <a:r>
              <a:rPr lang="en-US" sz="1600" dirty="0" smtClean="0">
                <a:solidFill>
                  <a:schemeClr val="tx2"/>
                </a:solidFill>
              </a:rPr>
              <a:t>Dec. 3 </a:t>
            </a:r>
          </a:p>
          <a:p>
            <a:r>
              <a:rPr lang="en-US" sz="1600" dirty="0" smtClean="0">
                <a:solidFill>
                  <a:schemeClr val="tx2"/>
                </a:solidFill>
              </a:rPr>
              <a:t>Thursday</a:t>
            </a:r>
            <a:r>
              <a:rPr lang="en-US" sz="1600" dirty="0">
                <a:solidFill>
                  <a:schemeClr val="tx2"/>
                </a:solidFill>
              </a:rPr>
              <a:t>, </a:t>
            </a:r>
            <a:r>
              <a:rPr lang="en-US" sz="1600" dirty="0" smtClean="0">
                <a:solidFill>
                  <a:schemeClr val="tx2"/>
                </a:solidFill>
              </a:rPr>
              <a:t>Dec. 19</a:t>
            </a:r>
          </a:p>
          <a:p>
            <a:r>
              <a:rPr lang="en-US" sz="1600" dirty="0" smtClean="0">
                <a:solidFill>
                  <a:schemeClr val="tx2"/>
                </a:solidFill>
              </a:rPr>
              <a:t>Friday, Jan. 10, 2020</a:t>
            </a:r>
          </a:p>
          <a:p>
            <a:r>
              <a:rPr lang="en-US" sz="1600" u="sng" dirty="0" smtClean="0">
                <a:solidFill>
                  <a:schemeClr val="tx2"/>
                </a:solidFill>
              </a:rPr>
              <a:t>Wednesday, Jan. 22, 2020  &gt; TAC Jan 29, 2020  &gt; Board Feb 5, 2020</a:t>
            </a:r>
          </a:p>
          <a:p>
            <a:endParaRPr lang="en-US" sz="1600" i="1" dirty="0" smtClean="0">
              <a:solidFill>
                <a:srgbClr val="FF0000"/>
              </a:solidFill>
            </a:endParaRPr>
          </a:p>
          <a:p>
            <a:r>
              <a:rPr lang="en-US" sz="1600" i="1" dirty="0" smtClean="0">
                <a:solidFill>
                  <a:srgbClr val="FF0000"/>
                </a:solidFill>
              </a:rPr>
              <a:t>Posted 2020 Schedule in coordination with BEST starting in Feb 2020</a:t>
            </a:r>
          </a:p>
        </p:txBody>
      </p:sp>
    </p:spTree>
    <p:extLst>
      <p:ext uri="{BB962C8B-B14F-4D97-AF65-F5344CB8AC3E}">
        <p14:creationId xmlns:p14="http://schemas.microsoft.com/office/powerpoint/2010/main" val="2690595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TAC Update </a:t>
            </a:r>
            <a:endParaRPr lang="en-US" sz="2400" dirty="0"/>
          </a:p>
        </p:txBody>
      </p:sp>
      <p:sp>
        <p:nvSpPr>
          <p:cNvPr id="3" name="Content Placeholder 2"/>
          <p:cNvSpPr>
            <a:spLocks noGrp="1"/>
          </p:cNvSpPr>
          <p:nvPr>
            <p:ph idx="1"/>
          </p:nvPr>
        </p:nvSpPr>
        <p:spPr>
          <a:xfrm>
            <a:off x="381000" y="1066800"/>
            <a:ext cx="8229600" cy="990600"/>
          </a:xfrm>
        </p:spPr>
        <p:txBody>
          <a:bodyPr/>
          <a:lstStyle/>
          <a:p>
            <a:r>
              <a:rPr lang="en-US" sz="2000" dirty="0"/>
              <a:t>At the September 25, 2019 TAC meeting, TAC voted to endorse the following Key Principle subsections: </a:t>
            </a:r>
          </a:p>
          <a:p>
            <a:pPr marL="457200" lvl="1" indent="0">
              <a:buNone/>
            </a:pPr>
            <a:r>
              <a:rPr lang="en-US" sz="1800" u="sng" dirty="0"/>
              <a:t>Unanimous Endorsement</a:t>
            </a:r>
            <a:r>
              <a:rPr lang="en-US" sz="1800" dirty="0"/>
              <a:t>:</a:t>
            </a:r>
          </a:p>
          <a:p>
            <a:pPr lvl="1"/>
            <a:r>
              <a:rPr lang="en-US" sz="1800" dirty="0"/>
              <a:t>Key Principle 1.1 Subsections 1, 3, 4:  Ancillary Service Demand Curves and Current Market Price Adders</a:t>
            </a:r>
          </a:p>
          <a:p>
            <a:pPr lvl="1"/>
            <a:r>
              <a:rPr lang="en-US" sz="1800" dirty="0"/>
              <a:t>Key Principle 1.2 Subsections 1 &amp; 2: System-Wide Offer Cap and Power Balance Penalty Price</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1558209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Today’s Plan for Key Principles (KP)</a:t>
            </a:r>
            <a:endParaRPr lang="en-US" sz="2400" dirty="0"/>
          </a:p>
        </p:txBody>
      </p:sp>
      <p:sp>
        <p:nvSpPr>
          <p:cNvPr id="3" name="Content Placeholder 2"/>
          <p:cNvSpPr>
            <a:spLocks noGrp="1"/>
          </p:cNvSpPr>
          <p:nvPr>
            <p:ph idx="1"/>
          </p:nvPr>
        </p:nvSpPr>
        <p:spPr>
          <a:xfrm>
            <a:off x="381000" y="838200"/>
            <a:ext cx="8534400" cy="5334000"/>
          </a:xfrm>
        </p:spPr>
        <p:txBody>
          <a:bodyPr/>
          <a:lstStyle/>
          <a:p>
            <a:endParaRPr lang="en-US" sz="1050" dirty="0" smtClean="0"/>
          </a:p>
          <a:p>
            <a:r>
              <a:rPr lang="en-US" sz="1800" i="1" dirty="0" smtClean="0"/>
              <a:t>Note ERCOT has posted versions of each KP with Combined Comments for today’s meeting</a:t>
            </a:r>
          </a:p>
          <a:p>
            <a:endParaRPr lang="en-US" sz="1800" u="sng" dirty="0" smtClean="0"/>
          </a:p>
          <a:p>
            <a:r>
              <a:rPr lang="en-US" sz="1800" u="sng" dirty="0" smtClean="0"/>
              <a:t>Key </a:t>
            </a:r>
            <a:r>
              <a:rPr lang="en-US" sz="1800" u="sng" dirty="0"/>
              <a:t>Principle 1.1: </a:t>
            </a:r>
            <a:r>
              <a:rPr lang="en-US" sz="1800" u="sng" dirty="0" smtClean="0"/>
              <a:t>AS Demand </a:t>
            </a:r>
            <a:r>
              <a:rPr lang="en-US" sz="1800" u="sng" dirty="0"/>
              <a:t>Curves and Current Market Price Adders</a:t>
            </a:r>
          </a:p>
          <a:p>
            <a:pPr marL="457200" lvl="1" indent="0">
              <a:buNone/>
            </a:pPr>
            <a:r>
              <a:rPr lang="en-US" sz="1800" dirty="0"/>
              <a:t>(2)- Pricing run </a:t>
            </a:r>
            <a:r>
              <a:rPr lang="en-US" sz="1800" dirty="0" smtClean="0"/>
              <a:t>for </a:t>
            </a:r>
            <a:r>
              <a:rPr lang="en-US" sz="1800" dirty="0"/>
              <a:t>reliability deployments  </a:t>
            </a:r>
            <a:endParaRPr lang="en-US" sz="1800" dirty="0" smtClean="0"/>
          </a:p>
          <a:p>
            <a:pPr lvl="2"/>
            <a:r>
              <a:rPr lang="en-US" sz="1400" i="1" dirty="0" smtClean="0">
                <a:solidFill>
                  <a:srgbClr val="FF0000"/>
                </a:solidFill>
              </a:rPr>
              <a:t>(</a:t>
            </a:r>
            <a:r>
              <a:rPr lang="en-US" sz="1400" i="1" dirty="0">
                <a:solidFill>
                  <a:srgbClr val="FF0000"/>
                </a:solidFill>
              </a:rPr>
              <a:t>Round 1- ERCOT to present more details of RUC/reliability deployment items)</a:t>
            </a:r>
          </a:p>
          <a:p>
            <a:pPr marL="457200" lvl="1" indent="0">
              <a:buNone/>
            </a:pPr>
            <a:r>
              <a:rPr lang="en-US" sz="1800" dirty="0"/>
              <a:t>(5)- Disaggregation of ORDC Curve </a:t>
            </a:r>
            <a:endParaRPr lang="en-US" sz="1800" dirty="0" smtClean="0"/>
          </a:p>
          <a:p>
            <a:pPr lvl="2"/>
            <a:r>
              <a:rPr lang="en-US" sz="1400" i="1" dirty="0" smtClean="0">
                <a:solidFill>
                  <a:srgbClr val="FF0000"/>
                </a:solidFill>
              </a:rPr>
              <a:t>(</a:t>
            </a:r>
            <a:r>
              <a:rPr lang="en-US" sz="1400" i="1" dirty="0">
                <a:solidFill>
                  <a:srgbClr val="FF0000"/>
                </a:solidFill>
              </a:rPr>
              <a:t>Round 3- No action needed, consensus on Crescent approach and ready for October TAC)</a:t>
            </a:r>
          </a:p>
          <a:p>
            <a:endParaRPr lang="en-US" sz="2000" dirty="0"/>
          </a:p>
          <a:p>
            <a:r>
              <a:rPr lang="en-US" sz="1800" u="sng" dirty="0" smtClean="0"/>
              <a:t>Key </a:t>
            </a:r>
            <a:r>
              <a:rPr lang="en-US" sz="1800" u="sng" dirty="0"/>
              <a:t>Principle 1.2 - System-Wide Offer Cap and Power Balance Penalty </a:t>
            </a:r>
            <a:r>
              <a:rPr lang="en-US" sz="1800" u="sng" dirty="0" smtClean="0"/>
              <a:t>Price</a:t>
            </a:r>
          </a:p>
          <a:p>
            <a:pPr marL="457200" lvl="1" indent="0">
              <a:buNone/>
            </a:pPr>
            <a:r>
              <a:rPr lang="en-US" sz="1600" dirty="0" smtClean="0"/>
              <a:t>(3</a:t>
            </a:r>
            <a:r>
              <a:rPr lang="en-US" sz="1600" dirty="0"/>
              <a:t>)- Price caps for AS </a:t>
            </a:r>
            <a:endParaRPr lang="en-US" sz="1600" dirty="0" smtClean="0"/>
          </a:p>
          <a:p>
            <a:pPr lvl="2" indent="-285750"/>
            <a:r>
              <a:rPr lang="en-US" sz="1400" i="1" dirty="0" smtClean="0">
                <a:solidFill>
                  <a:srgbClr val="FF0000"/>
                </a:solidFill>
              </a:rPr>
              <a:t>(</a:t>
            </a:r>
            <a:r>
              <a:rPr lang="en-US" sz="1400" i="1" dirty="0">
                <a:solidFill>
                  <a:srgbClr val="FF0000"/>
                </a:solidFill>
              </a:rPr>
              <a:t>Round 3- Proposals from Crescent </a:t>
            </a:r>
            <a:r>
              <a:rPr lang="en-US" sz="1400" i="1" dirty="0" smtClean="0">
                <a:solidFill>
                  <a:srgbClr val="FF0000"/>
                </a:solidFill>
              </a:rPr>
              <a:t>&amp; Luminant- seek task </a:t>
            </a:r>
            <a:r>
              <a:rPr lang="en-US" sz="1400" i="1" dirty="0">
                <a:solidFill>
                  <a:srgbClr val="FF0000"/>
                </a:solidFill>
              </a:rPr>
              <a:t>force </a:t>
            </a:r>
            <a:r>
              <a:rPr lang="en-US" sz="1400" i="1" dirty="0" smtClean="0">
                <a:solidFill>
                  <a:srgbClr val="FF0000"/>
                </a:solidFill>
              </a:rPr>
              <a:t>consensus today.)</a:t>
            </a:r>
            <a:endParaRPr lang="en-US" sz="1400" i="1" dirty="0">
              <a:solidFill>
                <a:srgbClr val="FF0000"/>
              </a:solidFill>
            </a:endParaRPr>
          </a:p>
          <a:p>
            <a:endParaRPr lang="en-US" sz="20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154942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Today’s Plan for Key Principles (KP)</a:t>
            </a:r>
            <a:endParaRPr lang="en-US" sz="2400" dirty="0"/>
          </a:p>
        </p:txBody>
      </p:sp>
      <p:sp>
        <p:nvSpPr>
          <p:cNvPr id="3" name="Content Placeholder 2"/>
          <p:cNvSpPr>
            <a:spLocks noGrp="1"/>
          </p:cNvSpPr>
          <p:nvPr>
            <p:ph idx="1"/>
          </p:nvPr>
        </p:nvSpPr>
        <p:spPr>
          <a:xfrm>
            <a:off x="381000" y="838200"/>
            <a:ext cx="8534400" cy="5334000"/>
          </a:xfrm>
        </p:spPr>
        <p:txBody>
          <a:bodyPr/>
          <a:lstStyle/>
          <a:p>
            <a:r>
              <a:rPr lang="en-US" sz="1800" u="sng" dirty="0"/>
              <a:t>Key Principle 1.3 Offering and Awarding Ancillary Services in Real-Time</a:t>
            </a:r>
            <a:endParaRPr lang="en-US" sz="1800" u="sng" dirty="0" smtClean="0"/>
          </a:p>
          <a:p>
            <a:pPr marL="457200" lvl="1" indent="0">
              <a:buNone/>
            </a:pPr>
            <a:r>
              <a:rPr lang="en-US" sz="1800" dirty="0" smtClean="0"/>
              <a:t>(</a:t>
            </a:r>
            <a:r>
              <a:rPr lang="en-US" sz="1800" dirty="0"/>
              <a:t>1)- Ability for QSE to indicate when AS unavailable in Real-Time </a:t>
            </a:r>
            <a:endParaRPr lang="en-US" sz="1800" dirty="0" smtClean="0"/>
          </a:p>
          <a:p>
            <a:pPr marL="457200" lvl="1" indent="0">
              <a:buNone/>
            </a:pPr>
            <a:r>
              <a:rPr lang="en-US" sz="1800" dirty="0"/>
              <a:t>	</a:t>
            </a:r>
            <a:r>
              <a:rPr lang="en-US" sz="1600" i="1" dirty="0" smtClean="0">
                <a:solidFill>
                  <a:srgbClr val="FF0000"/>
                </a:solidFill>
              </a:rPr>
              <a:t>(</a:t>
            </a:r>
            <a:r>
              <a:rPr lang="en-US" sz="1600" i="1" dirty="0">
                <a:solidFill>
                  <a:srgbClr val="FF0000"/>
                </a:solidFill>
              </a:rPr>
              <a:t>Round 3 Trefny issues to be discussed)</a:t>
            </a:r>
          </a:p>
          <a:p>
            <a:pPr marL="457200" lvl="1" indent="0">
              <a:buNone/>
            </a:pPr>
            <a:r>
              <a:rPr lang="en-US" sz="1800" dirty="0"/>
              <a:t>(2)- UFR Load Resources will be able to self-provide RRS UFR and ECRS based on DAM Awards and Trades </a:t>
            </a:r>
            <a:endParaRPr lang="en-US" sz="1800" dirty="0" smtClean="0"/>
          </a:p>
          <a:p>
            <a:pPr marL="457200" lvl="1" indent="0">
              <a:buNone/>
            </a:pPr>
            <a:r>
              <a:rPr lang="en-US" sz="1600" i="1" dirty="0">
                <a:solidFill>
                  <a:srgbClr val="FF0000"/>
                </a:solidFill>
              </a:rPr>
              <a:t>	</a:t>
            </a:r>
            <a:r>
              <a:rPr lang="en-US" sz="1600" i="1" dirty="0" smtClean="0">
                <a:solidFill>
                  <a:srgbClr val="FF0000"/>
                </a:solidFill>
              </a:rPr>
              <a:t>(</a:t>
            </a:r>
            <a:r>
              <a:rPr lang="en-US" sz="1600" i="1" dirty="0">
                <a:solidFill>
                  <a:srgbClr val="FF0000"/>
                </a:solidFill>
              </a:rPr>
              <a:t>Round 3 No issues to date)</a:t>
            </a:r>
          </a:p>
          <a:p>
            <a:pPr marL="457200" lvl="1" indent="0">
              <a:buNone/>
            </a:pPr>
            <a:r>
              <a:rPr lang="en-US" sz="1800" dirty="0"/>
              <a:t>(3)- STEC proposal for On-Line Hydro not in ONRR mode </a:t>
            </a:r>
            <a:endParaRPr lang="en-US" sz="1800" dirty="0" smtClean="0"/>
          </a:p>
          <a:p>
            <a:pPr marL="457200" lvl="1" indent="0">
              <a:buNone/>
            </a:pPr>
            <a:r>
              <a:rPr lang="en-US" sz="1800" dirty="0"/>
              <a:t>	</a:t>
            </a:r>
            <a:r>
              <a:rPr lang="en-US" sz="1600" i="1" dirty="0" smtClean="0">
                <a:solidFill>
                  <a:srgbClr val="FF0000"/>
                </a:solidFill>
              </a:rPr>
              <a:t>(</a:t>
            </a:r>
            <a:r>
              <a:rPr lang="en-US" sz="1600" i="1" dirty="0">
                <a:solidFill>
                  <a:srgbClr val="FF0000"/>
                </a:solidFill>
              </a:rPr>
              <a:t>Round 2 Review STEC alternative)</a:t>
            </a:r>
          </a:p>
          <a:p>
            <a:pPr marL="457200" lvl="1" indent="0">
              <a:buNone/>
            </a:pPr>
            <a:r>
              <a:rPr lang="en-US" sz="1800" dirty="0"/>
              <a:t>(4)- Combined-cycle frequency responsive AS constraint </a:t>
            </a:r>
            <a:endParaRPr lang="en-US" sz="1800" dirty="0" smtClean="0"/>
          </a:p>
          <a:p>
            <a:pPr marL="457200" lvl="1" indent="0">
              <a:buNone/>
            </a:pPr>
            <a:r>
              <a:rPr lang="en-US" sz="1600" i="1" dirty="0">
                <a:solidFill>
                  <a:srgbClr val="FF0000"/>
                </a:solidFill>
              </a:rPr>
              <a:t>	</a:t>
            </a:r>
            <a:r>
              <a:rPr lang="en-US" sz="1600" i="1" dirty="0" smtClean="0">
                <a:solidFill>
                  <a:srgbClr val="FF0000"/>
                </a:solidFill>
              </a:rPr>
              <a:t>(</a:t>
            </a:r>
            <a:r>
              <a:rPr lang="en-US" sz="1600" i="1" dirty="0">
                <a:solidFill>
                  <a:srgbClr val="FF0000"/>
                </a:solidFill>
              </a:rPr>
              <a:t>Round 2 </a:t>
            </a:r>
            <a:r>
              <a:rPr lang="en-US" sz="1600" i="1" dirty="0" smtClean="0">
                <a:solidFill>
                  <a:srgbClr val="FF0000"/>
                </a:solidFill>
              </a:rPr>
              <a:t>ERCOT Presentation on </a:t>
            </a:r>
            <a:r>
              <a:rPr lang="en-US" sz="1600" i="1" dirty="0">
                <a:solidFill>
                  <a:srgbClr val="FF0000"/>
                </a:solidFill>
              </a:rPr>
              <a:t>telemetry, also Exelon comments)</a:t>
            </a:r>
          </a:p>
          <a:p>
            <a:pPr marL="457200" lvl="1" indent="0">
              <a:buNone/>
            </a:pPr>
            <a:r>
              <a:rPr lang="en-US" sz="1800" dirty="0"/>
              <a:t>(5)- RTC will not change limits on sub-categories of AS products </a:t>
            </a:r>
            <a:endParaRPr lang="en-US" sz="1800" dirty="0" smtClean="0"/>
          </a:p>
          <a:p>
            <a:pPr marL="457200" lvl="1" indent="0">
              <a:buNone/>
            </a:pPr>
            <a:r>
              <a:rPr lang="en-US" sz="1800" dirty="0"/>
              <a:t>	</a:t>
            </a:r>
            <a:r>
              <a:rPr lang="en-US" sz="1600" i="1" dirty="0" smtClean="0">
                <a:solidFill>
                  <a:srgbClr val="FF0000"/>
                </a:solidFill>
              </a:rPr>
              <a:t>(</a:t>
            </a:r>
            <a:r>
              <a:rPr lang="en-US" sz="1600" i="1" dirty="0">
                <a:solidFill>
                  <a:srgbClr val="FF0000"/>
                </a:solidFill>
              </a:rPr>
              <a:t>Round 3 No issues to date)</a:t>
            </a:r>
          </a:p>
          <a:p>
            <a:pPr marL="457200" lvl="1" indent="0">
              <a:buNone/>
            </a:pPr>
            <a:r>
              <a:rPr lang="en-US" sz="1800" dirty="0"/>
              <a:t>(6)- Offline non-spin constraint during start-up </a:t>
            </a:r>
            <a:endParaRPr lang="en-US" sz="1800" dirty="0" smtClean="0"/>
          </a:p>
          <a:p>
            <a:pPr marL="457200" lvl="1" indent="0">
              <a:buNone/>
            </a:pPr>
            <a:r>
              <a:rPr lang="en-US" sz="1600" i="1" dirty="0">
                <a:solidFill>
                  <a:srgbClr val="FF0000"/>
                </a:solidFill>
              </a:rPr>
              <a:t>	</a:t>
            </a:r>
            <a:r>
              <a:rPr lang="en-US" sz="1600" i="1" dirty="0" smtClean="0">
                <a:solidFill>
                  <a:srgbClr val="FF0000"/>
                </a:solidFill>
              </a:rPr>
              <a:t>(</a:t>
            </a:r>
            <a:r>
              <a:rPr lang="en-US" sz="1600" i="1" dirty="0">
                <a:solidFill>
                  <a:srgbClr val="FF0000"/>
                </a:solidFill>
              </a:rPr>
              <a:t>Round 3 </a:t>
            </a:r>
            <a:r>
              <a:rPr lang="en-US" sz="1600" i="1" dirty="0" smtClean="0">
                <a:solidFill>
                  <a:srgbClr val="FF0000"/>
                </a:solidFill>
              </a:rPr>
              <a:t>Discussion </a:t>
            </a:r>
            <a:r>
              <a:rPr lang="en-US" sz="1600" i="1" dirty="0">
                <a:solidFill>
                  <a:srgbClr val="FF0000"/>
                </a:solidFill>
              </a:rPr>
              <a:t>from Crescent in prior meeting, but no alternatives)</a:t>
            </a:r>
          </a:p>
          <a:p>
            <a:pPr marL="457200" lvl="1" indent="0">
              <a:buNone/>
            </a:pPr>
            <a:r>
              <a:rPr lang="en-US" sz="1800" dirty="0"/>
              <a:t>(7)- Quick-start constraint during start-up </a:t>
            </a:r>
            <a:endParaRPr lang="en-US" sz="1800" dirty="0" smtClean="0"/>
          </a:p>
          <a:p>
            <a:pPr marL="457200" lvl="1" indent="0">
              <a:buNone/>
            </a:pPr>
            <a:r>
              <a:rPr lang="en-US" sz="1800" dirty="0"/>
              <a:t>	</a:t>
            </a:r>
            <a:r>
              <a:rPr lang="en-US" sz="1600" i="1" dirty="0" smtClean="0">
                <a:solidFill>
                  <a:srgbClr val="FF0000"/>
                </a:solidFill>
              </a:rPr>
              <a:t>(</a:t>
            </a:r>
            <a:r>
              <a:rPr lang="en-US" sz="1600" i="1" dirty="0">
                <a:solidFill>
                  <a:srgbClr val="FF0000"/>
                </a:solidFill>
              </a:rPr>
              <a:t>Round 3 No issues to date</a:t>
            </a:r>
            <a:r>
              <a:rPr lang="en-US" sz="1600" i="1" dirty="0" smtClean="0">
                <a:solidFill>
                  <a:srgbClr val="FF0000"/>
                </a:solidFill>
              </a:rPr>
              <a:t>)</a:t>
            </a:r>
            <a:endParaRPr lang="en-US" sz="18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568414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Today’s Plan for Key Principles (KP)</a:t>
            </a:r>
            <a:endParaRPr lang="en-US" sz="2400" dirty="0"/>
          </a:p>
        </p:txBody>
      </p:sp>
      <p:sp>
        <p:nvSpPr>
          <p:cNvPr id="3" name="Content Placeholder 2"/>
          <p:cNvSpPr>
            <a:spLocks noGrp="1"/>
          </p:cNvSpPr>
          <p:nvPr>
            <p:ph idx="1"/>
          </p:nvPr>
        </p:nvSpPr>
        <p:spPr>
          <a:xfrm>
            <a:off x="381000" y="838200"/>
            <a:ext cx="8534400" cy="5334000"/>
          </a:xfrm>
        </p:spPr>
        <p:txBody>
          <a:bodyPr/>
          <a:lstStyle/>
          <a:p>
            <a:r>
              <a:rPr lang="en-US" sz="1800" u="sng" dirty="0"/>
              <a:t>Key Principle 1.3 Offering and Awarding Ancillary Services in Real-Time</a:t>
            </a:r>
            <a:endParaRPr lang="en-US" sz="1800" u="sng" dirty="0" smtClean="0"/>
          </a:p>
          <a:p>
            <a:pPr marL="457200" lvl="1" indent="0">
              <a:buNone/>
            </a:pPr>
            <a:r>
              <a:rPr lang="en-US" sz="1800" dirty="0" smtClean="0"/>
              <a:t>(</a:t>
            </a:r>
            <a:r>
              <a:rPr lang="en-US" sz="1800" dirty="0"/>
              <a:t>8)- Re-procurement of AS during deployments </a:t>
            </a:r>
            <a:endParaRPr lang="en-US" sz="1800" dirty="0" smtClean="0"/>
          </a:p>
          <a:p>
            <a:pPr marL="457200" lvl="1" indent="0">
              <a:buNone/>
            </a:pPr>
            <a:r>
              <a:rPr lang="en-US" sz="1800" dirty="0"/>
              <a:t>	</a:t>
            </a:r>
            <a:r>
              <a:rPr lang="en-US" sz="1600" i="1" dirty="0" smtClean="0">
                <a:solidFill>
                  <a:srgbClr val="FF0000"/>
                </a:solidFill>
              </a:rPr>
              <a:t>(</a:t>
            </a:r>
            <a:r>
              <a:rPr lang="en-US" sz="1600" i="1" dirty="0">
                <a:solidFill>
                  <a:srgbClr val="FF0000"/>
                </a:solidFill>
              </a:rPr>
              <a:t>Consensus at 9/19 </a:t>
            </a:r>
            <a:r>
              <a:rPr lang="en-US" sz="1600" i="1" dirty="0" smtClean="0">
                <a:solidFill>
                  <a:srgbClr val="FF0000"/>
                </a:solidFill>
              </a:rPr>
              <a:t>meeting)</a:t>
            </a:r>
            <a:endParaRPr lang="en-US" sz="1600" i="1" dirty="0">
              <a:solidFill>
                <a:srgbClr val="FF0000"/>
              </a:solidFill>
            </a:endParaRPr>
          </a:p>
          <a:p>
            <a:pPr marL="457200" lvl="1" indent="0">
              <a:buNone/>
            </a:pPr>
            <a:r>
              <a:rPr lang="en-US" sz="1800" dirty="0"/>
              <a:t>(9)- Operator ability to mitigate infeasible AS </a:t>
            </a:r>
            <a:endParaRPr lang="en-US" sz="1800" dirty="0" smtClean="0"/>
          </a:p>
          <a:p>
            <a:pPr marL="457200" lvl="1" indent="0">
              <a:buNone/>
            </a:pPr>
            <a:r>
              <a:rPr lang="en-US" sz="1800" dirty="0"/>
              <a:t>	</a:t>
            </a:r>
            <a:r>
              <a:rPr lang="en-US" sz="1600" i="1" dirty="0" smtClean="0">
                <a:solidFill>
                  <a:srgbClr val="FF0000"/>
                </a:solidFill>
              </a:rPr>
              <a:t>(</a:t>
            </a:r>
            <a:r>
              <a:rPr lang="en-US" sz="1600" i="1" dirty="0">
                <a:solidFill>
                  <a:srgbClr val="FF0000"/>
                </a:solidFill>
              </a:rPr>
              <a:t>Round 3 Minor edits at RTCTF, Luminant comments)</a:t>
            </a:r>
          </a:p>
          <a:p>
            <a:pPr marL="457200" lvl="1" indent="0">
              <a:buNone/>
            </a:pPr>
            <a:r>
              <a:rPr lang="en-US" sz="1800" dirty="0"/>
              <a:t>(10)- RTC will leverage AS Offer structure </a:t>
            </a:r>
            <a:r>
              <a:rPr lang="en-US" sz="1800" dirty="0" smtClean="0"/>
              <a:t>from </a:t>
            </a:r>
            <a:r>
              <a:rPr lang="en-US" sz="1800" dirty="0"/>
              <a:t>current </a:t>
            </a:r>
            <a:r>
              <a:rPr lang="en-US" sz="1800" dirty="0" smtClean="0"/>
              <a:t>structure &amp; NPRR863 </a:t>
            </a:r>
          </a:p>
          <a:p>
            <a:pPr marL="457200" lvl="1" indent="0">
              <a:buNone/>
            </a:pPr>
            <a:r>
              <a:rPr lang="en-US" sz="1800" dirty="0"/>
              <a:t>	</a:t>
            </a:r>
            <a:r>
              <a:rPr lang="en-US" sz="1600" i="1" dirty="0" smtClean="0">
                <a:solidFill>
                  <a:srgbClr val="FF0000"/>
                </a:solidFill>
              </a:rPr>
              <a:t>(</a:t>
            </a:r>
            <a:r>
              <a:rPr lang="en-US" sz="1600" i="1" dirty="0">
                <a:solidFill>
                  <a:srgbClr val="FF0000"/>
                </a:solidFill>
              </a:rPr>
              <a:t>Round 3 No issues to date)</a:t>
            </a:r>
          </a:p>
          <a:p>
            <a:pPr marL="457200" lvl="1" indent="0">
              <a:buNone/>
            </a:pPr>
            <a:r>
              <a:rPr lang="en-US" sz="1800" dirty="0"/>
              <a:t>(11)- AS Offer curve submission will be same as Energy Offer Curve </a:t>
            </a:r>
            <a:endParaRPr lang="en-US" sz="1800" dirty="0" smtClean="0"/>
          </a:p>
          <a:p>
            <a:pPr marL="457200" lvl="1" indent="0">
              <a:buNone/>
            </a:pPr>
            <a:r>
              <a:rPr lang="en-US" sz="1600" i="1" dirty="0">
                <a:solidFill>
                  <a:srgbClr val="FF0000"/>
                </a:solidFill>
              </a:rPr>
              <a:t>	</a:t>
            </a:r>
            <a:r>
              <a:rPr lang="en-US" sz="1600" i="1" dirty="0" smtClean="0">
                <a:solidFill>
                  <a:srgbClr val="FF0000"/>
                </a:solidFill>
              </a:rPr>
              <a:t>(</a:t>
            </a:r>
            <a:r>
              <a:rPr lang="en-US" sz="1600" i="1" dirty="0">
                <a:solidFill>
                  <a:srgbClr val="FF0000"/>
                </a:solidFill>
              </a:rPr>
              <a:t>Round 3 No issues to date, Exelon comments)</a:t>
            </a:r>
          </a:p>
          <a:p>
            <a:pPr marL="457200" lvl="1" indent="0">
              <a:buNone/>
            </a:pPr>
            <a:r>
              <a:rPr lang="en-US" sz="1800" dirty="0"/>
              <a:t>(12)- Proxy curves for RTC AS </a:t>
            </a:r>
            <a:endParaRPr lang="en-US" sz="1800" dirty="0" smtClean="0"/>
          </a:p>
          <a:p>
            <a:pPr marL="457200" lvl="1" indent="0">
              <a:buNone/>
            </a:pPr>
            <a:r>
              <a:rPr lang="en-US" sz="1800" dirty="0"/>
              <a:t>	</a:t>
            </a:r>
            <a:r>
              <a:rPr lang="en-US" sz="1600" i="1" dirty="0" smtClean="0">
                <a:solidFill>
                  <a:srgbClr val="FF0000"/>
                </a:solidFill>
              </a:rPr>
              <a:t>(</a:t>
            </a:r>
            <a:r>
              <a:rPr lang="en-US" sz="1600" i="1" dirty="0">
                <a:solidFill>
                  <a:srgbClr val="FF0000"/>
                </a:solidFill>
              </a:rPr>
              <a:t>Round 3 comments from TCPA/LCRA, Trefny, Crescent, Luminant)</a:t>
            </a:r>
          </a:p>
          <a:p>
            <a:pPr marL="457200" lvl="1" indent="0">
              <a:buNone/>
            </a:pPr>
            <a:r>
              <a:rPr lang="en-US" sz="1800" dirty="0"/>
              <a:t>(13)- Proxy curves for AS will not be created for DAM (same as today) </a:t>
            </a:r>
            <a:endParaRPr lang="en-US" sz="1800" dirty="0" smtClean="0"/>
          </a:p>
          <a:p>
            <a:pPr marL="457200" lvl="1" indent="0">
              <a:buNone/>
            </a:pPr>
            <a:r>
              <a:rPr lang="en-US" sz="1800" dirty="0"/>
              <a:t>	</a:t>
            </a:r>
            <a:r>
              <a:rPr lang="en-US" sz="1600" i="1" dirty="0" smtClean="0">
                <a:solidFill>
                  <a:srgbClr val="FF0000"/>
                </a:solidFill>
              </a:rPr>
              <a:t>(</a:t>
            </a:r>
            <a:r>
              <a:rPr lang="en-US" sz="1600" i="1" dirty="0">
                <a:solidFill>
                  <a:srgbClr val="FF0000"/>
                </a:solidFill>
              </a:rPr>
              <a:t>Round 3 No issues to date)</a:t>
            </a:r>
          </a:p>
          <a:p>
            <a:pPr marL="457200" lvl="1" indent="0">
              <a:buNone/>
            </a:pPr>
            <a:r>
              <a:rPr lang="en-US" sz="1800" dirty="0"/>
              <a:t>(14)- New FFR section proposed by </a:t>
            </a:r>
            <a:r>
              <a:rPr lang="en-US" sz="1800" dirty="0" smtClean="0"/>
              <a:t>Crescent  </a:t>
            </a:r>
            <a:endParaRPr lang="en-US" sz="1800" dirty="0"/>
          </a:p>
          <a:p>
            <a:pPr marL="457200" lvl="1" indent="0">
              <a:buNone/>
            </a:pPr>
            <a:endParaRPr lang="en-US" sz="18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3321833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Today’s Plan for Key Principles (KP)</a:t>
            </a:r>
            <a:endParaRPr lang="en-US" sz="2400" dirty="0"/>
          </a:p>
        </p:txBody>
      </p:sp>
      <p:sp>
        <p:nvSpPr>
          <p:cNvPr id="3" name="Content Placeholder 2"/>
          <p:cNvSpPr>
            <a:spLocks noGrp="1"/>
          </p:cNvSpPr>
          <p:nvPr>
            <p:ph idx="1"/>
          </p:nvPr>
        </p:nvSpPr>
        <p:spPr>
          <a:xfrm>
            <a:off x="381000" y="685800"/>
            <a:ext cx="8534400" cy="5562600"/>
          </a:xfrm>
        </p:spPr>
        <p:txBody>
          <a:bodyPr/>
          <a:lstStyle/>
          <a:p>
            <a:r>
              <a:rPr lang="en-US" sz="1800" u="sng" dirty="0"/>
              <a:t>Key Principle </a:t>
            </a:r>
            <a:r>
              <a:rPr lang="en-US" sz="1800" u="sng" dirty="0" smtClean="0"/>
              <a:t>5 Day-Ahead Market</a:t>
            </a:r>
          </a:p>
          <a:p>
            <a:pPr marL="457200" lvl="1" indent="0">
              <a:buNone/>
            </a:pPr>
            <a:r>
              <a:rPr lang="en-US" sz="1800" dirty="0" smtClean="0"/>
              <a:t>(</a:t>
            </a:r>
            <a:r>
              <a:rPr lang="en-US" sz="1800" dirty="0"/>
              <a:t>1)- ASDCs will be used in DAM </a:t>
            </a:r>
            <a:endParaRPr lang="en-US" sz="1800" dirty="0" smtClean="0"/>
          </a:p>
          <a:p>
            <a:pPr marL="457200" lvl="1" indent="0">
              <a:buNone/>
            </a:pPr>
            <a:r>
              <a:rPr lang="en-US" sz="1800" dirty="0"/>
              <a:t>	</a:t>
            </a:r>
            <a:r>
              <a:rPr lang="en-US" sz="1600" i="1" dirty="0" smtClean="0">
                <a:solidFill>
                  <a:srgbClr val="FF0000"/>
                </a:solidFill>
              </a:rPr>
              <a:t>(</a:t>
            </a:r>
            <a:r>
              <a:rPr lang="en-US" sz="1600" i="1" dirty="0">
                <a:solidFill>
                  <a:srgbClr val="FF0000"/>
                </a:solidFill>
              </a:rPr>
              <a:t>Round 3 No issues to date)</a:t>
            </a:r>
          </a:p>
          <a:p>
            <a:pPr marL="457200" lvl="1" indent="0">
              <a:buNone/>
            </a:pPr>
            <a:r>
              <a:rPr lang="en-US" sz="1800" dirty="0"/>
              <a:t>(2)- ASDCs in DAM will be same as Real-Time  </a:t>
            </a:r>
            <a:endParaRPr lang="en-US" sz="1800" dirty="0" smtClean="0"/>
          </a:p>
          <a:p>
            <a:pPr marL="457200" lvl="1" indent="0">
              <a:buNone/>
            </a:pPr>
            <a:r>
              <a:rPr lang="en-US" sz="1800" dirty="0"/>
              <a:t>	</a:t>
            </a:r>
            <a:r>
              <a:rPr lang="en-US" sz="1600" i="1" dirty="0" smtClean="0">
                <a:solidFill>
                  <a:srgbClr val="FF0000"/>
                </a:solidFill>
              </a:rPr>
              <a:t>(</a:t>
            </a:r>
            <a:r>
              <a:rPr lang="en-US" sz="1600" i="1" dirty="0">
                <a:solidFill>
                  <a:srgbClr val="FF0000"/>
                </a:solidFill>
              </a:rPr>
              <a:t>Round 3 No issues to date)</a:t>
            </a:r>
          </a:p>
          <a:p>
            <a:pPr marL="457200" lvl="1" indent="0">
              <a:buNone/>
            </a:pPr>
            <a:r>
              <a:rPr lang="en-US" sz="1800" dirty="0"/>
              <a:t>(3)- Current DAM Insufficiency Process will be removed </a:t>
            </a:r>
            <a:endParaRPr lang="en-US" sz="1800" dirty="0" smtClean="0"/>
          </a:p>
          <a:p>
            <a:pPr marL="457200" lvl="1" indent="0">
              <a:buNone/>
            </a:pPr>
            <a:r>
              <a:rPr lang="en-US" sz="1800" dirty="0"/>
              <a:t>	</a:t>
            </a:r>
            <a:r>
              <a:rPr lang="en-US" sz="1600" i="1" dirty="0" smtClean="0">
                <a:solidFill>
                  <a:srgbClr val="FF0000"/>
                </a:solidFill>
              </a:rPr>
              <a:t>(</a:t>
            </a:r>
            <a:r>
              <a:rPr lang="en-US" sz="1600" i="1" dirty="0">
                <a:solidFill>
                  <a:srgbClr val="FF0000"/>
                </a:solidFill>
              </a:rPr>
              <a:t>Round 3 No issues to date)</a:t>
            </a:r>
          </a:p>
          <a:p>
            <a:pPr marL="457200" lvl="1" indent="0">
              <a:buNone/>
            </a:pPr>
            <a:r>
              <a:rPr lang="en-US" sz="1800" dirty="0"/>
              <a:t>(4)- AS Obligation quantities posted by 06:00 in Day-Ahead become advisory-only number based on the AS Plan </a:t>
            </a:r>
            <a:endParaRPr lang="en-US" sz="1800" dirty="0" smtClean="0"/>
          </a:p>
          <a:p>
            <a:pPr marL="457200" lvl="1" indent="0">
              <a:buNone/>
            </a:pPr>
            <a:r>
              <a:rPr lang="en-US" sz="1800" dirty="0"/>
              <a:t>	</a:t>
            </a:r>
            <a:r>
              <a:rPr lang="en-US" sz="1600" i="1" dirty="0" smtClean="0">
                <a:solidFill>
                  <a:srgbClr val="FF0000"/>
                </a:solidFill>
              </a:rPr>
              <a:t>(</a:t>
            </a:r>
            <a:r>
              <a:rPr lang="en-US" sz="1600" i="1" dirty="0">
                <a:solidFill>
                  <a:srgbClr val="FF0000"/>
                </a:solidFill>
              </a:rPr>
              <a:t>Round 3 No issues to date)</a:t>
            </a:r>
          </a:p>
          <a:p>
            <a:pPr marL="457200" lvl="1" indent="0">
              <a:buNone/>
            </a:pPr>
            <a:r>
              <a:rPr lang="en-US" sz="1800" dirty="0"/>
              <a:t>(5)- Minimum AS Obligation quantity will be 0.1 MW </a:t>
            </a:r>
            <a:endParaRPr lang="en-US" sz="1800" dirty="0" smtClean="0"/>
          </a:p>
          <a:p>
            <a:pPr marL="457200" lvl="1" indent="0">
              <a:buNone/>
            </a:pPr>
            <a:r>
              <a:rPr lang="en-US" sz="1800" dirty="0"/>
              <a:t>	</a:t>
            </a:r>
            <a:r>
              <a:rPr lang="en-US" sz="1600" i="1" dirty="0" smtClean="0">
                <a:solidFill>
                  <a:srgbClr val="FF0000"/>
                </a:solidFill>
              </a:rPr>
              <a:t>(</a:t>
            </a:r>
            <a:r>
              <a:rPr lang="en-US" sz="1600" i="1" dirty="0">
                <a:solidFill>
                  <a:srgbClr val="FF0000"/>
                </a:solidFill>
              </a:rPr>
              <a:t>Round 3 No issues to date)</a:t>
            </a:r>
          </a:p>
          <a:p>
            <a:pPr marL="457200" lvl="1" indent="0">
              <a:buNone/>
            </a:pPr>
            <a:r>
              <a:rPr lang="en-US" sz="1800" dirty="0"/>
              <a:t>(6)- After DAM is published, updated AS Obligation quantities will be calculated and published based on the actual DAM AS requirement </a:t>
            </a:r>
            <a:endParaRPr lang="en-US" sz="1800" dirty="0" smtClean="0"/>
          </a:p>
          <a:p>
            <a:pPr marL="457200" lvl="1" indent="0">
              <a:buNone/>
            </a:pPr>
            <a:r>
              <a:rPr lang="en-US" sz="1800" dirty="0"/>
              <a:t>	</a:t>
            </a:r>
            <a:r>
              <a:rPr lang="en-US" sz="1600" i="1" dirty="0" smtClean="0">
                <a:solidFill>
                  <a:srgbClr val="FF0000"/>
                </a:solidFill>
              </a:rPr>
              <a:t>(</a:t>
            </a:r>
            <a:r>
              <a:rPr lang="en-US" sz="1600" i="1" dirty="0">
                <a:solidFill>
                  <a:srgbClr val="FF0000"/>
                </a:solidFill>
              </a:rPr>
              <a:t>Round 3 No issues to date)</a:t>
            </a:r>
          </a:p>
          <a:p>
            <a:pPr marL="457200" lvl="1" indent="0">
              <a:buNone/>
            </a:pPr>
            <a:r>
              <a:rPr lang="en-US" sz="1800" dirty="0"/>
              <a:t>(7)- Virtual AS Offers- proposed by Morgan Stanley at 9/19 meeting </a:t>
            </a:r>
            <a:endParaRPr lang="en-US" sz="1800" dirty="0" smtClean="0"/>
          </a:p>
          <a:p>
            <a:pPr marL="457200" lvl="1" indent="0">
              <a:buNone/>
            </a:pPr>
            <a:r>
              <a:rPr lang="en-US" sz="1800" dirty="0" smtClean="0"/>
              <a:t>	</a:t>
            </a:r>
            <a:r>
              <a:rPr lang="en-US" sz="1600" i="1" dirty="0" smtClean="0">
                <a:solidFill>
                  <a:srgbClr val="FF0000"/>
                </a:solidFill>
              </a:rPr>
              <a:t>(</a:t>
            </a:r>
            <a:r>
              <a:rPr lang="en-US" sz="1600" i="1" dirty="0">
                <a:solidFill>
                  <a:srgbClr val="FF0000"/>
                </a:solidFill>
              </a:rPr>
              <a:t>Round 2 </a:t>
            </a:r>
            <a:r>
              <a:rPr lang="en-US" sz="1600" i="1" dirty="0" smtClean="0">
                <a:solidFill>
                  <a:srgbClr val="FF0000"/>
                </a:solidFill>
              </a:rPr>
              <a:t>Discuss </a:t>
            </a:r>
            <a:r>
              <a:rPr lang="en-US" sz="1600" i="1" dirty="0">
                <a:solidFill>
                  <a:srgbClr val="FF0000"/>
                </a:solidFill>
              </a:rPr>
              <a:t>benefits of additional functionality, Shell comments)</a:t>
            </a:r>
          </a:p>
          <a:p>
            <a:pPr marL="457200" lvl="1" indent="0">
              <a:buNone/>
            </a:pPr>
            <a:endParaRPr lang="en-US" sz="18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743250793"/>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2250</TotalTime>
  <Words>892</Words>
  <Application>Microsoft Office PowerPoint</Application>
  <PresentationFormat>On-screen Show (4:3)</PresentationFormat>
  <Paragraphs>190</Paragraphs>
  <Slides>15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15</vt:i4>
      </vt:variant>
    </vt:vector>
  </HeadingPairs>
  <TitlesOfParts>
    <vt:vector size="20" baseType="lpstr">
      <vt:lpstr>Arial</vt:lpstr>
      <vt:lpstr>Calibri</vt:lpstr>
      <vt:lpstr>Times New Roman</vt:lpstr>
      <vt:lpstr>1_Custom Design</vt:lpstr>
      <vt:lpstr>Office Theme</vt:lpstr>
      <vt:lpstr>PowerPoint Presentation</vt:lpstr>
      <vt:lpstr>Antitrust Admonition</vt:lpstr>
      <vt:lpstr>Outline of RTCTF Update </vt:lpstr>
      <vt:lpstr>RTCTF Meeting Schedule</vt:lpstr>
      <vt:lpstr>TAC Update </vt:lpstr>
      <vt:lpstr>Today’s Plan for Key Principles (KP)</vt:lpstr>
      <vt:lpstr>Today’s Plan for Key Principles (KP)</vt:lpstr>
      <vt:lpstr>Today’s Plan for Key Principles (KP)</vt:lpstr>
      <vt:lpstr>Today’s Plan for Key Principles (KP)</vt:lpstr>
      <vt:lpstr>Today’s Plan for Key Principles (KP)</vt:lpstr>
      <vt:lpstr>PowerPoint Presentation</vt:lpstr>
      <vt:lpstr>RTCTF Review Process </vt:lpstr>
      <vt:lpstr>TAC Review Process</vt:lpstr>
      <vt:lpstr>PUCT Direction on RTC Design Items</vt:lpstr>
      <vt:lpstr>Reminder of RTCTF Posting Locations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197</cp:revision>
  <cp:lastPrinted>2016-01-21T20:53:15Z</cp:lastPrinted>
  <dcterms:created xsi:type="dcterms:W3CDTF">2016-01-21T15:20:31Z</dcterms:created>
  <dcterms:modified xsi:type="dcterms:W3CDTF">2019-10-04T20:56:38Z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