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9.xml" ContentType="application/vnd.openxmlformats-officedocument.theme+xml"/>
  <Override PartName="/ppt/slideLayouts/slideLayout15.xml" ContentType="application/vnd.openxmlformats-officedocument.presentationml.slideLayout+xml"/>
  <Override PartName="/ppt/theme/theme10.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11.xml" ContentType="application/vnd.openxmlformats-officedocument.theme+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3.xml" ContentType="application/vnd.openxmlformats-officedocument.theme+xml"/>
  <Override PartName="/ppt/slideLayouts/slideLayout21.xml" ContentType="application/vnd.openxmlformats-officedocument.presentationml.slideLayout+xml"/>
  <Override PartName="/ppt/theme/theme14.xml" ContentType="application/vnd.openxmlformats-officedocument.theme+xml"/>
  <Override PartName="/ppt/slideLayouts/slideLayout22.xml" ContentType="application/vnd.openxmlformats-officedocument.presentationml.slideLayout+xml"/>
  <Override PartName="/ppt/theme/theme15.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17.xml" ContentType="application/vnd.openxmlformats-officedocument.theme+xml"/>
  <Override PartName="/ppt/slideLayouts/slideLayout27.xml" ContentType="application/vnd.openxmlformats-officedocument.presentationml.slideLayout+xml"/>
  <Override PartName="/ppt/theme/theme1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19.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0.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1.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5" r:id="rId3"/>
    <p:sldMasterId id="2147483667" r:id="rId4"/>
    <p:sldMasterId id="2147483670" r:id="rId5"/>
    <p:sldMasterId id="2147483672" r:id="rId6"/>
    <p:sldMasterId id="2147483675" r:id="rId7"/>
    <p:sldMasterId id="2147483678" r:id="rId8"/>
    <p:sldMasterId id="2147483680" r:id="rId9"/>
    <p:sldMasterId id="2147483683" r:id="rId10"/>
    <p:sldMasterId id="2147483685" r:id="rId11"/>
    <p:sldMasterId id="2147483688" r:id="rId12"/>
    <p:sldMasterId id="2147483690" r:id="rId13"/>
    <p:sldMasterId id="2147483693" r:id="rId14"/>
    <p:sldMasterId id="2147483695" r:id="rId15"/>
    <p:sldMasterId id="2147483697" r:id="rId16"/>
    <p:sldMasterId id="2147483700" r:id="rId17"/>
    <p:sldMasterId id="2147483703" r:id="rId18"/>
    <p:sldMasterId id="2147483705" r:id="rId19"/>
    <p:sldMasterId id="2147483708" r:id="rId20"/>
    <p:sldMasterId id="2147483711" r:id="rId21"/>
    <p:sldMasterId id="2147483714" r:id="rId22"/>
    <p:sldMasterId id="2147483717" r:id="rId23"/>
    <p:sldMasterId id="2147483720" r:id="rId24"/>
  </p:sldMasterIdLst>
  <p:notesMasterIdLst>
    <p:notesMasterId r:id="rId258"/>
  </p:notesMasterIdLst>
  <p:sldIdLst>
    <p:sldId id="275" r:id="rId25"/>
    <p:sldId id="276" r:id="rId26"/>
    <p:sldId id="282" r:id="rId27"/>
    <p:sldId id="281" r:id="rId28"/>
    <p:sldId id="277" r:id="rId29"/>
    <p:sldId id="278" r:id="rId30"/>
    <p:sldId id="523" r:id="rId31"/>
    <p:sldId id="522" r:id="rId32"/>
    <p:sldId id="257" r:id="rId33"/>
    <p:sldId id="258" r:id="rId34"/>
    <p:sldId id="259" r:id="rId35"/>
    <p:sldId id="260" r:id="rId36"/>
    <p:sldId id="261"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4" r:id="rId50"/>
    <p:sldId id="493" r:id="rId51"/>
    <p:sldId id="283" r:id="rId52"/>
    <p:sldId id="284" r:id="rId53"/>
    <p:sldId id="286" r:id="rId54"/>
    <p:sldId id="287" r:id="rId55"/>
    <p:sldId id="288" r:id="rId56"/>
    <p:sldId id="289" r:id="rId57"/>
    <p:sldId id="290" r:id="rId58"/>
    <p:sldId id="291" r:id="rId59"/>
    <p:sldId id="292" r:id="rId60"/>
    <p:sldId id="293" r:id="rId61"/>
    <p:sldId id="294" r:id="rId62"/>
    <p:sldId id="295" r:id="rId63"/>
    <p:sldId id="296" r:id="rId64"/>
    <p:sldId id="297" r:id="rId65"/>
    <p:sldId id="298" r:id="rId66"/>
    <p:sldId id="299" r:id="rId67"/>
    <p:sldId id="300" r:id="rId68"/>
    <p:sldId id="301" r:id="rId69"/>
    <p:sldId id="302" r:id="rId70"/>
    <p:sldId id="303" r:id="rId71"/>
    <p:sldId id="304" r:id="rId72"/>
    <p:sldId id="305" r:id="rId73"/>
    <p:sldId id="306" r:id="rId74"/>
    <p:sldId id="307" r:id="rId75"/>
    <p:sldId id="308" r:id="rId76"/>
    <p:sldId id="309" r:id="rId77"/>
    <p:sldId id="310" r:id="rId78"/>
    <p:sldId id="311" r:id="rId79"/>
    <p:sldId id="312" r:id="rId80"/>
    <p:sldId id="313" r:id="rId81"/>
    <p:sldId id="314" r:id="rId82"/>
    <p:sldId id="315" r:id="rId83"/>
    <p:sldId id="316" r:id="rId84"/>
    <p:sldId id="317" r:id="rId85"/>
    <p:sldId id="318" r:id="rId86"/>
    <p:sldId id="319" r:id="rId87"/>
    <p:sldId id="320" r:id="rId88"/>
    <p:sldId id="321" r:id="rId89"/>
    <p:sldId id="322" r:id="rId90"/>
    <p:sldId id="323" r:id="rId91"/>
    <p:sldId id="324" r:id="rId92"/>
    <p:sldId id="325" r:id="rId93"/>
    <p:sldId id="326" r:id="rId94"/>
    <p:sldId id="327" r:id="rId95"/>
    <p:sldId id="328" r:id="rId96"/>
    <p:sldId id="329" r:id="rId97"/>
    <p:sldId id="330" r:id="rId98"/>
    <p:sldId id="331" r:id="rId99"/>
    <p:sldId id="332" r:id="rId100"/>
    <p:sldId id="333" r:id="rId101"/>
    <p:sldId id="334" r:id="rId102"/>
    <p:sldId id="335" r:id="rId103"/>
    <p:sldId id="336" r:id="rId104"/>
    <p:sldId id="494" r:id="rId105"/>
    <p:sldId id="337" r:id="rId106"/>
    <p:sldId id="338" r:id="rId107"/>
    <p:sldId id="339" r:id="rId108"/>
    <p:sldId id="340" r:id="rId109"/>
    <p:sldId id="341" r:id="rId110"/>
    <p:sldId id="346" r:id="rId111"/>
    <p:sldId id="347" r:id="rId112"/>
    <p:sldId id="348" r:id="rId113"/>
    <p:sldId id="343" r:id="rId114"/>
    <p:sldId id="344" r:id="rId115"/>
    <p:sldId id="345" r:id="rId116"/>
    <p:sldId id="349" r:id="rId117"/>
    <p:sldId id="350" r:id="rId118"/>
    <p:sldId id="351" r:id="rId119"/>
    <p:sldId id="352" r:id="rId120"/>
    <p:sldId id="353" r:id="rId121"/>
    <p:sldId id="354" r:id="rId122"/>
    <p:sldId id="355" r:id="rId123"/>
    <p:sldId id="356" r:id="rId124"/>
    <p:sldId id="357" r:id="rId125"/>
    <p:sldId id="358" r:id="rId126"/>
    <p:sldId id="359" r:id="rId127"/>
    <p:sldId id="360" r:id="rId128"/>
    <p:sldId id="361" r:id="rId129"/>
    <p:sldId id="362" r:id="rId130"/>
    <p:sldId id="363" r:id="rId131"/>
    <p:sldId id="364" r:id="rId132"/>
    <p:sldId id="365" r:id="rId133"/>
    <p:sldId id="495" r:id="rId134"/>
    <p:sldId id="496" r:id="rId135"/>
    <p:sldId id="497" r:id="rId136"/>
    <p:sldId id="498" r:id="rId137"/>
    <p:sldId id="499" r:id="rId138"/>
    <p:sldId id="500" r:id="rId139"/>
    <p:sldId id="501" r:id="rId140"/>
    <p:sldId id="502" r:id="rId141"/>
    <p:sldId id="503" r:id="rId142"/>
    <p:sldId id="504" r:id="rId143"/>
    <p:sldId id="505" r:id="rId144"/>
    <p:sldId id="506" r:id="rId145"/>
    <p:sldId id="507" r:id="rId146"/>
    <p:sldId id="508" r:id="rId147"/>
    <p:sldId id="509" r:id="rId148"/>
    <p:sldId id="510" r:id="rId149"/>
    <p:sldId id="511" r:id="rId150"/>
    <p:sldId id="512" r:id="rId151"/>
    <p:sldId id="513" r:id="rId152"/>
    <p:sldId id="514" r:id="rId153"/>
    <p:sldId id="515" r:id="rId154"/>
    <p:sldId id="385" r:id="rId155"/>
    <p:sldId id="386" r:id="rId156"/>
    <p:sldId id="387" r:id="rId157"/>
    <p:sldId id="388" r:id="rId158"/>
    <p:sldId id="389" r:id="rId159"/>
    <p:sldId id="390" r:id="rId160"/>
    <p:sldId id="391" r:id="rId161"/>
    <p:sldId id="392" r:id="rId162"/>
    <p:sldId id="517" r:id="rId163"/>
    <p:sldId id="393" r:id="rId164"/>
    <p:sldId id="394" r:id="rId165"/>
    <p:sldId id="398" r:id="rId166"/>
    <p:sldId id="396" r:id="rId167"/>
    <p:sldId id="397" r:id="rId168"/>
    <p:sldId id="399" r:id="rId169"/>
    <p:sldId id="400" r:id="rId170"/>
    <p:sldId id="401" r:id="rId171"/>
    <p:sldId id="402" r:id="rId172"/>
    <p:sldId id="403" r:id="rId173"/>
    <p:sldId id="404" r:id="rId174"/>
    <p:sldId id="405" r:id="rId175"/>
    <p:sldId id="406" r:id="rId176"/>
    <p:sldId id="407" r:id="rId177"/>
    <p:sldId id="408" r:id="rId178"/>
    <p:sldId id="409" r:id="rId179"/>
    <p:sldId id="410" r:id="rId180"/>
    <p:sldId id="411" r:id="rId181"/>
    <p:sldId id="412" r:id="rId182"/>
    <p:sldId id="413" r:id="rId183"/>
    <p:sldId id="414" r:id="rId184"/>
    <p:sldId id="415" r:id="rId185"/>
    <p:sldId id="416" r:id="rId186"/>
    <p:sldId id="417" r:id="rId187"/>
    <p:sldId id="418" r:id="rId188"/>
    <p:sldId id="419" r:id="rId189"/>
    <p:sldId id="420" r:id="rId190"/>
    <p:sldId id="421" r:id="rId191"/>
    <p:sldId id="422" r:id="rId192"/>
    <p:sldId id="423" r:id="rId193"/>
    <p:sldId id="424" r:id="rId194"/>
    <p:sldId id="425" r:id="rId195"/>
    <p:sldId id="426" r:id="rId196"/>
    <p:sldId id="427" r:id="rId197"/>
    <p:sldId id="428" r:id="rId198"/>
    <p:sldId id="429" r:id="rId199"/>
    <p:sldId id="516" r:id="rId200"/>
    <p:sldId id="430" r:id="rId201"/>
    <p:sldId id="431" r:id="rId202"/>
    <p:sldId id="432" r:id="rId203"/>
    <p:sldId id="433" r:id="rId204"/>
    <p:sldId id="434" r:id="rId205"/>
    <p:sldId id="435" r:id="rId206"/>
    <p:sldId id="436" r:id="rId207"/>
    <p:sldId id="437" r:id="rId208"/>
    <p:sldId id="438" r:id="rId209"/>
    <p:sldId id="439" r:id="rId210"/>
    <p:sldId id="440" r:id="rId211"/>
    <p:sldId id="441" r:id="rId212"/>
    <p:sldId id="442" r:id="rId213"/>
    <p:sldId id="443" r:id="rId214"/>
    <p:sldId id="444" r:id="rId215"/>
    <p:sldId id="445" r:id="rId216"/>
    <p:sldId id="446" r:id="rId217"/>
    <p:sldId id="447" r:id="rId218"/>
    <p:sldId id="448" r:id="rId219"/>
    <p:sldId id="449" r:id="rId220"/>
    <p:sldId id="450" r:id="rId221"/>
    <p:sldId id="451" r:id="rId222"/>
    <p:sldId id="452" r:id="rId223"/>
    <p:sldId id="453" r:id="rId224"/>
    <p:sldId id="454" r:id="rId225"/>
    <p:sldId id="455" r:id="rId226"/>
    <p:sldId id="456" r:id="rId227"/>
    <p:sldId id="524" r:id="rId228"/>
    <p:sldId id="457" r:id="rId229"/>
    <p:sldId id="458" r:id="rId230"/>
    <p:sldId id="459" r:id="rId231"/>
    <p:sldId id="518" r:id="rId232"/>
    <p:sldId id="460" r:id="rId233"/>
    <p:sldId id="542" r:id="rId234"/>
    <p:sldId id="526" r:id="rId235"/>
    <p:sldId id="527" r:id="rId236"/>
    <p:sldId id="528" r:id="rId237"/>
    <p:sldId id="529" r:id="rId238"/>
    <p:sldId id="530" r:id="rId239"/>
    <p:sldId id="531" r:id="rId240"/>
    <p:sldId id="532" r:id="rId241"/>
    <p:sldId id="533" r:id="rId242"/>
    <p:sldId id="534" r:id="rId243"/>
    <p:sldId id="535" r:id="rId244"/>
    <p:sldId id="536" r:id="rId245"/>
    <p:sldId id="537" r:id="rId246"/>
    <p:sldId id="538" r:id="rId247"/>
    <p:sldId id="539" r:id="rId248"/>
    <p:sldId id="540" r:id="rId249"/>
    <p:sldId id="541" r:id="rId250"/>
    <p:sldId id="475" r:id="rId251"/>
    <p:sldId id="476" r:id="rId252"/>
    <p:sldId id="488" r:id="rId253"/>
    <p:sldId id="489" r:id="rId254"/>
    <p:sldId id="490" r:id="rId255"/>
    <p:sldId id="491" r:id="rId256"/>
    <p:sldId id="492" r:id="rId2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5" d="100"/>
          <a:sy n="105" d="100"/>
        </p:scale>
        <p:origin x="-17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3.xml"/><Relationship Id="rId21" Type="http://schemas.openxmlformats.org/officeDocument/2006/relationships/slideMaster" Target="slideMasters/slideMaster21.xml"/><Relationship Id="rId42" Type="http://schemas.openxmlformats.org/officeDocument/2006/relationships/slide" Target="slides/slide18.xml"/><Relationship Id="rId63" Type="http://schemas.openxmlformats.org/officeDocument/2006/relationships/slide" Target="slides/slide39.xml"/><Relationship Id="rId84" Type="http://schemas.openxmlformats.org/officeDocument/2006/relationships/slide" Target="slides/slide60.xml"/><Relationship Id="rId138" Type="http://schemas.openxmlformats.org/officeDocument/2006/relationships/slide" Target="slides/slide114.xml"/><Relationship Id="rId159" Type="http://schemas.openxmlformats.org/officeDocument/2006/relationships/slide" Target="slides/slide135.xml"/><Relationship Id="rId170" Type="http://schemas.openxmlformats.org/officeDocument/2006/relationships/slide" Target="slides/slide146.xml"/><Relationship Id="rId191" Type="http://schemas.openxmlformats.org/officeDocument/2006/relationships/slide" Target="slides/slide167.xml"/><Relationship Id="rId205" Type="http://schemas.openxmlformats.org/officeDocument/2006/relationships/slide" Target="slides/slide181.xml"/><Relationship Id="rId226" Type="http://schemas.openxmlformats.org/officeDocument/2006/relationships/slide" Target="slides/slide202.xml"/><Relationship Id="rId247" Type="http://schemas.openxmlformats.org/officeDocument/2006/relationships/slide" Target="slides/slide223.xml"/><Relationship Id="rId107" Type="http://schemas.openxmlformats.org/officeDocument/2006/relationships/slide" Target="slides/slide83.xml"/><Relationship Id="rId11" Type="http://schemas.openxmlformats.org/officeDocument/2006/relationships/slideMaster" Target="slideMasters/slideMaster11.xml"/><Relationship Id="rId32" Type="http://schemas.openxmlformats.org/officeDocument/2006/relationships/slide" Target="slides/slide8.xml"/><Relationship Id="rId53" Type="http://schemas.openxmlformats.org/officeDocument/2006/relationships/slide" Target="slides/slide29.xml"/><Relationship Id="rId74" Type="http://schemas.openxmlformats.org/officeDocument/2006/relationships/slide" Target="slides/slide50.xml"/><Relationship Id="rId128" Type="http://schemas.openxmlformats.org/officeDocument/2006/relationships/slide" Target="slides/slide104.xml"/><Relationship Id="rId149" Type="http://schemas.openxmlformats.org/officeDocument/2006/relationships/slide" Target="slides/slide125.xml"/><Relationship Id="rId5" Type="http://schemas.openxmlformats.org/officeDocument/2006/relationships/slideMaster" Target="slideMasters/slideMaster5.xml"/><Relationship Id="rId95" Type="http://schemas.openxmlformats.org/officeDocument/2006/relationships/slide" Target="slides/slide71.xml"/><Relationship Id="rId160" Type="http://schemas.openxmlformats.org/officeDocument/2006/relationships/slide" Target="slides/slide136.xml"/><Relationship Id="rId181" Type="http://schemas.openxmlformats.org/officeDocument/2006/relationships/slide" Target="slides/slide157.xml"/><Relationship Id="rId216" Type="http://schemas.openxmlformats.org/officeDocument/2006/relationships/slide" Target="slides/slide192.xml"/><Relationship Id="rId237" Type="http://schemas.openxmlformats.org/officeDocument/2006/relationships/slide" Target="slides/slide213.xml"/><Relationship Id="rId258" Type="http://schemas.openxmlformats.org/officeDocument/2006/relationships/notesMaster" Target="notesMasters/notesMaster1.xml"/><Relationship Id="rId22" Type="http://schemas.openxmlformats.org/officeDocument/2006/relationships/slideMaster" Target="slideMasters/slideMaster22.xml"/><Relationship Id="rId43" Type="http://schemas.openxmlformats.org/officeDocument/2006/relationships/slide" Target="slides/slide19.xml"/><Relationship Id="rId64" Type="http://schemas.openxmlformats.org/officeDocument/2006/relationships/slide" Target="slides/slide40.xml"/><Relationship Id="rId118" Type="http://schemas.openxmlformats.org/officeDocument/2006/relationships/slide" Target="slides/slide94.xml"/><Relationship Id="rId139" Type="http://schemas.openxmlformats.org/officeDocument/2006/relationships/slide" Target="slides/slide115.xml"/><Relationship Id="rId85" Type="http://schemas.openxmlformats.org/officeDocument/2006/relationships/slide" Target="slides/slide61.xml"/><Relationship Id="rId150" Type="http://schemas.openxmlformats.org/officeDocument/2006/relationships/slide" Target="slides/slide126.xml"/><Relationship Id="rId171" Type="http://schemas.openxmlformats.org/officeDocument/2006/relationships/slide" Target="slides/slide147.xml"/><Relationship Id="rId192" Type="http://schemas.openxmlformats.org/officeDocument/2006/relationships/slide" Target="slides/slide168.xml"/><Relationship Id="rId206" Type="http://schemas.openxmlformats.org/officeDocument/2006/relationships/slide" Target="slides/slide182.xml"/><Relationship Id="rId227" Type="http://schemas.openxmlformats.org/officeDocument/2006/relationships/slide" Target="slides/slide203.xml"/><Relationship Id="rId248" Type="http://schemas.openxmlformats.org/officeDocument/2006/relationships/slide" Target="slides/slide224.xml"/><Relationship Id="rId12" Type="http://schemas.openxmlformats.org/officeDocument/2006/relationships/slideMaster" Target="slideMasters/slideMaster12.xml"/><Relationship Id="rId33" Type="http://schemas.openxmlformats.org/officeDocument/2006/relationships/slide" Target="slides/slide9.xml"/><Relationship Id="rId108" Type="http://schemas.openxmlformats.org/officeDocument/2006/relationships/slide" Target="slides/slide84.xml"/><Relationship Id="rId129" Type="http://schemas.openxmlformats.org/officeDocument/2006/relationships/slide" Target="slides/slide105.xml"/><Relationship Id="rId54" Type="http://schemas.openxmlformats.org/officeDocument/2006/relationships/slide" Target="slides/slide30.xml"/><Relationship Id="rId75" Type="http://schemas.openxmlformats.org/officeDocument/2006/relationships/slide" Target="slides/slide51.xml"/><Relationship Id="rId96" Type="http://schemas.openxmlformats.org/officeDocument/2006/relationships/slide" Target="slides/slide72.xml"/><Relationship Id="rId140" Type="http://schemas.openxmlformats.org/officeDocument/2006/relationships/slide" Target="slides/slide116.xml"/><Relationship Id="rId161" Type="http://schemas.openxmlformats.org/officeDocument/2006/relationships/slide" Target="slides/slide137.xml"/><Relationship Id="rId182" Type="http://schemas.openxmlformats.org/officeDocument/2006/relationships/slide" Target="slides/slide158.xml"/><Relationship Id="rId217" Type="http://schemas.openxmlformats.org/officeDocument/2006/relationships/slide" Target="slides/slide193.xml"/><Relationship Id="rId1" Type="http://schemas.openxmlformats.org/officeDocument/2006/relationships/slideMaster" Target="slideMasters/slideMaster1.xml"/><Relationship Id="rId6" Type="http://schemas.openxmlformats.org/officeDocument/2006/relationships/slideMaster" Target="slideMasters/slideMaster6.xml"/><Relationship Id="rId212" Type="http://schemas.openxmlformats.org/officeDocument/2006/relationships/slide" Target="slides/slide188.xml"/><Relationship Id="rId233" Type="http://schemas.openxmlformats.org/officeDocument/2006/relationships/slide" Target="slides/slide209.xml"/><Relationship Id="rId238" Type="http://schemas.openxmlformats.org/officeDocument/2006/relationships/slide" Target="slides/slide214.xml"/><Relationship Id="rId254" Type="http://schemas.openxmlformats.org/officeDocument/2006/relationships/slide" Target="slides/slide230.xml"/><Relationship Id="rId259" Type="http://schemas.openxmlformats.org/officeDocument/2006/relationships/presProps" Target="presProps.xml"/><Relationship Id="rId23" Type="http://schemas.openxmlformats.org/officeDocument/2006/relationships/slideMaster" Target="slideMasters/slideMaster23.xml"/><Relationship Id="rId28" Type="http://schemas.openxmlformats.org/officeDocument/2006/relationships/slide" Target="slides/slide4.xml"/><Relationship Id="rId49" Type="http://schemas.openxmlformats.org/officeDocument/2006/relationships/slide" Target="slides/slide25.xml"/><Relationship Id="rId114" Type="http://schemas.openxmlformats.org/officeDocument/2006/relationships/slide" Target="slides/slide90.xml"/><Relationship Id="rId119" Type="http://schemas.openxmlformats.org/officeDocument/2006/relationships/slide" Target="slides/slide95.xml"/><Relationship Id="rId44" Type="http://schemas.openxmlformats.org/officeDocument/2006/relationships/slide" Target="slides/slide20.xml"/><Relationship Id="rId60" Type="http://schemas.openxmlformats.org/officeDocument/2006/relationships/slide" Target="slides/slide36.xml"/><Relationship Id="rId65" Type="http://schemas.openxmlformats.org/officeDocument/2006/relationships/slide" Target="slides/slide41.xml"/><Relationship Id="rId81" Type="http://schemas.openxmlformats.org/officeDocument/2006/relationships/slide" Target="slides/slide57.xml"/><Relationship Id="rId86" Type="http://schemas.openxmlformats.org/officeDocument/2006/relationships/slide" Target="slides/slide62.xml"/><Relationship Id="rId130" Type="http://schemas.openxmlformats.org/officeDocument/2006/relationships/slide" Target="slides/slide106.xml"/><Relationship Id="rId135" Type="http://schemas.openxmlformats.org/officeDocument/2006/relationships/slide" Target="slides/slide111.xml"/><Relationship Id="rId151" Type="http://schemas.openxmlformats.org/officeDocument/2006/relationships/slide" Target="slides/slide127.xml"/><Relationship Id="rId156" Type="http://schemas.openxmlformats.org/officeDocument/2006/relationships/slide" Target="slides/slide132.xml"/><Relationship Id="rId177" Type="http://schemas.openxmlformats.org/officeDocument/2006/relationships/slide" Target="slides/slide153.xml"/><Relationship Id="rId198" Type="http://schemas.openxmlformats.org/officeDocument/2006/relationships/slide" Target="slides/slide174.xml"/><Relationship Id="rId172" Type="http://schemas.openxmlformats.org/officeDocument/2006/relationships/slide" Target="slides/slide148.xml"/><Relationship Id="rId193" Type="http://schemas.openxmlformats.org/officeDocument/2006/relationships/slide" Target="slides/slide169.xml"/><Relationship Id="rId202" Type="http://schemas.openxmlformats.org/officeDocument/2006/relationships/slide" Target="slides/slide178.xml"/><Relationship Id="rId207" Type="http://schemas.openxmlformats.org/officeDocument/2006/relationships/slide" Target="slides/slide183.xml"/><Relationship Id="rId223" Type="http://schemas.openxmlformats.org/officeDocument/2006/relationships/slide" Target="slides/slide199.xml"/><Relationship Id="rId228" Type="http://schemas.openxmlformats.org/officeDocument/2006/relationships/slide" Target="slides/slide204.xml"/><Relationship Id="rId244" Type="http://schemas.openxmlformats.org/officeDocument/2006/relationships/slide" Target="slides/slide220.xml"/><Relationship Id="rId249" Type="http://schemas.openxmlformats.org/officeDocument/2006/relationships/slide" Target="slides/slide225.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109" Type="http://schemas.openxmlformats.org/officeDocument/2006/relationships/slide" Target="slides/slide85.xml"/><Relationship Id="rId260" Type="http://schemas.openxmlformats.org/officeDocument/2006/relationships/viewProps" Target="viewProps.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97" Type="http://schemas.openxmlformats.org/officeDocument/2006/relationships/slide" Target="slides/slide73.xml"/><Relationship Id="rId104" Type="http://schemas.openxmlformats.org/officeDocument/2006/relationships/slide" Target="slides/slide80.xml"/><Relationship Id="rId120" Type="http://schemas.openxmlformats.org/officeDocument/2006/relationships/slide" Target="slides/slide96.xml"/><Relationship Id="rId125" Type="http://schemas.openxmlformats.org/officeDocument/2006/relationships/slide" Target="slides/slide101.xml"/><Relationship Id="rId141" Type="http://schemas.openxmlformats.org/officeDocument/2006/relationships/slide" Target="slides/slide117.xml"/><Relationship Id="rId146" Type="http://schemas.openxmlformats.org/officeDocument/2006/relationships/slide" Target="slides/slide122.xml"/><Relationship Id="rId167" Type="http://schemas.openxmlformats.org/officeDocument/2006/relationships/slide" Target="slides/slide143.xml"/><Relationship Id="rId188" Type="http://schemas.openxmlformats.org/officeDocument/2006/relationships/slide" Target="slides/slide164.xml"/><Relationship Id="rId7" Type="http://schemas.openxmlformats.org/officeDocument/2006/relationships/slideMaster" Target="slideMasters/slideMaster7.xml"/><Relationship Id="rId71" Type="http://schemas.openxmlformats.org/officeDocument/2006/relationships/slide" Target="slides/slide47.xml"/><Relationship Id="rId92" Type="http://schemas.openxmlformats.org/officeDocument/2006/relationships/slide" Target="slides/slide68.xml"/><Relationship Id="rId162" Type="http://schemas.openxmlformats.org/officeDocument/2006/relationships/slide" Target="slides/slide138.xml"/><Relationship Id="rId183" Type="http://schemas.openxmlformats.org/officeDocument/2006/relationships/slide" Target="slides/slide159.xml"/><Relationship Id="rId213" Type="http://schemas.openxmlformats.org/officeDocument/2006/relationships/slide" Target="slides/slide189.xml"/><Relationship Id="rId218" Type="http://schemas.openxmlformats.org/officeDocument/2006/relationships/slide" Target="slides/slide194.xml"/><Relationship Id="rId234" Type="http://schemas.openxmlformats.org/officeDocument/2006/relationships/slide" Target="slides/slide210.xml"/><Relationship Id="rId239" Type="http://schemas.openxmlformats.org/officeDocument/2006/relationships/slide" Target="slides/slide215.xml"/><Relationship Id="rId2" Type="http://schemas.openxmlformats.org/officeDocument/2006/relationships/slideMaster" Target="slideMasters/slideMaster2.xml"/><Relationship Id="rId29" Type="http://schemas.openxmlformats.org/officeDocument/2006/relationships/slide" Target="slides/slide5.xml"/><Relationship Id="rId250" Type="http://schemas.openxmlformats.org/officeDocument/2006/relationships/slide" Target="slides/slide226.xml"/><Relationship Id="rId255" Type="http://schemas.openxmlformats.org/officeDocument/2006/relationships/slide" Target="slides/slide231.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 Id="rId87" Type="http://schemas.openxmlformats.org/officeDocument/2006/relationships/slide" Target="slides/slide63.xml"/><Relationship Id="rId110" Type="http://schemas.openxmlformats.org/officeDocument/2006/relationships/slide" Target="slides/slide86.xml"/><Relationship Id="rId115" Type="http://schemas.openxmlformats.org/officeDocument/2006/relationships/slide" Target="slides/slide91.xml"/><Relationship Id="rId131" Type="http://schemas.openxmlformats.org/officeDocument/2006/relationships/slide" Target="slides/slide107.xml"/><Relationship Id="rId136" Type="http://schemas.openxmlformats.org/officeDocument/2006/relationships/slide" Target="slides/slide112.xml"/><Relationship Id="rId157" Type="http://schemas.openxmlformats.org/officeDocument/2006/relationships/slide" Target="slides/slide133.xml"/><Relationship Id="rId178" Type="http://schemas.openxmlformats.org/officeDocument/2006/relationships/slide" Target="slides/slide154.xml"/><Relationship Id="rId61" Type="http://schemas.openxmlformats.org/officeDocument/2006/relationships/slide" Target="slides/slide37.xml"/><Relationship Id="rId82" Type="http://schemas.openxmlformats.org/officeDocument/2006/relationships/slide" Target="slides/slide58.xml"/><Relationship Id="rId152" Type="http://schemas.openxmlformats.org/officeDocument/2006/relationships/slide" Target="slides/slide128.xml"/><Relationship Id="rId173" Type="http://schemas.openxmlformats.org/officeDocument/2006/relationships/slide" Target="slides/slide149.xml"/><Relationship Id="rId194" Type="http://schemas.openxmlformats.org/officeDocument/2006/relationships/slide" Target="slides/slide170.xml"/><Relationship Id="rId199" Type="http://schemas.openxmlformats.org/officeDocument/2006/relationships/slide" Target="slides/slide175.xml"/><Relationship Id="rId203" Type="http://schemas.openxmlformats.org/officeDocument/2006/relationships/slide" Target="slides/slide179.xml"/><Relationship Id="rId208" Type="http://schemas.openxmlformats.org/officeDocument/2006/relationships/slide" Target="slides/slide184.xml"/><Relationship Id="rId229" Type="http://schemas.openxmlformats.org/officeDocument/2006/relationships/slide" Target="slides/slide205.xml"/><Relationship Id="rId19" Type="http://schemas.openxmlformats.org/officeDocument/2006/relationships/slideMaster" Target="slideMasters/slideMaster19.xml"/><Relationship Id="rId224" Type="http://schemas.openxmlformats.org/officeDocument/2006/relationships/slide" Target="slides/slide200.xml"/><Relationship Id="rId240" Type="http://schemas.openxmlformats.org/officeDocument/2006/relationships/slide" Target="slides/slide216.xml"/><Relationship Id="rId245" Type="http://schemas.openxmlformats.org/officeDocument/2006/relationships/slide" Target="slides/slide221.xml"/><Relationship Id="rId261" Type="http://schemas.openxmlformats.org/officeDocument/2006/relationships/theme" Target="theme/theme1.xml"/><Relationship Id="rId14" Type="http://schemas.openxmlformats.org/officeDocument/2006/relationships/slideMaster" Target="slideMasters/slideMaster14.xml"/><Relationship Id="rId30" Type="http://schemas.openxmlformats.org/officeDocument/2006/relationships/slide" Target="slides/slide6.xml"/><Relationship Id="rId35" Type="http://schemas.openxmlformats.org/officeDocument/2006/relationships/slide" Target="slides/slide11.xml"/><Relationship Id="rId56" Type="http://schemas.openxmlformats.org/officeDocument/2006/relationships/slide" Target="slides/slide32.xml"/><Relationship Id="rId77" Type="http://schemas.openxmlformats.org/officeDocument/2006/relationships/slide" Target="slides/slide53.xml"/><Relationship Id="rId100" Type="http://schemas.openxmlformats.org/officeDocument/2006/relationships/slide" Target="slides/slide76.xml"/><Relationship Id="rId105" Type="http://schemas.openxmlformats.org/officeDocument/2006/relationships/slide" Target="slides/slide81.xml"/><Relationship Id="rId126" Type="http://schemas.openxmlformats.org/officeDocument/2006/relationships/slide" Target="slides/slide102.xml"/><Relationship Id="rId147" Type="http://schemas.openxmlformats.org/officeDocument/2006/relationships/slide" Target="slides/slide123.xml"/><Relationship Id="rId168" Type="http://schemas.openxmlformats.org/officeDocument/2006/relationships/slide" Target="slides/slide144.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93" Type="http://schemas.openxmlformats.org/officeDocument/2006/relationships/slide" Target="slides/slide69.xml"/><Relationship Id="rId98" Type="http://schemas.openxmlformats.org/officeDocument/2006/relationships/slide" Target="slides/slide74.xml"/><Relationship Id="rId121" Type="http://schemas.openxmlformats.org/officeDocument/2006/relationships/slide" Target="slides/slide97.xml"/><Relationship Id="rId142" Type="http://schemas.openxmlformats.org/officeDocument/2006/relationships/slide" Target="slides/slide118.xml"/><Relationship Id="rId163" Type="http://schemas.openxmlformats.org/officeDocument/2006/relationships/slide" Target="slides/slide139.xml"/><Relationship Id="rId184" Type="http://schemas.openxmlformats.org/officeDocument/2006/relationships/slide" Target="slides/slide160.xml"/><Relationship Id="rId189" Type="http://schemas.openxmlformats.org/officeDocument/2006/relationships/slide" Target="slides/slide165.xml"/><Relationship Id="rId219" Type="http://schemas.openxmlformats.org/officeDocument/2006/relationships/slide" Target="slides/slide195.xml"/><Relationship Id="rId3" Type="http://schemas.openxmlformats.org/officeDocument/2006/relationships/slideMaster" Target="slideMasters/slideMaster3.xml"/><Relationship Id="rId214" Type="http://schemas.openxmlformats.org/officeDocument/2006/relationships/slide" Target="slides/slide190.xml"/><Relationship Id="rId230" Type="http://schemas.openxmlformats.org/officeDocument/2006/relationships/slide" Target="slides/slide206.xml"/><Relationship Id="rId235" Type="http://schemas.openxmlformats.org/officeDocument/2006/relationships/slide" Target="slides/slide211.xml"/><Relationship Id="rId251" Type="http://schemas.openxmlformats.org/officeDocument/2006/relationships/slide" Target="slides/slide227.xml"/><Relationship Id="rId256" Type="http://schemas.openxmlformats.org/officeDocument/2006/relationships/slide" Target="slides/slide232.xml"/><Relationship Id="rId25" Type="http://schemas.openxmlformats.org/officeDocument/2006/relationships/slide" Target="slides/slide1.xml"/><Relationship Id="rId46" Type="http://schemas.openxmlformats.org/officeDocument/2006/relationships/slide" Target="slides/slide22.xml"/><Relationship Id="rId67" Type="http://schemas.openxmlformats.org/officeDocument/2006/relationships/slide" Target="slides/slide43.xml"/><Relationship Id="rId116" Type="http://schemas.openxmlformats.org/officeDocument/2006/relationships/slide" Target="slides/slide92.xml"/><Relationship Id="rId137" Type="http://schemas.openxmlformats.org/officeDocument/2006/relationships/slide" Target="slides/slide113.xml"/><Relationship Id="rId158" Type="http://schemas.openxmlformats.org/officeDocument/2006/relationships/slide" Target="slides/slide134.xml"/><Relationship Id="rId20" Type="http://schemas.openxmlformats.org/officeDocument/2006/relationships/slideMaster" Target="slideMasters/slideMaster20.xml"/><Relationship Id="rId41" Type="http://schemas.openxmlformats.org/officeDocument/2006/relationships/slide" Target="slides/slide17.xml"/><Relationship Id="rId62" Type="http://schemas.openxmlformats.org/officeDocument/2006/relationships/slide" Target="slides/slide38.xml"/><Relationship Id="rId83" Type="http://schemas.openxmlformats.org/officeDocument/2006/relationships/slide" Target="slides/slide59.xml"/><Relationship Id="rId88" Type="http://schemas.openxmlformats.org/officeDocument/2006/relationships/slide" Target="slides/slide64.xml"/><Relationship Id="rId111" Type="http://schemas.openxmlformats.org/officeDocument/2006/relationships/slide" Target="slides/slide87.xml"/><Relationship Id="rId132" Type="http://schemas.openxmlformats.org/officeDocument/2006/relationships/slide" Target="slides/slide108.xml"/><Relationship Id="rId153" Type="http://schemas.openxmlformats.org/officeDocument/2006/relationships/slide" Target="slides/slide129.xml"/><Relationship Id="rId174" Type="http://schemas.openxmlformats.org/officeDocument/2006/relationships/slide" Target="slides/slide150.xml"/><Relationship Id="rId179" Type="http://schemas.openxmlformats.org/officeDocument/2006/relationships/slide" Target="slides/slide155.xml"/><Relationship Id="rId195" Type="http://schemas.openxmlformats.org/officeDocument/2006/relationships/slide" Target="slides/slide171.xml"/><Relationship Id="rId209" Type="http://schemas.openxmlformats.org/officeDocument/2006/relationships/slide" Target="slides/slide185.xml"/><Relationship Id="rId190" Type="http://schemas.openxmlformats.org/officeDocument/2006/relationships/slide" Target="slides/slide166.xml"/><Relationship Id="rId204" Type="http://schemas.openxmlformats.org/officeDocument/2006/relationships/slide" Target="slides/slide180.xml"/><Relationship Id="rId220" Type="http://schemas.openxmlformats.org/officeDocument/2006/relationships/slide" Target="slides/slide196.xml"/><Relationship Id="rId225" Type="http://schemas.openxmlformats.org/officeDocument/2006/relationships/slide" Target="slides/slide201.xml"/><Relationship Id="rId241" Type="http://schemas.openxmlformats.org/officeDocument/2006/relationships/slide" Target="slides/slide217.xml"/><Relationship Id="rId246" Type="http://schemas.openxmlformats.org/officeDocument/2006/relationships/slide" Target="slides/slide222.xml"/><Relationship Id="rId15" Type="http://schemas.openxmlformats.org/officeDocument/2006/relationships/slideMaster" Target="slideMasters/slideMaster15.xml"/><Relationship Id="rId36" Type="http://schemas.openxmlformats.org/officeDocument/2006/relationships/slide" Target="slides/slide12.xml"/><Relationship Id="rId57" Type="http://schemas.openxmlformats.org/officeDocument/2006/relationships/slide" Target="slides/slide33.xml"/><Relationship Id="rId106" Type="http://schemas.openxmlformats.org/officeDocument/2006/relationships/slide" Target="slides/slide82.xml"/><Relationship Id="rId127" Type="http://schemas.openxmlformats.org/officeDocument/2006/relationships/slide" Target="slides/slide103.xml"/><Relationship Id="rId262" Type="http://schemas.openxmlformats.org/officeDocument/2006/relationships/tableStyles" Target="tableStyles.xml"/><Relationship Id="rId10" Type="http://schemas.openxmlformats.org/officeDocument/2006/relationships/slideMaster" Target="slideMasters/slideMaster10.xml"/><Relationship Id="rId31" Type="http://schemas.openxmlformats.org/officeDocument/2006/relationships/slide" Target="slides/slide7.xml"/><Relationship Id="rId52" Type="http://schemas.openxmlformats.org/officeDocument/2006/relationships/slide" Target="slides/slide28.xml"/><Relationship Id="rId73" Type="http://schemas.openxmlformats.org/officeDocument/2006/relationships/slide" Target="slides/slide49.xml"/><Relationship Id="rId78" Type="http://schemas.openxmlformats.org/officeDocument/2006/relationships/slide" Target="slides/slide54.xml"/><Relationship Id="rId94" Type="http://schemas.openxmlformats.org/officeDocument/2006/relationships/slide" Target="slides/slide70.xml"/><Relationship Id="rId99" Type="http://schemas.openxmlformats.org/officeDocument/2006/relationships/slide" Target="slides/slide75.xml"/><Relationship Id="rId101" Type="http://schemas.openxmlformats.org/officeDocument/2006/relationships/slide" Target="slides/slide77.xml"/><Relationship Id="rId122" Type="http://schemas.openxmlformats.org/officeDocument/2006/relationships/slide" Target="slides/slide98.xml"/><Relationship Id="rId143" Type="http://schemas.openxmlformats.org/officeDocument/2006/relationships/slide" Target="slides/slide119.xml"/><Relationship Id="rId148" Type="http://schemas.openxmlformats.org/officeDocument/2006/relationships/slide" Target="slides/slide124.xml"/><Relationship Id="rId164" Type="http://schemas.openxmlformats.org/officeDocument/2006/relationships/slide" Target="slides/slide140.xml"/><Relationship Id="rId169" Type="http://schemas.openxmlformats.org/officeDocument/2006/relationships/slide" Target="slides/slide145.xml"/><Relationship Id="rId185" Type="http://schemas.openxmlformats.org/officeDocument/2006/relationships/slide" Target="slides/slide161.xml"/><Relationship Id="rId4" Type="http://schemas.openxmlformats.org/officeDocument/2006/relationships/slideMaster" Target="slideMasters/slideMaster4.xml"/><Relationship Id="rId9" Type="http://schemas.openxmlformats.org/officeDocument/2006/relationships/slideMaster" Target="slideMasters/slideMaster9.xml"/><Relationship Id="rId180" Type="http://schemas.openxmlformats.org/officeDocument/2006/relationships/slide" Target="slides/slide156.xml"/><Relationship Id="rId210" Type="http://schemas.openxmlformats.org/officeDocument/2006/relationships/slide" Target="slides/slide186.xml"/><Relationship Id="rId215" Type="http://schemas.openxmlformats.org/officeDocument/2006/relationships/slide" Target="slides/slide191.xml"/><Relationship Id="rId236" Type="http://schemas.openxmlformats.org/officeDocument/2006/relationships/slide" Target="slides/slide212.xml"/><Relationship Id="rId257" Type="http://schemas.openxmlformats.org/officeDocument/2006/relationships/slide" Target="slides/slide233.xml"/><Relationship Id="rId26" Type="http://schemas.openxmlformats.org/officeDocument/2006/relationships/slide" Target="slides/slide2.xml"/><Relationship Id="rId231" Type="http://schemas.openxmlformats.org/officeDocument/2006/relationships/slide" Target="slides/slide207.xml"/><Relationship Id="rId252" Type="http://schemas.openxmlformats.org/officeDocument/2006/relationships/slide" Target="slides/slide228.xml"/><Relationship Id="rId47" Type="http://schemas.openxmlformats.org/officeDocument/2006/relationships/slide" Target="slides/slide23.xml"/><Relationship Id="rId68" Type="http://schemas.openxmlformats.org/officeDocument/2006/relationships/slide" Target="slides/slide44.xml"/><Relationship Id="rId89" Type="http://schemas.openxmlformats.org/officeDocument/2006/relationships/slide" Target="slides/slide65.xml"/><Relationship Id="rId112" Type="http://schemas.openxmlformats.org/officeDocument/2006/relationships/slide" Target="slides/slide88.xml"/><Relationship Id="rId133" Type="http://schemas.openxmlformats.org/officeDocument/2006/relationships/slide" Target="slides/slide109.xml"/><Relationship Id="rId154" Type="http://schemas.openxmlformats.org/officeDocument/2006/relationships/slide" Target="slides/slide130.xml"/><Relationship Id="rId175" Type="http://schemas.openxmlformats.org/officeDocument/2006/relationships/slide" Target="slides/slide151.xml"/><Relationship Id="rId196" Type="http://schemas.openxmlformats.org/officeDocument/2006/relationships/slide" Target="slides/slide172.xml"/><Relationship Id="rId200" Type="http://schemas.openxmlformats.org/officeDocument/2006/relationships/slide" Target="slides/slide176.xml"/><Relationship Id="rId16" Type="http://schemas.openxmlformats.org/officeDocument/2006/relationships/slideMaster" Target="slideMasters/slideMaster16.xml"/><Relationship Id="rId221" Type="http://schemas.openxmlformats.org/officeDocument/2006/relationships/slide" Target="slides/slide197.xml"/><Relationship Id="rId242" Type="http://schemas.openxmlformats.org/officeDocument/2006/relationships/slide" Target="slides/slide218.xml"/><Relationship Id="rId37" Type="http://schemas.openxmlformats.org/officeDocument/2006/relationships/slide" Target="slides/slide13.xml"/><Relationship Id="rId58" Type="http://schemas.openxmlformats.org/officeDocument/2006/relationships/slide" Target="slides/slide34.xml"/><Relationship Id="rId79" Type="http://schemas.openxmlformats.org/officeDocument/2006/relationships/slide" Target="slides/slide55.xml"/><Relationship Id="rId102" Type="http://schemas.openxmlformats.org/officeDocument/2006/relationships/slide" Target="slides/slide78.xml"/><Relationship Id="rId123" Type="http://schemas.openxmlformats.org/officeDocument/2006/relationships/slide" Target="slides/slide99.xml"/><Relationship Id="rId144" Type="http://schemas.openxmlformats.org/officeDocument/2006/relationships/slide" Target="slides/slide120.xml"/><Relationship Id="rId90" Type="http://schemas.openxmlformats.org/officeDocument/2006/relationships/slide" Target="slides/slide66.xml"/><Relationship Id="rId165" Type="http://schemas.openxmlformats.org/officeDocument/2006/relationships/slide" Target="slides/slide141.xml"/><Relationship Id="rId186" Type="http://schemas.openxmlformats.org/officeDocument/2006/relationships/slide" Target="slides/slide162.xml"/><Relationship Id="rId211" Type="http://schemas.openxmlformats.org/officeDocument/2006/relationships/slide" Target="slides/slide187.xml"/><Relationship Id="rId232" Type="http://schemas.openxmlformats.org/officeDocument/2006/relationships/slide" Target="slides/slide208.xml"/><Relationship Id="rId253" Type="http://schemas.openxmlformats.org/officeDocument/2006/relationships/slide" Target="slides/slide229.xml"/><Relationship Id="rId27" Type="http://schemas.openxmlformats.org/officeDocument/2006/relationships/slide" Target="slides/slide3.xml"/><Relationship Id="rId48" Type="http://schemas.openxmlformats.org/officeDocument/2006/relationships/slide" Target="slides/slide24.xml"/><Relationship Id="rId69" Type="http://schemas.openxmlformats.org/officeDocument/2006/relationships/slide" Target="slides/slide45.xml"/><Relationship Id="rId113" Type="http://schemas.openxmlformats.org/officeDocument/2006/relationships/slide" Target="slides/slide89.xml"/><Relationship Id="rId134" Type="http://schemas.openxmlformats.org/officeDocument/2006/relationships/slide" Target="slides/slide110.xml"/><Relationship Id="rId80" Type="http://schemas.openxmlformats.org/officeDocument/2006/relationships/slide" Target="slides/slide56.xml"/><Relationship Id="rId155" Type="http://schemas.openxmlformats.org/officeDocument/2006/relationships/slide" Target="slides/slide131.xml"/><Relationship Id="rId176" Type="http://schemas.openxmlformats.org/officeDocument/2006/relationships/slide" Target="slides/slide152.xml"/><Relationship Id="rId197" Type="http://schemas.openxmlformats.org/officeDocument/2006/relationships/slide" Target="slides/slide173.xml"/><Relationship Id="rId201" Type="http://schemas.openxmlformats.org/officeDocument/2006/relationships/slide" Target="slides/slide177.xml"/><Relationship Id="rId222" Type="http://schemas.openxmlformats.org/officeDocument/2006/relationships/slide" Target="slides/slide198.xml"/><Relationship Id="rId243" Type="http://schemas.openxmlformats.org/officeDocument/2006/relationships/slide" Target="slides/slide219.xml"/><Relationship Id="rId17" Type="http://schemas.openxmlformats.org/officeDocument/2006/relationships/slideMaster" Target="slideMasters/slideMaster17.xml"/><Relationship Id="rId38" Type="http://schemas.openxmlformats.org/officeDocument/2006/relationships/slide" Target="slides/slide14.xml"/><Relationship Id="rId59" Type="http://schemas.openxmlformats.org/officeDocument/2006/relationships/slide" Target="slides/slide35.xml"/><Relationship Id="rId103" Type="http://schemas.openxmlformats.org/officeDocument/2006/relationships/slide" Target="slides/slide79.xml"/><Relationship Id="rId124" Type="http://schemas.openxmlformats.org/officeDocument/2006/relationships/slide" Target="slides/slide100.xml"/><Relationship Id="rId70" Type="http://schemas.openxmlformats.org/officeDocument/2006/relationships/slide" Target="slides/slide46.xml"/><Relationship Id="rId91" Type="http://schemas.openxmlformats.org/officeDocument/2006/relationships/slide" Target="slides/slide67.xml"/><Relationship Id="rId145" Type="http://schemas.openxmlformats.org/officeDocument/2006/relationships/slide" Target="slides/slide121.xml"/><Relationship Id="rId166" Type="http://schemas.openxmlformats.org/officeDocument/2006/relationships/slide" Target="slides/slide142.xml"/><Relationship Id="rId187" Type="http://schemas.openxmlformats.org/officeDocument/2006/relationships/slide" Target="slides/slide16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 Id="rId5" Type="http://schemas.microsoft.com/office/2011/relationships/chartStyle" Target="style2.xml"/><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package" Target="../embeddings/Microsoft_Excel_Worksheet3.xlsx"/><Relationship Id="rId1" Type="http://schemas.openxmlformats.org/officeDocument/2006/relationships/themeOverride" Target="../theme/themeOverride3.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cap="all" spc="150" baseline="0">
                <a:solidFill>
                  <a:schemeClr val="tx1">
                    <a:lumMod val="50000"/>
                    <a:lumOff val="50000"/>
                  </a:schemeClr>
                </a:solidFill>
                <a:latin typeface="+mn-lt"/>
                <a:ea typeface="+mn-ea"/>
                <a:cs typeface="+mn-cs"/>
              </a:defRPr>
            </a:pPr>
            <a:r>
              <a:rPr lang="en-US" sz="1400" baseline="0"/>
              <a:t>MT Subtype Volumes</a:t>
            </a:r>
          </a:p>
        </c:rich>
      </c:tx>
      <c:layout/>
      <c:overlay val="0"/>
      <c:spPr>
        <a:noFill/>
        <a:ln>
          <a:noFill/>
        </a:ln>
        <a:effectLst/>
      </c:spPr>
    </c:title>
    <c:autoTitleDeleted val="0"/>
    <c:plotArea>
      <c:layout>
        <c:manualLayout>
          <c:layoutTarget val="inner"/>
          <c:xMode val="edge"/>
          <c:yMode val="edge"/>
          <c:x val="6.6362251010253753E-2"/>
          <c:y val="4.1819193316880235E-2"/>
          <c:w val="0.91693313962178413"/>
          <c:h val="0.76647752312161854"/>
        </c:manualLayout>
      </c:layout>
      <c:barChart>
        <c:barDir val="col"/>
        <c:grouping val="clustered"/>
        <c:varyColors val="0"/>
        <c:ser>
          <c:idx val="0"/>
          <c:order val="0"/>
          <c:tx>
            <c:strRef>
              <c:f>Sheet1!$C$1</c:f>
              <c:strCache>
                <c:ptCount val="1"/>
                <c:pt idx="0">
                  <c:v>7/1/17-12/31/17</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Sheet1!$C$2:$C$10</c:f>
              <c:numCache>
                <c:formatCode>#,##0</c:formatCode>
                <c:ptCount val="9"/>
                <c:pt idx="0">
                  <c:v>15477</c:v>
                </c:pt>
                <c:pt idx="1">
                  <c:v>12810</c:v>
                </c:pt>
                <c:pt idx="2">
                  <c:v>6472</c:v>
                </c:pt>
                <c:pt idx="3">
                  <c:v>4178</c:v>
                </c:pt>
                <c:pt idx="4">
                  <c:v>4794</c:v>
                </c:pt>
                <c:pt idx="5">
                  <c:v>3449</c:v>
                </c:pt>
                <c:pt idx="6">
                  <c:v>4615</c:v>
                </c:pt>
                <c:pt idx="7">
                  <c:v>1454</c:v>
                </c:pt>
                <c:pt idx="8">
                  <c:v>16374</c:v>
                </c:pt>
              </c:numCache>
            </c:numRef>
          </c:val>
          <c:extLst xmlns:c16r2="http://schemas.microsoft.com/office/drawing/2015/06/chart">
            <c:ext xmlns:c16="http://schemas.microsoft.com/office/drawing/2014/chart" uri="{C3380CC4-5D6E-409C-BE32-E72D297353CC}">
              <c16:uniqueId val="{00000000-BB7E-49AC-9615-E5B95A403464}"/>
            </c:ext>
          </c:extLst>
        </c:ser>
        <c:ser>
          <c:idx val="1"/>
          <c:order val="1"/>
          <c:tx>
            <c:strRef>
              <c:f>Sheet1!$D$1</c:f>
              <c:strCache>
                <c:ptCount val="1"/>
                <c:pt idx="0">
                  <c:v>1/1/18 - 6/30/18</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Sheet1!$D$2:$D$10</c:f>
              <c:numCache>
                <c:formatCode>#,##0</c:formatCode>
                <c:ptCount val="9"/>
                <c:pt idx="0">
                  <c:v>17215</c:v>
                </c:pt>
                <c:pt idx="1">
                  <c:v>13262</c:v>
                </c:pt>
                <c:pt idx="2">
                  <c:v>5955</c:v>
                </c:pt>
                <c:pt idx="3">
                  <c:v>8641</c:v>
                </c:pt>
                <c:pt idx="4">
                  <c:v>5606</c:v>
                </c:pt>
                <c:pt idx="5">
                  <c:v>7093</c:v>
                </c:pt>
                <c:pt idx="6">
                  <c:v>2864</c:v>
                </c:pt>
                <c:pt idx="7">
                  <c:v>2543</c:v>
                </c:pt>
                <c:pt idx="8">
                  <c:v>2593</c:v>
                </c:pt>
              </c:numCache>
            </c:numRef>
          </c:val>
          <c:extLst xmlns:c16r2="http://schemas.microsoft.com/office/drawing/2015/06/chart">
            <c:ext xmlns:c16="http://schemas.microsoft.com/office/drawing/2014/chart" uri="{C3380CC4-5D6E-409C-BE32-E72D297353CC}">
              <c16:uniqueId val="{00000001-BB7E-49AC-9615-E5B95A403464}"/>
            </c:ext>
          </c:extLst>
        </c:ser>
        <c:ser>
          <c:idx val="2"/>
          <c:order val="2"/>
          <c:tx>
            <c:strRef>
              <c:f>Sheet1!$E$1</c:f>
              <c:strCache>
                <c:ptCount val="1"/>
                <c:pt idx="0">
                  <c:v>7/1/18 - 12/31/18</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Sheet1!$E$2:$E$10</c:f>
              <c:numCache>
                <c:formatCode>#,##0</c:formatCode>
                <c:ptCount val="9"/>
                <c:pt idx="0">
                  <c:v>19422</c:v>
                </c:pt>
                <c:pt idx="1">
                  <c:v>14270</c:v>
                </c:pt>
                <c:pt idx="2">
                  <c:v>8188</c:v>
                </c:pt>
                <c:pt idx="3">
                  <c:v>5907</c:v>
                </c:pt>
                <c:pt idx="4">
                  <c:v>5514</c:v>
                </c:pt>
                <c:pt idx="5">
                  <c:v>5464</c:v>
                </c:pt>
                <c:pt idx="6">
                  <c:v>4252</c:v>
                </c:pt>
                <c:pt idx="7">
                  <c:v>2871</c:v>
                </c:pt>
                <c:pt idx="8">
                  <c:v>1612</c:v>
                </c:pt>
              </c:numCache>
            </c:numRef>
          </c:val>
          <c:extLst xmlns:c16r2="http://schemas.microsoft.com/office/drawing/2015/06/chart">
            <c:ext xmlns:c16="http://schemas.microsoft.com/office/drawing/2014/chart" uri="{C3380CC4-5D6E-409C-BE32-E72D297353CC}">
              <c16:uniqueId val="{00000002-BB7E-49AC-9615-E5B95A403464}"/>
            </c:ext>
          </c:extLst>
        </c:ser>
        <c:ser>
          <c:idx val="3"/>
          <c:order val="3"/>
          <c:tx>
            <c:strRef>
              <c:f>Sheet1!$F$1</c:f>
              <c:strCache>
                <c:ptCount val="1"/>
                <c:pt idx="0">
                  <c:v>1/1/19 - 6/30/19</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Sheet1!$B$2:$B$10</c:f>
              <c:strCache>
                <c:ptCount val="9"/>
                <c:pt idx="0">
                  <c:v>IAL</c:v>
                </c:pt>
                <c:pt idx="1">
                  <c:v>IAG</c:v>
                </c:pt>
                <c:pt idx="2">
                  <c:v>SH</c:v>
                </c:pt>
                <c:pt idx="3">
                  <c:v>UB-D</c:v>
                </c:pt>
                <c:pt idx="4">
                  <c:v>RES</c:v>
                </c:pt>
                <c:pt idx="5">
                  <c:v>UB-M</c:v>
                </c:pt>
                <c:pt idx="6">
                  <c:v>AMS-D</c:v>
                </c:pt>
                <c:pt idx="7">
                  <c:v>OTH</c:v>
                </c:pt>
                <c:pt idx="8">
                  <c:v>CWA</c:v>
                </c:pt>
              </c:strCache>
            </c:strRef>
          </c:cat>
          <c:val>
            <c:numRef>
              <c:f>Sheet1!$F$2:$F$10</c:f>
              <c:numCache>
                <c:formatCode>#,##0</c:formatCode>
                <c:ptCount val="9"/>
                <c:pt idx="0">
                  <c:v>24408</c:v>
                </c:pt>
                <c:pt idx="1">
                  <c:v>16636</c:v>
                </c:pt>
                <c:pt idx="2">
                  <c:v>5463</c:v>
                </c:pt>
                <c:pt idx="3">
                  <c:v>5119</c:v>
                </c:pt>
                <c:pt idx="4">
                  <c:v>5198</c:v>
                </c:pt>
                <c:pt idx="5">
                  <c:v>2836</c:v>
                </c:pt>
                <c:pt idx="6">
                  <c:v>2104</c:v>
                </c:pt>
                <c:pt idx="7">
                  <c:v>2118</c:v>
                </c:pt>
                <c:pt idx="8">
                  <c:v>1328</c:v>
                </c:pt>
              </c:numCache>
            </c:numRef>
          </c:val>
          <c:extLst xmlns:c16r2="http://schemas.microsoft.com/office/drawing/2015/06/chart">
            <c:ext xmlns:c16="http://schemas.microsoft.com/office/drawing/2014/chart" uri="{C3380CC4-5D6E-409C-BE32-E72D297353CC}">
              <c16:uniqueId val="{00000003-BB7E-49AC-9615-E5B95A403464}"/>
            </c:ext>
          </c:extLst>
        </c:ser>
        <c:dLbls>
          <c:showLegendKey val="0"/>
          <c:showVal val="0"/>
          <c:showCatName val="0"/>
          <c:showSerName val="0"/>
          <c:showPercent val="0"/>
          <c:showBubbleSize val="0"/>
        </c:dLbls>
        <c:gapWidth val="164"/>
        <c:overlap val="-22"/>
        <c:axId val="45282432"/>
        <c:axId val="45284736"/>
      </c:barChart>
      <c:catAx>
        <c:axId val="45282432"/>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45284736"/>
        <c:crosses val="autoZero"/>
        <c:auto val="1"/>
        <c:lblAlgn val="ctr"/>
        <c:lblOffset val="100"/>
        <c:noMultiLvlLbl val="0"/>
      </c:catAx>
      <c:valAx>
        <c:axId val="45284736"/>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crossAx val="4528243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5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50" b="1" i="0" baseline="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Issue Counts -  Valid Inadvertent</a:t>
            </a:r>
            <a:r>
              <a:rPr lang="en-US" sz="1600" b="1" baseline="0" dirty="0"/>
              <a:t> Issues by Month of Enrollment</a:t>
            </a:r>
            <a:endParaRPr lang="en-US" sz="1600" b="1" dirty="0"/>
          </a:p>
        </c:rich>
      </c:tx>
      <c:layout/>
      <c:overlay val="0"/>
      <c:spPr>
        <a:noFill/>
        <a:ln>
          <a:noFill/>
        </a:ln>
        <a:effectLst/>
      </c:spPr>
    </c:title>
    <c:autoTitleDeleted val="0"/>
    <c:plotArea>
      <c:layout/>
      <c:barChart>
        <c:barDir val="col"/>
        <c:grouping val="stacked"/>
        <c:varyColors val="0"/>
        <c:ser>
          <c:idx val="0"/>
          <c:order val="0"/>
          <c:tx>
            <c:strRef>
              <c:f>'IAS Volumes'!$B$1</c:f>
              <c:strCache>
                <c:ptCount val="1"/>
                <c:pt idx="0">
                  <c:v>IAG</c:v>
                </c:pt>
              </c:strCache>
            </c:strRef>
          </c:tx>
          <c:spPr>
            <a:solidFill>
              <a:schemeClr val="accent1"/>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Volumes'!$B$2:$B$55</c:f>
              <c:numCache>
                <c:formatCode>#,##0</c:formatCode>
                <c:ptCount val="54"/>
                <c:pt idx="0">
                  <c:v>1773</c:v>
                </c:pt>
                <c:pt idx="1">
                  <c:v>1762</c:v>
                </c:pt>
                <c:pt idx="2">
                  <c:v>2048</c:v>
                </c:pt>
                <c:pt idx="3">
                  <c:v>1792</c:v>
                </c:pt>
                <c:pt idx="4">
                  <c:v>1956</c:v>
                </c:pt>
                <c:pt idx="5">
                  <c:v>2021</c:v>
                </c:pt>
                <c:pt idx="6">
                  <c:v>2220</c:v>
                </c:pt>
                <c:pt idx="7">
                  <c:v>1933</c:v>
                </c:pt>
                <c:pt idx="8">
                  <c:v>1779</c:v>
                </c:pt>
                <c:pt idx="9">
                  <c:v>1761</c:v>
                </c:pt>
                <c:pt idx="10">
                  <c:v>1591</c:v>
                </c:pt>
                <c:pt idx="11">
                  <c:v>1701</c:v>
                </c:pt>
                <c:pt idx="12">
                  <c:v>1530</c:v>
                </c:pt>
                <c:pt idx="13">
                  <c:v>1671</c:v>
                </c:pt>
                <c:pt idx="14">
                  <c:v>1784</c:v>
                </c:pt>
                <c:pt idx="15">
                  <c:v>1786</c:v>
                </c:pt>
                <c:pt idx="16">
                  <c:v>1846</c:v>
                </c:pt>
                <c:pt idx="17">
                  <c:v>2335</c:v>
                </c:pt>
                <c:pt idx="18">
                  <c:v>2153</c:v>
                </c:pt>
                <c:pt idx="19">
                  <c:v>2188</c:v>
                </c:pt>
                <c:pt idx="20">
                  <c:v>1856</c:v>
                </c:pt>
                <c:pt idx="21">
                  <c:v>1836</c:v>
                </c:pt>
                <c:pt idx="22">
                  <c:v>1974</c:v>
                </c:pt>
                <c:pt idx="23">
                  <c:v>1884</c:v>
                </c:pt>
                <c:pt idx="24">
                  <c:v>1928</c:v>
                </c:pt>
                <c:pt idx="25">
                  <c:v>1613</c:v>
                </c:pt>
                <c:pt idx="26">
                  <c:v>1950</c:v>
                </c:pt>
                <c:pt idx="27">
                  <c:v>1631</c:v>
                </c:pt>
                <c:pt idx="28">
                  <c:v>2153</c:v>
                </c:pt>
                <c:pt idx="29">
                  <c:v>2036</c:v>
                </c:pt>
                <c:pt idx="30">
                  <c:v>1930</c:v>
                </c:pt>
                <c:pt idx="31">
                  <c:v>1865</c:v>
                </c:pt>
                <c:pt idx="32">
                  <c:v>1817</c:v>
                </c:pt>
                <c:pt idx="33">
                  <c:v>1739</c:v>
                </c:pt>
                <c:pt idx="34">
                  <c:v>1604</c:v>
                </c:pt>
                <c:pt idx="35">
                  <c:v>1541</c:v>
                </c:pt>
                <c:pt idx="36">
                  <c:v>1879</c:v>
                </c:pt>
                <c:pt idx="37">
                  <c:v>1811</c:v>
                </c:pt>
                <c:pt idx="38">
                  <c:v>2077</c:v>
                </c:pt>
                <c:pt idx="39">
                  <c:v>1772</c:v>
                </c:pt>
                <c:pt idx="40">
                  <c:v>1848</c:v>
                </c:pt>
                <c:pt idx="41">
                  <c:v>2034</c:v>
                </c:pt>
                <c:pt idx="42">
                  <c:v>2191</c:v>
                </c:pt>
                <c:pt idx="43">
                  <c:v>2200</c:v>
                </c:pt>
                <c:pt idx="44">
                  <c:v>1914</c:v>
                </c:pt>
                <c:pt idx="45">
                  <c:v>2188</c:v>
                </c:pt>
                <c:pt idx="46">
                  <c:v>1599</c:v>
                </c:pt>
                <c:pt idx="47">
                  <c:v>1466</c:v>
                </c:pt>
                <c:pt idx="48">
                  <c:v>2519</c:v>
                </c:pt>
                <c:pt idx="49">
                  <c:v>2215</c:v>
                </c:pt>
                <c:pt idx="50">
                  <c:v>1997</c:v>
                </c:pt>
                <c:pt idx="51">
                  <c:v>2249</c:v>
                </c:pt>
                <c:pt idx="52">
                  <c:v>2330</c:v>
                </c:pt>
                <c:pt idx="53">
                  <c:v>2558</c:v>
                </c:pt>
              </c:numCache>
            </c:numRef>
          </c:val>
          <c:extLst xmlns:c16r2="http://schemas.microsoft.com/office/drawing/2015/06/chart">
            <c:ext xmlns:c16="http://schemas.microsoft.com/office/drawing/2014/chart" uri="{C3380CC4-5D6E-409C-BE32-E72D297353CC}">
              <c16:uniqueId val="{00000000-265A-424C-97C5-65B50A55DD08}"/>
            </c:ext>
          </c:extLst>
        </c:ser>
        <c:ser>
          <c:idx val="1"/>
          <c:order val="1"/>
          <c:tx>
            <c:strRef>
              <c:f>'IAS Volumes'!$C$1</c:f>
              <c:strCache>
                <c:ptCount val="1"/>
                <c:pt idx="0">
                  <c:v>IAL</c:v>
                </c:pt>
              </c:strCache>
            </c:strRef>
          </c:tx>
          <c:spPr>
            <a:solidFill>
              <a:schemeClr val="accent2"/>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Volumes'!$C$2:$C$55</c:f>
              <c:numCache>
                <c:formatCode>#,##0</c:formatCode>
                <c:ptCount val="54"/>
                <c:pt idx="0">
                  <c:v>1338</c:v>
                </c:pt>
                <c:pt idx="1">
                  <c:v>1247</c:v>
                </c:pt>
                <c:pt idx="2">
                  <c:v>1374</c:v>
                </c:pt>
                <c:pt idx="3">
                  <c:v>1807</c:v>
                </c:pt>
                <c:pt idx="4">
                  <c:v>2999</c:v>
                </c:pt>
                <c:pt idx="5">
                  <c:v>1557</c:v>
                </c:pt>
                <c:pt idx="6">
                  <c:v>1589</c:v>
                </c:pt>
                <c:pt idx="7">
                  <c:v>1432</c:v>
                </c:pt>
                <c:pt idx="8">
                  <c:v>1338</c:v>
                </c:pt>
                <c:pt idx="9">
                  <c:v>1345</c:v>
                </c:pt>
                <c:pt idx="10">
                  <c:v>1314</c:v>
                </c:pt>
                <c:pt idx="11">
                  <c:v>1521</c:v>
                </c:pt>
                <c:pt idx="12">
                  <c:v>1391</c:v>
                </c:pt>
                <c:pt idx="13">
                  <c:v>1506</c:v>
                </c:pt>
                <c:pt idx="14">
                  <c:v>1613</c:v>
                </c:pt>
                <c:pt idx="15">
                  <c:v>1457</c:v>
                </c:pt>
                <c:pt idx="16">
                  <c:v>1467</c:v>
                </c:pt>
                <c:pt idx="17">
                  <c:v>1662</c:v>
                </c:pt>
                <c:pt idx="18">
                  <c:v>1323</c:v>
                </c:pt>
                <c:pt idx="19">
                  <c:v>1389</c:v>
                </c:pt>
                <c:pt idx="20">
                  <c:v>1229</c:v>
                </c:pt>
                <c:pt idx="21">
                  <c:v>1160</c:v>
                </c:pt>
                <c:pt idx="22">
                  <c:v>1147</c:v>
                </c:pt>
                <c:pt idx="23">
                  <c:v>1211</c:v>
                </c:pt>
                <c:pt idx="24">
                  <c:v>1350</c:v>
                </c:pt>
                <c:pt idx="25">
                  <c:v>1328</c:v>
                </c:pt>
                <c:pt idx="26">
                  <c:v>1476</c:v>
                </c:pt>
                <c:pt idx="27">
                  <c:v>1485</c:v>
                </c:pt>
                <c:pt idx="28">
                  <c:v>1580</c:v>
                </c:pt>
                <c:pt idx="29">
                  <c:v>1706</c:v>
                </c:pt>
                <c:pt idx="30">
                  <c:v>1387</c:v>
                </c:pt>
                <c:pt idx="31">
                  <c:v>1430</c:v>
                </c:pt>
                <c:pt idx="32">
                  <c:v>1648</c:v>
                </c:pt>
                <c:pt idx="33">
                  <c:v>1706</c:v>
                </c:pt>
                <c:pt idx="34">
                  <c:v>1484</c:v>
                </c:pt>
                <c:pt idx="35">
                  <c:v>1437</c:v>
                </c:pt>
                <c:pt idx="36">
                  <c:v>1758</c:v>
                </c:pt>
                <c:pt idx="37">
                  <c:v>1680</c:v>
                </c:pt>
                <c:pt idx="38">
                  <c:v>1736</c:v>
                </c:pt>
                <c:pt idx="39">
                  <c:v>1772</c:v>
                </c:pt>
                <c:pt idx="40">
                  <c:v>1715</c:v>
                </c:pt>
                <c:pt idx="41">
                  <c:v>2133</c:v>
                </c:pt>
                <c:pt idx="42">
                  <c:v>2446</c:v>
                </c:pt>
                <c:pt idx="43">
                  <c:v>2433</c:v>
                </c:pt>
                <c:pt idx="44">
                  <c:v>1720</c:v>
                </c:pt>
                <c:pt idx="45">
                  <c:v>1895</c:v>
                </c:pt>
                <c:pt idx="46">
                  <c:v>1768</c:v>
                </c:pt>
                <c:pt idx="47">
                  <c:v>1624</c:v>
                </c:pt>
                <c:pt idx="48">
                  <c:v>2549</c:v>
                </c:pt>
                <c:pt idx="49">
                  <c:v>2284</c:v>
                </c:pt>
                <c:pt idx="50">
                  <c:v>2731</c:v>
                </c:pt>
                <c:pt idx="51">
                  <c:v>2968</c:v>
                </c:pt>
                <c:pt idx="52">
                  <c:v>3224</c:v>
                </c:pt>
                <c:pt idx="53">
                  <c:v>2795</c:v>
                </c:pt>
              </c:numCache>
            </c:numRef>
          </c:val>
          <c:extLst xmlns:c16r2="http://schemas.microsoft.com/office/drawing/2015/06/chart">
            <c:ext xmlns:c16="http://schemas.microsoft.com/office/drawing/2014/chart" uri="{C3380CC4-5D6E-409C-BE32-E72D297353CC}">
              <c16:uniqueId val="{00000001-265A-424C-97C5-65B50A55DD08}"/>
            </c:ext>
          </c:extLst>
        </c:ser>
        <c:ser>
          <c:idx val="2"/>
          <c:order val="2"/>
          <c:tx>
            <c:strRef>
              <c:f>'IAS Volumes'!$D$1</c:f>
              <c:strCache>
                <c:ptCount val="1"/>
                <c:pt idx="0">
                  <c:v>Rescission</c:v>
                </c:pt>
              </c:strCache>
            </c:strRef>
          </c:tx>
          <c:spPr>
            <a:solidFill>
              <a:schemeClr val="accent3"/>
            </a:solidFill>
            <a:ln>
              <a:noFill/>
            </a:ln>
            <a:effectLst/>
          </c:spPr>
          <c:invertIfNegative val="0"/>
          <c:cat>
            <c:strRef>
              <c:f>'IAS Volumes'!$A$2:$A$55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'IAS Volumes'!$D$2:$D$55</c:f>
              <c:numCache>
                <c:formatCode>General</c:formatCode>
                <c:ptCount val="54"/>
                <c:pt idx="0" formatCode="#,##0">
                  <c:v>1042</c:v>
                </c:pt>
                <c:pt idx="1">
                  <c:v>969</c:v>
                </c:pt>
                <c:pt idx="2" formatCode="#,##0">
                  <c:v>1194</c:v>
                </c:pt>
                <c:pt idx="3" formatCode="#,##0">
                  <c:v>1200</c:v>
                </c:pt>
                <c:pt idx="4" formatCode="#,##0">
                  <c:v>1099</c:v>
                </c:pt>
                <c:pt idx="5" formatCode="#,##0">
                  <c:v>1120</c:v>
                </c:pt>
                <c:pt idx="6">
                  <c:v>888</c:v>
                </c:pt>
                <c:pt idx="7">
                  <c:v>820</c:v>
                </c:pt>
                <c:pt idx="8">
                  <c:v>860</c:v>
                </c:pt>
                <c:pt idx="9">
                  <c:v>842</c:v>
                </c:pt>
                <c:pt idx="10">
                  <c:v>785</c:v>
                </c:pt>
                <c:pt idx="11">
                  <c:v>755</c:v>
                </c:pt>
                <c:pt idx="12" formatCode="#,##0">
                  <c:v>1055</c:v>
                </c:pt>
                <c:pt idx="13">
                  <c:v>848</c:v>
                </c:pt>
                <c:pt idx="14">
                  <c:v>839</c:v>
                </c:pt>
                <c:pt idx="15">
                  <c:v>855</c:v>
                </c:pt>
                <c:pt idx="16">
                  <c:v>912</c:v>
                </c:pt>
                <c:pt idx="17" formatCode="#,##0">
                  <c:v>1026</c:v>
                </c:pt>
                <c:pt idx="18">
                  <c:v>904</c:v>
                </c:pt>
                <c:pt idx="19">
                  <c:v>819</c:v>
                </c:pt>
                <c:pt idx="20">
                  <c:v>731</c:v>
                </c:pt>
                <c:pt idx="21">
                  <c:v>726</c:v>
                </c:pt>
                <c:pt idx="22">
                  <c:v>728</c:v>
                </c:pt>
                <c:pt idx="23">
                  <c:v>767</c:v>
                </c:pt>
                <c:pt idx="24" formatCode="#,##0">
                  <c:v>1094</c:v>
                </c:pt>
                <c:pt idx="25">
                  <c:v>884</c:v>
                </c:pt>
                <c:pt idx="26">
                  <c:v>728</c:v>
                </c:pt>
                <c:pt idx="27">
                  <c:v>731</c:v>
                </c:pt>
                <c:pt idx="28">
                  <c:v>815</c:v>
                </c:pt>
                <c:pt idx="29">
                  <c:v>772</c:v>
                </c:pt>
                <c:pt idx="30">
                  <c:v>639</c:v>
                </c:pt>
                <c:pt idx="31">
                  <c:v>663</c:v>
                </c:pt>
                <c:pt idx="32">
                  <c:v>716</c:v>
                </c:pt>
                <c:pt idx="33">
                  <c:v>705</c:v>
                </c:pt>
                <c:pt idx="34">
                  <c:v>740</c:v>
                </c:pt>
                <c:pt idx="35">
                  <c:v>549</c:v>
                </c:pt>
                <c:pt idx="36">
                  <c:v>778</c:v>
                </c:pt>
                <c:pt idx="37">
                  <c:v>687</c:v>
                </c:pt>
                <c:pt idx="38">
                  <c:v>718</c:v>
                </c:pt>
                <c:pt idx="39">
                  <c:v>703</c:v>
                </c:pt>
                <c:pt idx="40" formatCode="#,##0">
                  <c:v>1105</c:v>
                </c:pt>
                <c:pt idx="41">
                  <c:v>963</c:v>
                </c:pt>
                <c:pt idx="42">
                  <c:v>940</c:v>
                </c:pt>
                <c:pt idx="43" formatCode="#,##0">
                  <c:v>1053</c:v>
                </c:pt>
                <c:pt idx="44">
                  <c:v>758</c:v>
                </c:pt>
                <c:pt idx="45">
                  <c:v>711</c:v>
                </c:pt>
                <c:pt idx="46">
                  <c:v>690</c:v>
                </c:pt>
                <c:pt idx="47">
                  <c:v>562</c:v>
                </c:pt>
                <c:pt idx="48">
                  <c:v>935</c:v>
                </c:pt>
                <c:pt idx="49">
                  <c:v>898</c:v>
                </c:pt>
                <c:pt idx="50">
                  <c:v>726</c:v>
                </c:pt>
                <c:pt idx="51">
                  <c:v>622</c:v>
                </c:pt>
                <c:pt idx="52">
                  <c:v>621</c:v>
                </c:pt>
                <c:pt idx="53">
                  <c:v>564</c:v>
                </c:pt>
              </c:numCache>
            </c:numRef>
          </c:val>
          <c:extLst xmlns:c16r2="http://schemas.microsoft.com/office/drawing/2015/06/chart">
            <c:ext xmlns:c16="http://schemas.microsoft.com/office/drawing/2014/chart" uri="{C3380CC4-5D6E-409C-BE32-E72D297353CC}">
              <c16:uniqueId val="{00000002-265A-424C-97C5-65B50A55DD08}"/>
            </c:ext>
          </c:extLst>
        </c:ser>
        <c:dLbls>
          <c:showLegendKey val="0"/>
          <c:showVal val="0"/>
          <c:showCatName val="0"/>
          <c:showSerName val="0"/>
          <c:showPercent val="0"/>
          <c:showBubbleSize val="0"/>
        </c:dLbls>
        <c:gapWidth val="100"/>
        <c:overlap val="100"/>
        <c:axId val="123553664"/>
        <c:axId val="123555200"/>
      </c:barChart>
      <c:dateAx>
        <c:axId val="123553664"/>
        <c:scaling>
          <c:orientation val="minMax"/>
        </c:scaling>
        <c:delete val="1"/>
        <c:axPos val="b"/>
        <c:majorGridlines>
          <c:spPr>
            <a:ln w="9525" cap="flat" cmpd="sng" algn="ctr">
              <a:solidFill>
                <a:schemeClr val="tx1">
                  <a:lumMod val="15000"/>
                  <a:lumOff val="85000"/>
                </a:schemeClr>
              </a:solidFill>
              <a:round/>
            </a:ln>
            <a:effectLst/>
          </c:spPr>
        </c:majorGridlines>
        <c:numFmt formatCode="m/d;@" sourceLinked="0"/>
        <c:majorTickMark val="none"/>
        <c:minorTickMark val="none"/>
        <c:tickLblPos val="nextTo"/>
        <c:crossAx val="123555200"/>
        <c:crosses val="autoZero"/>
        <c:auto val="0"/>
        <c:lblOffset val="100"/>
        <c:baseTimeUnit val="days"/>
      </c:dateAx>
      <c:valAx>
        <c:axId val="123555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3553664"/>
        <c:crosses val="autoZero"/>
        <c:crossBetween val="between"/>
      </c:valAx>
      <c:spPr>
        <a:noFill/>
        <a:ln>
          <a:noFill/>
        </a:ln>
        <a:effectLst/>
      </c:spPr>
    </c:plotArea>
    <c:legend>
      <c:legendPos val="b"/>
      <c:layout>
        <c:manualLayout>
          <c:xMode val="edge"/>
          <c:yMode val="edge"/>
          <c:x val="0.36807440272638525"/>
          <c:y val="0.1110886099301485"/>
          <c:w val="0.24900338459919683"/>
          <c:h val="0.1088261930517471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t>IAG</a:t>
            </a:r>
            <a:r>
              <a:rPr lang="en-US" b="1" baseline="0"/>
              <a:t> / IAL / Rescission Issues - % of Enrollments</a:t>
            </a:r>
            <a:endParaRPr lang="en-US" b="1"/>
          </a:p>
        </c:rich>
      </c:tx>
      <c:layout/>
      <c:overlay val="0"/>
      <c:spPr>
        <a:noFill/>
        <a:ln>
          <a:noFill/>
        </a:ln>
        <a:effectLst/>
      </c:spPr>
    </c:title>
    <c:autoTitleDeleted val="0"/>
    <c:plotArea>
      <c:layout>
        <c:manualLayout>
          <c:layoutTarget val="inner"/>
          <c:xMode val="edge"/>
          <c:yMode val="edge"/>
          <c:x val="9.7001856668368941E-2"/>
          <c:y val="9.6966213082646927E-2"/>
          <c:w val="0.90299814333163109"/>
          <c:h val="0.678595512524786"/>
        </c:manualLayout>
      </c:layout>
      <c:lineChart>
        <c:grouping val="standard"/>
        <c:varyColors val="0"/>
        <c:ser>
          <c:idx val="0"/>
          <c:order val="0"/>
          <c:tx>
            <c:strRef>
              <c:f>'% of enrollments'!$B$1</c:f>
              <c:strCache>
                <c:ptCount val="1"/>
                <c:pt idx="0">
                  <c:v>2015</c:v>
                </c:pt>
              </c:strCache>
            </c:strRef>
          </c:tx>
          <c:spPr>
            <a:ln w="28575" cap="rnd">
              <a:solidFill>
                <a:schemeClr val="accent1"/>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enrollments'!$B$2:$B$13</c:f>
              <c:numCache>
                <c:formatCode>0.00%</c:formatCode>
                <c:ptCount val="12"/>
                <c:pt idx="0">
                  <c:v>1.55E-2</c:v>
                </c:pt>
                <c:pt idx="1">
                  <c:v>1.4800000000000001E-2</c:v>
                </c:pt>
                <c:pt idx="2">
                  <c:v>1.6400000000000001E-2</c:v>
                </c:pt>
                <c:pt idx="3">
                  <c:v>1.6799999999999999E-2</c:v>
                </c:pt>
                <c:pt idx="4">
                  <c:v>2.0799999999999999E-2</c:v>
                </c:pt>
                <c:pt idx="5">
                  <c:v>1.34E-2</c:v>
                </c:pt>
                <c:pt idx="6">
                  <c:v>1.3299999999999999E-2</c:v>
                </c:pt>
                <c:pt idx="7">
                  <c:v>1.2699999999999999E-2</c:v>
                </c:pt>
                <c:pt idx="8">
                  <c:v>1.3299999999999999E-2</c:v>
                </c:pt>
                <c:pt idx="9">
                  <c:v>1.4E-2</c:v>
                </c:pt>
                <c:pt idx="10">
                  <c:v>1.5800000000000002E-2</c:v>
                </c:pt>
                <c:pt idx="11">
                  <c:v>1.5800000000000002E-2</c:v>
                </c:pt>
              </c:numCache>
            </c:numRef>
          </c:val>
          <c:smooth val="0"/>
          <c:extLst xmlns:c16r2="http://schemas.microsoft.com/office/drawing/2015/06/chart">
            <c:ext xmlns:c16="http://schemas.microsoft.com/office/drawing/2014/chart" uri="{C3380CC4-5D6E-409C-BE32-E72D297353CC}">
              <c16:uniqueId val="{00000000-325B-4311-9C96-10D211208D8D}"/>
            </c:ext>
          </c:extLst>
        </c:ser>
        <c:ser>
          <c:idx val="1"/>
          <c:order val="1"/>
          <c:tx>
            <c:strRef>
              <c:f>'% of enrollments'!$C$1</c:f>
              <c:strCache>
                <c:ptCount val="1"/>
                <c:pt idx="0">
                  <c:v>2016</c:v>
                </c:pt>
              </c:strCache>
            </c:strRef>
          </c:tx>
          <c:spPr>
            <a:ln w="28575" cap="rnd">
              <a:solidFill>
                <a:schemeClr val="accent2"/>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enrollments'!$C$2:$C$13</c:f>
              <c:numCache>
                <c:formatCode>0.00%</c:formatCode>
                <c:ptCount val="12"/>
                <c:pt idx="0">
                  <c:v>1.54E-2</c:v>
                </c:pt>
                <c:pt idx="1">
                  <c:v>1.43E-2</c:v>
                </c:pt>
                <c:pt idx="2">
                  <c:v>1.44E-2</c:v>
                </c:pt>
                <c:pt idx="3">
                  <c:v>1.5100000000000001E-2</c:v>
                </c:pt>
                <c:pt idx="4">
                  <c:v>1.44E-2</c:v>
                </c:pt>
                <c:pt idx="5">
                  <c:v>1.44E-2</c:v>
                </c:pt>
                <c:pt idx="6">
                  <c:v>1.35E-2</c:v>
                </c:pt>
                <c:pt idx="7">
                  <c:v>1.24E-2</c:v>
                </c:pt>
                <c:pt idx="8">
                  <c:v>1.2800000000000001E-2</c:v>
                </c:pt>
                <c:pt idx="9">
                  <c:v>1.2999999999999999E-2</c:v>
                </c:pt>
                <c:pt idx="10">
                  <c:v>1.49E-2</c:v>
                </c:pt>
                <c:pt idx="11">
                  <c:v>1.47E-2</c:v>
                </c:pt>
              </c:numCache>
            </c:numRef>
          </c:val>
          <c:smooth val="0"/>
          <c:extLst xmlns:c16r2="http://schemas.microsoft.com/office/drawing/2015/06/chart">
            <c:ext xmlns:c16="http://schemas.microsoft.com/office/drawing/2014/chart" uri="{C3380CC4-5D6E-409C-BE32-E72D297353CC}">
              <c16:uniqueId val="{00000001-325B-4311-9C96-10D211208D8D}"/>
            </c:ext>
          </c:extLst>
        </c:ser>
        <c:ser>
          <c:idx val="2"/>
          <c:order val="2"/>
          <c:tx>
            <c:strRef>
              <c:f>'% of enrollments'!$D$1</c:f>
              <c:strCache>
                <c:ptCount val="1"/>
                <c:pt idx="0">
                  <c:v>2017</c:v>
                </c:pt>
              </c:strCache>
            </c:strRef>
          </c:tx>
          <c:spPr>
            <a:ln w="28575" cap="rnd">
              <a:solidFill>
                <a:schemeClr val="accent3"/>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enrollments'!$D$2:$D$13</c:f>
              <c:numCache>
                <c:formatCode>0.00%</c:formatCode>
                <c:ptCount val="12"/>
                <c:pt idx="0">
                  <c:v>1.5100000000000001E-2</c:v>
                </c:pt>
                <c:pt idx="1">
                  <c:v>1.4200000000000001E-2</c:v>
                </c:pt>
                <c:pt idx="2">
                  <c:v>1.38E-2</c:v>
                </c:pt>
                <c:pt idx="3">
                  <c:v>1.43E-2</c:v>
                </c:pt>
                <c:pt idx="4">
                  <c:v>1.23E-2</c:v>
                </c:pt>
                <c:pt idx="5">
                  <c:v>1.2500000000000001E-2</c:v>
                </c:pt>
                <c:pt idx="6">
                  <c:v>1.2E-2</c:v>
                </c:pt>
                <c:pt idx="7">
                  <c:v>1.2200000000000001E-2</c:v>
                </c:pt>
                <c:pt idx="8">
                  <c:v>1.29E-2</c:v>
                </c:pt>
                <c:pt idx="9">
                  <c:v>1.32E-2</c:v>
                </c:pt>
                <c:pt idx="10">
                  <c:v>1.34E-2</c:v>
                </c:pt>
                <c:pt idx="11">
                  <c:v>1.18E-2</c:v>
                </c:pt>
              </c:numCache>
            </c:numRef>
          </c:val>
          <c:smooth val="0"/>
          <c:extLst xmlns:c16r2="http://schemas.microsoft.com/office/drawing/2015/06/chart">
            <c:ext xmlns:c16="http://schemas.microsoft.com/office/drawing/2014/chart" uri="{C3380CC4-5D6E-409C-BE32-E72D297353CC}">
              <c16:uniqueId val="{00000002-325B-4311-9C96-10D211208D8D}"/>
            </c:ext>
          </c:extLst>
        </c:ser>
        <c:ser>
          <c:idx val="3"/>
          <c:order val="3"/>
          <c:tx>
            <c:strRef>
              <c:f>'% of enrollments'!$E$1</c:f>
              <c:strCache>
                <c:ptCount val="1"/>
                <c:pt idx="0">
                  <c:v>2018</c:v>
                </c:pt>
              </c:strCache>
            </c:strRef>
          </c:tx>
          <c:spPr>
            <a:ln w="28575" cap="rnd">
              <a:solidFill>
                <a:schemeClr val="accent4"/>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enrollments'!$E$2:$E$13</c:f>
              <c:numCache>
                <c:formatCode>0.00%</c:formatCode>
                <c:ptCount val="12"/>
                <c:pt idx="0">
                  <c:v>1.38E-2</c:v>
                </c:pt>
                <c:pt idx="1">
                  <c:v>1.43E-2</c:v>
                </c:pt>
                <c:pt idx="2">
                  <c:v>1.4200000000000001E-2</c:v>
                </c:pt>
                <c:pt idx="3">
                  <c:v>1.38E-2</c:v>
                </c:pt>
                <c:pt idx="4">
                  <c:v>1.37E-2</c:v>
                </c:pt>
                <c:pt idx="5">
                  <c:v>1.4E-2</c:v>
                </c:pt>
                <c:pt idx="6">
                  <c:v>1.4200000000000001E-2</c:v>
                </c:pt>
                <c:pt idx="7">
                  <c:v>1.3899999999999999E-2</c:v>
                </c:pt>
                <c:pt idx="8">
                  <c:v>1.37E-2</c:v>
                </c:pt>
                <c:pt idx="9">
                  <c:v>1.4500000000000001E-2</c:v>
                </c:pt>
                <c:pt idx="10">
                  <c:v>1.0200000000000001E-2</c:v>
                </c:pt>
                <c:pt idx="11">
                  <c:v>1.4200000000000001E-2</c:v>
                </c:pt>
              </c:numCache>
            </c:numRef>
          </c:val>
          <c:smooth val="0"/>
          <c:extLst xmlns:c16r2="http://schemas.microsoft.com/office/drawing/2015/06/chart">
            <c:ext xmlns:c16="http://schemas.microsoft.com/office/drawing/2014/chart" uri="{C3380CC4-5D6E-409C-BE32-E72D297353CC}">
              <c16:uniqueId val="{00000003-325B-4311-9C96-10D211208D8D}"/>
            </c:ext>
          </c:extLst>
        </c:ser>
        <c:ser>
          <c:idx val="4"/>
          <c:order val="4"/>
          <c:tx>
            <c:strRef>
              <c:f>'% of enrollments'!$F$1</c:f>
              <c:strCache>
                <c:ptCount val="1"/>
                <c:pt idx="0">
                  <c:v>2019</c:v>
                </c:pt>
              </c:strCache>
            </c:strRef>
          </c:tx>
          <c:spPr>
            <a:ln w="28575" cap="rnd">
              <a:solidFill>
                <a:schemeClr val="accent5"/>
              </a:solidFill>
              <a:round/>
            </a:ln>
            <a:effectLst/>
          </c:spPr>
          <c:marker>
            <c:symbol val="none"/>
          </c:marker>
          <c:cat>
            <c:strRef>
              <c:f>'% of enrollments'!$A$2:$A$13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 of enrollments'!$F$2:$F$13</c:f>
              <c:numCache>
                <c:formatCode>0.00%</c:formatCode>
                <c:ptCount val="12"/>
                <c:pt idx="0">
                  <c:v>1.7399999999999999E-2</c:v>
                </c:pt>
                <c:pt idx="1">
                  <c:v>1.7600000000000001E-2</c:v>
                </c:pt>
                <c:pt idx="2">
                  <c:v>1.6299999999999999E-2</c:v>
                </c:pt>
                <c:pt idx="3">
                  <c:v>1.6299999999999999E-2</c:v>
                </c:pt>
                <c:pt idx="4">
                  <c:v>1.55E-2</c:v>
                </c:pt>
                <c:pt idx="5">
                  <c:v>1.55E-2</c:v>
                </c:pt>
              </c:numCache>
            </c:numRef>
          </c:val>
          <c:smooth val="0"/>
          <c:extLst xmlns:c16r2="http://schemas.microsoft.com/office/drawing/2015/06/chart">
            <c:ext xmlns:c16="http://schemas.microsoft.com/office/drawing/2014/chart" uri="{C3380CC4-5D6E-409C-BE32-E72D297353CC}">
              <c16:uniqueId val="{00000004-325B-4311-9C96-10D211208D8D}"/>
            </c:ext>
          </c:extLst>
        </c:ser>
        <c:dLbls>
          <c:showLegendKey val="0"/>
          <c:showVal val="0"/>
          <c:showCatName val="0"/>
          <c:showSerName val="0"/>
          <c:showPercent val="0"/>
          <c:showBubbleSize val="0"/>
        </c:dLbls>
        <c:marker val="1"/>
        <c:smooth val="0"/>
        <c:axId val="127284352"/>
        <c:axId val="127285888"/>
      </c:lineChart>
      <c:catAx>
        <c:axId val="1272843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85888"/>
        <c:crosses val="autoZero"/>
        <c:auto val="1"/>
        <c:lblAlgn val="ctr"/>
        <c:lblOffset val="100"/>
        <c:noMultiLvlLbl val="0"/>
      </c:catAx>
      <c:valAx>
        <c:axId val="1272858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843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a:t>Average Days to Resolution - Valid IAG/IAL/RESC</a:t>
            </a:r>
            <a:r>
              <a:rPr lang="en-US" sz="1800" b="1" baseline="0"/>
              <a:t> Issues by Close Date</a:t>
            </a:r>
            <a:endParaRPr lang="en-US" sz="1800" b="1"/>
          </a:p>
        </c:rich>
      </c:tx>
      <c:layout>
        <c:manualLayout>
          <c:xMode val="edge"/>
          <c:yMode val="edge"/>
          <c:x val="0.10388893257101778"/>
          <c:y val="4.1666700059439135E-2"/>
        </c:manualLayout>
      </c:layout>
      <c:overlay val="0"/>
      <c:spPr>
        <a:noFill/>
        <a:ln>
          <a:noFill/>
        </a:ln>
        <a:effectLst/>
      </c:spPr>
    </c:title>
    <c:autoTitleDeleted val="0"/>
    <c:plotArea>
      <c:layout/>
      <c:lineChart>
        <c:grouping val="standard"/>
        <c:varyColors val="0"/>
        <c:ser>
          <c:idx val="0"/>
          <c:order val="0"/>
          <c:tx>
            <c:strRef>
              <c:f>'Resolution Days'!$B$1</c:f>
              <c:strCache>
                <c:ptCount val="1"/>
                <c:pt idx="0">
                  <c:v>IAG</c:v>
                </c:pt>
              </c:strCache>
            </c:strRef>
          </c:tx>
          <c:spPr>
            <a:ln w="28575" cap="rnd">
              <a:solidFill>
                <a:schemeClr val="accent1"/>
              </a:solidFill>
              <a:round/>
            </a:ln>
            <a:effectLst/>
          </c:spPr>
          <c:marker>
            <c:symbol val="none"/>
          </c:marker>
          <c:cat>
            <c:strRef>
              <c:f>'Resolution Days'!$A$2:$A$55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'Resolution Days'!$B$2:$B$55</c:f>
              <c:numCache>
                <c:formatCode>General</c:formatCode>
                <c:ptCount val="54"/>
                <c:pt idx="0">
                  <c:v>11</c:v>
                </c:pt>
                <c:pt idx="1">
                  <c:v>11</c:v>
                </c:pt>
                <c:pt idx="2">
                  <c:v>12</c:v>
                </c:pt>
                <c:pt idx="3">
                  <c:v>12</c:v>
                </c:pt>
                <c:pt idx="4">
                  <c:v>12</c:v>
                </c:pt>
                <c:pt idx="5">
                  <c:v>12</c:v>
                </c:pt>
                <c:pt idx="6">
                  <c:v>11</c:v>
                </c:pt>
                <c:pt idx="7">
                  <c:v>11</c:v>
                </c:pt>
                <c:pt idx="8">
                  <c:v>11</c:v>
                </c:pt>
                <c:pt idx="9">
                  <c:v>10</c:v>
                </c:pt>
                <c:pt idx="10">
                  <c:v>11</c:v>
                </c:pt>
                <c:pt idx="11">
                  <c:v>11</c:v>
                </c:pt>
                <c:pt idx="12">
                  <c:v>9</c:v>
                </c:pt>
                <c:pt idx="13">
                  <c:v>9</c:v>
                </c:pt>
                <c:pt idx="14">
                  <c:v>8</c:v>
                </c:pt>
                <c:pt idx="15">
                  <c:v>8</c:v>
                </c:pt>
                <c:pt idx="16">
                  <c:v>8</c:v>
                </c:pt>
                <c:pt idx="17">
                  <c:v>9</c:v>
                </c:pt>
                <c:pt idx="18">
                  <c:v>8</c:v>
                </c:pt>
                <c:pt idx="19">
                  <c:v>8</c:v>
                </c:pt>
                <c:pt idx="20">
                  <c:v>8</c:v>
                </c:pt>
                <c:pt idx="21">
                  <c:v>9</c:v>
                </c:pt>
                <c:pt idx="22">
                  <c:v>10</c:v>
                </c:pt>
                <c:pt idx="23">
                  <c:v>11</c:v>
                </c:pt>
                <c:pt idx="24">
                  <c:v>9</c:v>
                </c:pt>
                <c:pt idx="25">
                  <c:v>10</c:v>
                </c:pt>
                <c:pt idx="26">
                  <c:v>10</c:v>
                </c:pt>
                <c:pt idx="27">
                  <c:v>10</c:v>
                </c:pt>
                <c:pt idx="28">
                  <c:v>10</c:v>
                </c:pt>
                <c:pt idx="29">
                  <c:v>11</c:v>
                </c:pt>
                <c:pt idx="30">
                  <c:v>10</c:v>
                </c:pt>
                <c:pt idx="31">
                  <c:v>12</c:v>
                </c:pt>
                <c:pt idx="32">
                  <c:v>12</c:v>
                </c:pt>
                <c:pt idx="33">
                  <c:v>12</c:v>
                </c:pt>
                <c:pt idx="34">
                  <c:v>13</c:v>
                </c:pt>
                <c:pt idx="35">
                  <c:v>12</c:v>
                </c:pt>
                <c:pt idx="36">
                  <c:v>12</c:v>
                </c:pt>
                <c:pt idx="37">
                  <c:v>12</c:v>
                </c:pt>
                <c:pt idx="38">
                  <c:v>11</c:v>
                </c:pt>
                <c:pt idx="39">
                  <c:v>11</c:v>
                </c:pt>
                <c:pt idx="40">
                  <c:v>12</c:v>
                </c:pt>
                <c:pt idx="41">
                  <c:v>12</c:v>
                </c:pt>
                <c:pt idx="42">
                  <c:v>13</c:v>
                </c:pt>
                <c:pt idx="43">
                  <c:v>12</c:v>
                </c:pt>
                <c:pt idx="44">
                  <c:v>11</c:v>
                </c:pt>
                <c:pt idx="45">
                  <c:v>12</c:v>
                </c:pt>
                <c:pt idx="46">
                  <c:v>12</c:v>
                </c:pt>
                <c:pt idx="47">
                  <c:v>11</c:v>
                </c:pt>
                <c:pt idx="48">
                  <c:v>11</c:v>
                </c:pt>
                <c:pt idx="49">
                  <c:v>12</c:v>
                </c:pt>
                <c:pt idx="50">
                  <c:v>11</c:v>
                </c:pt>
                <c:pt idx="51">
                  <c:v>12</c:v>
                </c:pt>
                <c:pt idx="52">
                  <c:v>13</c:v>
                </c:pt>
                <c:pt idx="53">
                  <c:v>13</c:v>
                </c:pt>
              </c:numCache>
            </c:numRef>
          </c:val>
          <c:smooth val="0"/>
          <c:extLst xmlns:c16r2="http://schemas.microsoft.com/office/drawing/2015/06/chart">
            <c:ext xmlns:c16="http://schemas.microsoft.com/office/drawing/2014/chart" uri="{C3380CC4-5D6E-409C-BE32-E72D297353CC}">
              <c16:uniqueId val="{00000000-8C40-4092-97A2-AA38811056C5}"/>
            </c:ext>
          </c:extLst>
        </c:ser>
        <c:ser>
          <c:idx val="1"/>
          <c:order val="1"/>
          <c:tx>
            <c:strRef>
              <c:f>'Resolution Days'!$C$1</c:f>
              <c:strCache>
                <c:ptCount val="1"/>
                <c:pt idx="0">
                  <c:v>IAL</c:v>
                </c:pt>
              </c:strCache>
            </c:strRef>
          </c:tx>
          <c:spPr>
            <a:ln w="28575" cap="rnd">
              <a:solidFill>
                <a:schemeClr val="accent2"/>
              </a:solidFill>
              <a:round/>
            </a:ln>
            <a:effectLst/>
          </c:spPr>
          <c:marker>
            <c:symbol val="none"/>
          </c:marker>
          <c:cat>
            <c:strRef>
              <c:f>'Resolution Days'!$A$2:$A$55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'Resolution Days'!$C$2:$C$55</c:f>
              <c:numCache>
                <c:formatCode>General</c:formatCode>
                <c:ptCount val="54"/>
                <c:pt idx="0">
                  <c:v>15</c:v>
                </c:pt>
                <c:pt idx="1">
                  <c:v>17</c:v>
                </c:pt>
                <c:pt idx="2">
                  <c:v>14</c:v>
                </c:pt>
                <c:pt idx="3">
                  <c:v>17</c:v>
                </c:pt>
                <c:pt idx="4">
                  <c:v>24</c:v>
                </c:pt>
                <c:pt idx="5">
                  <c:v>16</c:v>
                </c:pt>
                <c:pt idx="6">
                  <c:v>15</c:v>
                </c:pt>
                <c:pt idx="7">
                  <c:v>15</c:v>
                </c:pt>
                <c:pt idx="8">
                  <c:v>13</c:v>
                </c:pt>
                <c:pt idx="9">
                  <c:v>13</c:v>
                </c:pt>
                <c:pt idx="10">
                  <c:v>14</c:v>
                </c:pt>
                <c:pt idx="11">
                  <c:v>13</c:v>
                </c:pt>
                <c:pt idx="12">
                  <c:v>10</c:v>
                </c:pt>
                <c:pt idx="13">
                  <c:v>11</c:v>
                </c:pt>
                <c:pt idx="14">
                  <c:v>10</c:v>
                </c:pt>
                <c:pt idx="15">
                  <c:v>9</c:v>
                </c:pt>
                <c:pt idx="16">
                  <c:v>11</c:v>
                </c:pt>
                <c:pt idx="17">
                  <c:v>11</c:v>
                </c:pt>
                <c:pt idx="18">
                  <c:v>11</c:v>
                </c:pt>
                <c:pt idx="19">
                  <c:v>12</c:v>
                </c:pt>
                <c:pt idx="20">
                  <c:v>12</c:v>
                </c:pt>
                <c:pt idx="21">
                  <c:v>12</c:v>
                </c:pt>
                <c:pt idx="22">
                  <c:v>13</c:v>
                </c:pt>
                <c:pt idx="23">
                  <c:v>14</c:v>
                </c:pt>
                <c:pt idx="24">
                  <c:v>13</c:v>
                </c:pt>
                <c:pt idx="25">
                  <c:v>13</c:v>
                </c:pt>
                <c:pt idx="26">
                  <c:v>12</c:v>
                </c:pt>
                <c:pt idx="27">
                  <c:v>13</c:v>
                </c:pt>
                <c:pt idx="28">
                  <c:v>14</c:v>
                </c:pt>
                <c:pt idx="29">
                  <c:v>15</c:v>
                </c:pt>
                <c:pt idx="30">
                  <c:v>14</c:v>
                </c:pt>
                <c:pt idx="31">
                  <c:v>15</c:v>
                </c:pt>
                <c:pt idx="32">
                  <c:v>15</c:v>
                </c:pt>
                <c:pt idx="33">
                  <c:v>17</c:v>
                </c:pt>
                <c:pt idx="34">
                  <c:v>18</c:v>
                </c:pt>
                <c:pt idx="35">
                  <c:v>16</c:v>
                </c:pt>
                <c:pt idx="36">
                  <c:v>15</c:v>
                </c:pt>
                <c:pt idx="37">
                  <c:v>15</c:v>
                </c:pt>
                <c:pt idx="38">
                  <c:v>15</c:v>
                </c:pt>
                <c:pt idx="39">
                  <c:v>15</c:v>
                </c:pt>
                <c:pt idx="40">
                  <c:v>15</c:v>
                </c:pt>
                <c:pt idx="41">
                  <c:v>17</c:v>
                </c:pt>
                <c:pt idx="42">
                  <c:v>16</c:v>
                </c:pt>
                <c:pt idx="43">
                  <c:v>15</c:v>
                </c:pt>
                <c:pt idx="44">
                  <c:v>14</c:v>
                </c:pt>
                <c:pt idx="45">
                  <c:v>15</c:v>
                </c:pt>
                <c:pt idx="46">
                  <c:v>15</c:v>
                </c:pt>
                <c:pt idx="47">
                  <c:v>15</c:v>
                </c:pt>
                <c:pt idx="48">
                  <c:v>14</c:v>
                </c:pt>
                <c:pt idx="49">
                  <c:v>15</c:v>
                </c:pt>
                <c:pt idx="50">
                  <c:v>14</c:v>
                </c:pt>
                <c:pt idx="51">
                  <c:v>14</c:v>
                </c:pt>
                <c:pt idx="52">
                  <c:v>16</c:v>
                </c:pt>
                <c:pt idx="53">
                  <c:v>17</c:v>
                </c:pt>
              </c:numCache>
            </c:numRef>
          </c:val>
          <c:smooth val="0"/>
          <c:extLst xmlns:c16r2="http://schemas.microsoft.com/office/drawing/2015/06/chart">
            <c:ext xmlns:c16="http://schemas.microsoft.com/office/drawing/2014/chart" uri="{C3380CC4-5D6E-409C-BE32-E72D297353CC}">
              <c16:uniqueId val="{00000001-8C40-4092-97A2-AA38811056C5}"/>
            </c:ext>
          </c:extLst>
        </c:ser>
        <c:ser>
          <c:idx val="2"/>
          <c:order val="2"/>
          <c:tx>
            <c:strRef>
              <c:f>'Resolution Days'!$D$1</c:f>
              <c:strCache>
                <c:ptCount val="1"/>
                <c:pt idx="0">
                  <c:v>Rescission</c:v>
                </c:pt>
              </c:strCache>
            </c:strRef>
          </c:tx>
          <c:spPr>
            <a:ln w="28575" cap="rnd">
              <a:solidFill>
                <a:schemeClr val="accent3"/>
              </a:solidFill>
              <a:round/>
            </a:ln>
            <a:effectLst/>
          </c:spPr>
          <c:marker>
            <c:symbol val="none"/>
          </c:marker>
          <c:cat>
            <c:strRef>
              <c:f>'Resolution Days'!$A$2:$A$55</c:f>
              <c:strCache>
                <c:ptCount val="54"/>
                <c:pt idx="0">
                  <c:v>2015-01</c:v>
                </c:pt>
                <c:pt idx="1">
                  <c:v>2015-02</c:v>
                </c:pt>
                <c:pt idx="2">
                  <c:v>2015-03</c:v>
                </c:pt>
                <c:pt idx="3">
                  <c:v>2015-04</c:v>
                </c:pt>
                <c:pt idx="4">
                  <c:v>2015-05</c:v>
                </c:pt>
                <c:pt idx="5">
                  <c:v>2015-06</c:v>
                </c:pt>
                <c:pt idx="6">
                  <c:v>2015-07</c:v>
                </c:pt>
                <c:pt idx="7">
                  <c:v>2015-08</c:v>
                </c:pt>
                <c:pt idx="8">
                  <c:v>2015-09</c:v>
                </c:pt>
                <c:pt idx="9">
                  <c:v>2015-10</c:v>
                </c:pt>
                <c:pt idx="10">
                  <c:v>2015-11</c:v>
                </c:pt>
                <c:pt idx="11">
                  <c:v>2015-12</c:v>
                </c:pt>
                <c:pt idx="12">
                  <c:v>2016-01</c:v>
                </c:pt>
                <c:pt idx="13">
                  <c:v>2016-02</c:v>
                </c:pt>
                <c:pt idx="14">
                  <c:v>2016-03</c:v>
                </c:pt>
                <c:pt idx="15">
                  <c:v>2016-04</c:v>
                </c:pt>
                <c:pt idx="16">
                  <c:v>2016-05</c:v>
                </c:pt>
                <c:pt idx="17">
                  <c:v>2016-06</c:v>
                </c:pt>
                <c:pt idx="18">
                  <c:v>2016-07</c:v>
                </c:pt>
                <c:pt idx="19">
                  <c:v>2016-08</c:v>
                </c:pt>
                <c:pt idx="20">
                  <c:v>2016-09</c:v>
                </c:pt>
                <c:pt idx="21">
                  <c:v>2016-10</c:v>
                </c:pt>
                <c:pt idx="22">
                  <c:v>2016-11</c:v>
                </c:pt>
                <c:pt idx="23">
                  <c:v>2016-12</c:v>
                </c:pt>
                <c:pt idx="24">
                  <c:v>2017-01</c:v>
                </c:pt>
                <c:pt idx="25">
                  <c:v>2017-02</c:v>
                </c:pt>
                <c:pt idx="26">
                  <c:v>2017-03</c:v>
                </c:pt>
                <c:pt idx="27">
                  <c:v>2017-04</c:v>
                </c:pt>
                <c:pt idx="28">
                  <c:v>2017-05</c:v>
                </c:pt>
                <c:pt idx="29">
                  <c:v>2017-06</c:v>
                </c:pt>
                <c:pt idx="30">
                  <c:v>2017-07</c:v>
                </c:pt>
                <c:pt idx="31">
                  <c:v>2017-08</c:v>
                </c:pt>
                <c:pt idx="32">
                  <c:v>2017-09</c:v>
                </c:pt>
                <c:pt idx="33">
                  <c:v>2017-10</c:v>
                </c:pt>
                <c:pt idx="34">
                  <c:v>2017-11</c:v>
                </c:pt>
                <c:pt idx="35">
                  <c:v>2017-12</c:v>
                </c:pt>
                <c:pt idx="36">
                  <c:v>2018-01</c:v>
                </c:pt>
                <c:pt idx="37">
                  <c:v>2018-02</c:v>
                </c:pt>
                <c:pt idx="38">
                  <c:v>2018-03</c:v>
                </c:pt>
                <c:pt idx="39">
                  <c:v>2018-04</c:v>
                </c:pt>
                <c:pt idx="40">
                  <c:v>2018-05</c:v>
                </c:pt>
                <c:pt idx="41">
                  <c:v>2018-06</c:v>
                </c:pt>
                <c:pt idx="42">
                  <c:v>2018-07</c:v>
                </c:pt>
                <c:pt idx="43">
                  <c:v>2018-08</c:v>
                </c:pt>
                <c:pt idx="44">
                  <c:v>2018-09</c:v>
                </c:pt>
                <c:pt idx="45">
                  <c:v>2018-10</c:v>
                </c:pt>
                <c:pt idx="46">
                  <c:v>2018-11</c:v>
                </c:pt>
                <c:pt idx="47">
                  <c:v>2018-12</c:v>
                </c:pt>
                <c:pt idx="48">
                  <c:v>2019-01</c:v>
                </c:pt>
                <c:pt idx="49">
                  <c:v>2019-02</c:v>
                </c:pt>
                <c:pt idx="50">
                  <c:v>2019-03</c:v>
                </c:pt>
                <c:pt idx="51">
                  <c:v>2019-04</c:v>
                </c:pt>
                <c:pt idx="52">
                  <c:v>2019-05</c:v>
                </c:pt>
                <c:pt idx="53">
                  <c:v>2019-06</c:v>
                </c:pt>
              </c:strCache>
            </c:strRef>
          </c:cat>
          <c:val>
            <c:numRef>
              <c:f>'Resolution Days'!$D$2:$D$55</c:f>
              <c:numCache>
                <c:formatCode>General</c:formatCode>
                <c:ptCount val="54"/>
                <c:pt idx="0">
                  <c:v>8</c:v>
                </c:pt>
                <c:pt idx="1">
                  <c:v>10</c:v>
                </c:pt>
                <c:pt idx="2">
                  <c:v>10</c:v>
                </c:pt>
                <c:pt idx="3">
                  <c:v>11</c:v>
                </c:pt>
                <c:pt idx="4">
                  <c:v>12</c:v>
                </c:pt>
                <c:pt idx="5">
                  <c:v>11</c:v>
                </c:pt>
                <c:pt idx="6">
                  <c:v>10</c:v>
                </c:pt>
                <c:pt idx="7">
                  <c:v>11</c:v>
                </c:pt>
                <c:pt idx="8">
                  <c:v>9</c:v>
                </c:pt>
                <c:pt idx="9">
                  <c:v>8</c:v>
                </c:pt>
                <c:pt idx="10">
                  <c:v>10</c:v>
                </c:pt>
                <c:pt idx="11">
                  <c:v>9</c:v>
                </c:pt>
                <c:pt idx="12">
                  <c:v>7</c:v>
                </c:pt>
                <c:pt idx="13">
                  <c:v>7</c:v>
                </c:pt>
                <c:pt idx="14">
                  <c:v>7</c:v>
                </c:pt>
                <c:pt idx="15">
                  <c:v>6</c:v>
                </c:pt>
                <c:pt idx="16">
                  <c:v>6</c:v>
                </c:pt>
                <c:pt idx="17">
                  <c:v>6</c:v>
                </c:pt>
                <c:pt idx="18">
                  <c:v>6</c:v>
                </c:pt>
                <c:pt idx="19">
                  <c:v>7</c:v>
                </c:pt>
                <c:pt idx="20">
                  <c:v>7</c:v>
                </c:pt>
                <c:pt idx="21">
                  <c:v>7</c:v>
                </c:pt>
                <c:pt idx="22">
                  <c:v>8</c:v>
                </c:pt>
                <c:pt idx="23">
                  <c:v>13</c:v>
                </c:pt>
                <c:pt idx="24">
                  <c:v>11</c:v>
                </c:pt>
                <c:pt idx="25">
                  <c:v>9</c:v>
                </c:pt>
                <c:pt idx="26">
                  <c:v>9</c:v>
                </c:pt>
                <c:pt idx="27">
                  <c:v>8</c:v>
                </c:pt>
                <c:pt idx="28">
                  <c:v>11</c:v>
                </c:pt>
                <c:pt idx="29">
                  <c:v>10</c:v>
                </c:pt>
                <c:pt idx="30">
                  <c:v>9</c:v>
                </c:pt>
                <c:pt idx="31">
                  <c:v>10</c:v>
                </c:pt>
                <c:pt idx="32">
                  <c:v>11</c:v>
                </c:pt>
                <c:pt idx="33">
                  <c:v>10</c:v>
                </c:pt>
                <c:pt idx="34">
                  <c:v>11</c:v>
                </c:pt>
                <c:pt idx="35">
                  <c:v>12</c:v>
                </c:pt>
                <c:pt idx="36">
                  <c:v>9</c:v>
                </c:pt>
                <c:pt idx="37">
                  <c:v>10</c:v>
                </c:pt>
                <c:pt idx="38">
                  <c:v>11</c:v>
                </c:pt>
                <c:pt idx="39">
                  <c:v>9</c:v>
                </c:pt>
                <c:pt idx="40">
                  <c:v>10</c:v>
                </c:pt>
                <c:pt idx="41">
                  <c:v>11</c:v>
                </c:pt>
                <c:pt idx="42">
                  <c:v>11</c:v>
                </c:pt>
                <c:pt idx="43">
                  <c:v>11</c:v>
                </c:pt>
                <c:pt idx="44">
                  <c:v>10</c:v>
                </c:pt>
                <c:pt idx="45">
                  <c:v>9</c:v>
                </c:pt>
                <c:pt idx="46">
                  <c:v>10</c:v>
                </c:pt>
                <c:pt idx="47">
                  <c:v>11</c:v>
                </c:pt>
                <c:pt idx="48">
                  <c:v>10</c:v>
                </c:pt>
                <c:pt idx="49">
                  <c:v>11</c:v>
                </c:pt>
                <c:pt idx="50">
                  <c:v>9</c:v>
                </c:pt>
                <c:pt idx="51">
                  <c:v>10</c:v>
                </c:pt>
                <c:pt idx="52">
                  <c:v>10</c:v>
                </c:pt>
                <c:pt idx="53">
                  <c:v>11</c:v>
                </c:pt>
              </c:numCache>
            </c:numRef>
          </c:val>
          <c:smooth val="0"/>
          <c:extLst xmlns:c16r2="http://schemas.microsoft.com/office/drawing/2015/06/chart">
            <c:ext xmlns:c16="http://schemas.microsoft.com/office/drawing/2014/chart" uri="{C3380CC4-5D6E-409C-BE32-E72D297353CC}">
              <c16:uniqueId val="{00000002-8C40-4092-97A2-AA38811056C5}"/>
            </c:ext>
          </c:extLst>
        </c:ser>
        <c:dLbls>
          <c:showLegendKey val="0"/>
          <c:showVal val="0"/>
          <c:showCatName val="0"/>
          <c:showSerName val="0"/>
          <c:showPercent val="0"/>
          <c:showBubbleSize val="0"/>
        </c:dLbls>
        <c:marker val="1"/>
        <c:smooth val="0"/>
        <c:axId val="134467584"/>
        <c:axId val="134469120"/>
      </c:lineChart>
      <c:catAx>
        <c:axId val="1344675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469120"/>
        <c:crosses val="autoZero"/>
        <c:auto val="1"/>
        <c:lblAlgn val="ctr"/>
        <c:lblOffset val="100"/>
        <c:noMultiLvlLbl val="0"/>
      </c:catAx>
      <c:valAx>
        <c:axId val="13446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467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FEB0E6-860A-427A-AD65-54600370FE2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1B415F35-D402-4FA2-9F09-A62B7F7F8722}">
      <dgm:prSet phldrT="[Text]"/>
      <dgm:spPr/>
      <dgm:t>
        <a:bodyPr/>
        <a:lstStyle/>
        <a:p>
          <a:r>
            <a:rPr lang="en-US" dirty="0"/>
            <a:t>867/810s Usage &amp; Billing </a:t>
          </a:r>
        </a:p>
      </dgm:t>
    </dgm:pt>
    <dgm:pt modelId="{0B3D70F2-346F-4FDE-8EAE-4285A05E1F52}" type="parTrans" cxnId="{91E3C421-084C-47FA-A789-FAA0B20791DB}">
      <dgm:prSet/>
      <dgm:spPr/>
      <dgm:t>
        <a:bodyPr/>
        <a:lstStyle/>
        <a:p>
          <a:endParaRPr lang="en-US"/>
        </a:p>
      </dgm:t>
    </dgm:pt>
    <dgm:pt modelId="{9B309BC8-CF08-4294-A8AF-35040A56F3DF}" type="sibTrans" cxnId="{91E3C421-084C-47FA-A789-FAA0B20791DB}">
      <dgm:prSet/>
      <dgm:spPr/>
      <dgm:t>
        <a:bodyPr/>
        <a:lstStyle/>
        <a:p>
          <a:endParaRPr lang="en-US"/>
        </a:p>
      </dgm:t>
    </dgm:pt>
    <dgm:pt modelId="{A0D0D751-2ECA-48C8-B491-C443692FE51B}">
      <dgm:prSet phldrT="[Text]" custT="1"/>
      <dgm:spPr/>
      <dgm:t>
        <a:bodyPr lIns="91440" anchor="ctr"/>
        <a:lstStyle/>
        <a:p>
          <a:r>
            <a:rPr lang="en-US" sz="2000" b="1" u="sng" dirty="0">
              <a:solidFill>
                <a:schemeClr val="tx2"/>
              </a:solidFill>
            </a:rPr>
            <a:t>Missing</a:t>
          </a:r>
          <a:r>
            <a:rPr lang="en-US" sz="2000" dirty="0">
              <a:solidFill>
                <a:schemeClr val="tx2"/>
              </a:solidFill>
            </a:rPr>
            <a:t> – CR is missing 867_03, 867_03F, 810s</a:t>
          </a:r>
        </a:p>
      </dgm:t>
    </dgm:pt>
    <dgm:pt modelId="{BF684410-2629-4F4B-B68D-47629D6808B5}" type="parTrans" cxnId="{C05E96A5-2591-4DC9-93ED-3689C28ADF8A}">
      <dgm:prSet/>
      <dgm:spPr/>
      <dgm:t>
        <a:bodyPr/>
        <a:lstStyle/>
        <a:p>
          <a:endParaRPr lang="en-US"/>
        </a:p>
      </dgm:t>
    </dgm:pt>
    <dgm:pt modelId="{51714BB2-4290-4CAA-A99A-839DFF8A263B}" type="sibTrans" cxnId="{C05E96A5-2591-4DC9-93ED-3689C28ADF8A}">
      <dgm:prSet/>
      <dgm:spPr/>
      <dgm:t>
        <a:bodyPr/>
        <a:lstStyle/>
        <a:p>
          <a:endParaRPr lang="en-US"/>
        </a:p>
      </dgm:t>
    </dgm:pt>
    <dgm:pt modelId="{055EA486-EC3D-419D-9F63-46EFFBB64A23}">
      <dgm:prSet phldrT="[Text]" custT="1"/>
      <dgm:spPr/>
      <dgm:t>
        <a:bodyPr lIns="91440" anchor="ctr"/>
        <a:lstStyle/>
        <a:p>
          <a:r>
            <a:rPr lang="en-US" sz="2000" b="1" u="sng" dirty="0">
              <a:solidFill>
                <a:schemeClr val="tx2"/>
              </a:solidFill>
            </a:rPr>
            <a:t>Dispute</a:t>
          </a:r>
          <a:r>
            <a:rPr lang="en-US" sz="2000" dirty="0">
              <a:solidFill>
                <a:schemeClr val="tx2"/>
              </a:solidFill>
            </a:rPr>
            <a:t> – CR has an issue with the data found on the 867and/or 810</a:t>
          </a:r>
        </a:p>
      </dgm:t>
    </dgm:pt>
    <dgm:pt modelId="{25AFAC34-895F-4316-8C66-962E15D4A611}" type="parTrans" cxnId="{EE470B22-951A-4FC7-A631-FA249B77AB95}">
      <dgm:prSet/>
      <dgm:spPr/>
      <dgm:t>
        <a:bodyPr/>
        <a:lstStyle/>
        <a:p>
          <a:endParaRPr lang="en-US"/>
        </a:p>
      </dgm:t>
    </dgm:pt>
    <dgm:pt modelId="{20678242-0724-4571-A6C7-DA678D5A666B}" type="sibTrans" cxnId="{EE470B22-951A-4FC7-A631-FA249B77AB95}">
      <dgm:prSet/>
      <dgm:spPr/>
      <dgm:t>
        <a:bodyPr/>
        <a:lstStyle/>
        <a:p>
          <a:endParaRPr lang="en-US"/>
        </a:p>
      </dgm:t>
    </dgm:pt>
    <dgm:pt modelId="{B53452F9-6D00-47F2-A729-466CD879C6BD}">
      <dgm:prSet phldrT="[Text]"/>
      <dgm:spPr/>
      <dgm:t>
        <a:bodyPr/>
        <a:lstStyle/>
        <a:p>
          <a:r>
            <a:rPr lang="en-US" dirty="0"/>
            <a:t>AMS interval data/LSE files</a:t>
          </a:r>
        </a:p>
      </dgm:t>
    </dgm:pt>
    <dgm:pt modelId="{D6FCCFE0-92C7-4E21-89B1-7107ACF1DA42}" type="parTrans" cxnId="{DC0B3573-1384-425A-A569-E7CDFA483591}">
      <dgm:prSet/>
      <dgm:spPr/>
      <dgm:t>
        <a:bodyPr/>
        <a:lstStyle/>
        <a:p>
          <a:endParaRPr lang="en-US"/>
        </a:p>
      </dgm:t>
    </dgm:pt>
    <dgm:pt modelId="{47FF4730-7B3D-4A04-9337-65076413AE5A}" type="sibTrans" cxnId="{DC0B3573-1384-425A-A569-E7CDFA483591}">
      <dgm:prSet/>
      <dgm:spPr/>
      <dgm:t>
        <a:bodyPr/>
        <a:lstStyle/>
        <a:p>
          <a:endParaRPr lang="en-US"/>
        </a:p>
      </dgm:t>
    </dgm:pt>
    <dgm:pt modelId="{F81A02F6-62DF-47B9-B94E-0FFA4CF9DC7C}">
      <dgm:prSet phldrT="[Text]" custT="1"/>
      <dgm:spPr/>
      <dgm:t>
        <a:bodyPr lIns="91440" anchor="ctr"/>
        <a:lstStyle/>
        <a:p>
          <a:r>
            <a:rPr lang="en-US" sz="2000" b="1" u="sng" dirty="0">
              <a:solidFill>
                <a:schemeClr val="tx2"/>
              </a:solidFill>
            </a:rPr>
            <a:t>Missing</a:t>
          </a:r>
          <a:r>
            <a:rPr lang="en-US" sz="2000" b="1" u="none" dirty="0">
              <a:solidFill>
                <a:schemeClr val="tx2"/>
              </a:solidFill>
            </a:rPr>
            <a:t> </a:t>
          </a:r>
          <a:r>
            <a:rPr lang="en-US" sz="2000" dirty="0">
              <a:solidFill>
                <a:schemeClr val="tx2"/>
              </a:solidFill>
            </a:rPr>
            <a:t>– No LSE file or interval data for a period of time</a:t>
          </a:r>
        </a:p>
      </dgm:t>
    </dgm:pt>
    <dgm:pt modelId="{F146534D-81D0-4648-A851-030BBEBB9824}" type="parTrans" cxnId="{EEC04D50-E8D6-4D4F-9B88-12704E17CE16}">
      <dgm:prSet/>
      <dgm:spPr/>
      <dgm:t>
        <a:bodyPr/>
        <a:lstStyle/>
        <a:p>
          <a:endParaRPr lang="en-US"/>
        </a:p>
      </dgm:t>
    </dgm:pt>
    <dgm:pt modelId="{922BA27E-26C9-43A1-B487-801502060CF7}" type="sibTrans" cxnId="{EEC04D50-E8D6-4D4F-9B88-12704E17CE16}">
      <dgm:prSet/>
      <dgm:spPr/>
      <dgm:t>
        <a:bodyPr/>
        <a:lstStyle/>
        <a:p>
          <a:endParaRPr lang="en-US"/>
        </a:p>
      </dgm:t>
    </dgm:pt>
    <dgm:pt modelId="{00E40CF5-CFCE-4F23-9BE4-E047F3F18613}">
      <dgm:prSet phldrT="[Text]" custT="1"/>
      <dgm:spPr/>
      <dgm:t>
        <a:bodyPr lIns="91440" anchor="ctr"/>
        <a:lstStyle/>
        <a:p>
          <a:r>
            <a:rPr lang="en-US" sz="2000" b="1" u="sng" dirty="0">
              <a:solidFill>
                <a:schemeClr val="tx2"/>
              </a:solidFill>
            </a:rPr>
            <a:t>Dispute</a:t>
          </a:r>
          <a:r>
            <a:rPr lang="en-US" sz="2000" b="1" u="none" dirty="0">
              <a:solidFill>
                <a:schemeClr val="tx2"/>
              </a:solidFill>
            </a:rPr>
            <a:t> </a:t>
          </a:r>
          <a:r>
            <a:rPr lang="en-US" sz="2000" b="0" u="none" dirty="0">
              <a:solidFill>
                <a:schemeClr val="tx2"/>
              </a:solidFill>
            </a:rPr>
            <a:t>– CR has an issue with the interval data on the LSE file</a:t>
          </a:r>
          <a:endParaRPr lang="en-US" sz="2000" b="1" u="sng" dirty="0">
            <a:solidFill>
              <a:schemeClr val="tx2"/>
            </a:solidFill>
          </a:endParaRPr>
        </a:p>
      </dgm:t>
    </dgm:pt>
    <dgm:pt modelId="{2B9CD65B-E370-4FC1-93F3-1A2B6BA367C5}" type="parTrans" cxnId="{E2FB4261-2348-4F0C-9626-92C88CEDB0C8}">
      <dgm:prSet/>
      <dgm:spPr/>
      <dgm:t>
        <a:bodyPr/>
        <a:lstStyle/>
        <a:p>
          <a:endParaRPr lang="en-US"/>
        </a:p>
      </dgm:t>
    </dgm:pt>
    <dgm:pt modelId="{66DAEACE-CB33-4050-BF05-85E70813F64C}" type="sibTrans" cxnId="{E2FB4261-2348-4F0C-9626-92C88CEDB0C8}">
      <dgm:prSet/>
      <dgm:spPr/>
      <dgm:t>
        <a:bodyPr/>
        <a:lstStyle/>
        <a:p>
          <a:endParaRPr lang="en-US"/>
        </a:p>
      </dgm:t>
    </dgm:pt>
    <dgm:pt modelId="{5ECD5671-2BD9-4687-938C-C65062E0A95E}" type="pres">
      <dgm:prSet presAssocID="{12FEB0E6-860A-427A-AD65-54600370FE2C}" presName="Name0" presStyleCnt="0">
        <dgm:presLayoutVars>
          <dgm:dir/>
          <dgm:animLvl val="lvl"/>
          <dgm:resizeHandles/>
        </dgm:presLayoutVars>
      </dgm:prSet>
      <dgm:spPr/>
      <dgm:t>
        <a:bodyPr/>
        <a:lstStyle/>
        <a:p>
          <a:endParaRPr lang="en-US"/>
        </a:p>
      </dgm:t>
    </dgm:pt>
    <dgm:pt modelId="{1B22D157-2145-4A36-8BA9-A5CBD99FA767}" type="pres">
      <dgm:prSet presAssocID="{1B415F35-D402-4FA2-9F09-A62B7F7F8722}" presName="linNode" presStyleCnt="0"/>
      <dgm:spPr/>
    </dgm:pt>
    <dgm:pt modelId="{98246CD9-2A7F-4D8D-AB77-8C04F23795B8}" type="pres">
      <dgm:prSet presAssocID="{1B415F35-D402-4FA2-9F09-A62B7F7F8722}" presName="parentShp" presStyleLbl="node1" presStyleIdx="0" presStyleCnt="2" custScaleX="81250" custScaleY="81250" custLinFactNeighborX="-54" custLinFactNeighborY="733">
        <dgm:presLayoutVars>
          <dgm:bulletEnabled val="1"/>
        </dgm:presLayoutVars>
      </dgm:prSet>
      <dgm:spPr/>
      <dgm:t>
        <a:bodyPr/>
        <a:lstStyle/>
        <a:p>
          <a:endParaRPr lang="en-US"/>
        </a:p>
      </dgm:t>
    </dgm:pt>
    <dgm:pt modelId="{C4CF3756-9CF9-4CC7-A8C1-0C7C2A54C105}" type="pres">
      <dgm:prSet presAssocID="{1B415F35-D402-4FA2-9F09-A62B7F7F8722}" presName="childShp" presStyleLbl="bgAccFollowNode1" presStyleIdx="0" presStyleCnt="2" custScaleX="222609" custScaleY="100000">
        <dgm:presLayoutVars>
          <dgm:bulletEnabled val="1"/>
        </dgm:presLayoutVars>
      </dgm:prSet>
      <dgm:spPr/>
      <dgm:t>
        <a:bodyPr/>
        <a:lstStyle/>
        <a:p>
          <a:endParaRPr lang="en-US"/>
        </a:p>
      </dgm:t>
    </dgm:pt>
    <dgm:pt modelId="{D8D1D67D-03E6-4BF8-A09D-DA5161885DDE}" type="pres">
      <dgm:prSet presAssocID="{9B309BC8-CF08-4294-A8AF-35040A56F3DF}" presName="spacing" presStyleCnt="0"/>
      <dgm:spPr/>
    </dgm:pt>
    <dgm:pt modelId="{98868B85-2DC7-45F7-BBB8-4AA163425FC5}" type="pres">
      <dgm:prSet presAssocID="{B53452F9-6D00-47F2-A729-466CD879C6BD}" presName="linNode" presStyleCnt="0"/>
      <dgm:spPr/>
    </dgm:pt>
    <dgm:pt modelId="{C49AED29-6FBC-4917-889E-5C42F10FD3C1}" type="pres">
      <dgm:prSet presAssocID="{B53452F9-6D00-47F2-A729-466CD879C6BD}" presName="parentShp" presStyleLbl="node1" presStyleIdx="1" presStyleCnt="2" custScaleX="81250" custScaleY="81250" custLinFactNeighborX="-323">
        <dgm:presLayoutVars>
          <dgm:bulletEnabled val="1"/>
        </dgm:presLayoutVars>
      </dgm:prSet>
      <dgm:spPr/>
      <dgm:t>
        <a:bodyPr/>
        <a:lstStyle/>
        <a:p>
          <a:endParaRPr lang="en-US"/>
        </a:p>
      </dgm:t>
    </dgm:pt>
    <dgm:pt modelId="{8309227F-332C-4B39-9385-EB33AC1A01FE}" type="pres">
      <dgm:prSet presAssocID="{B53452F9-6D00-47F2-A729-466CD879C6BD}" presName="childShp" presStyleLbl="bgAccFollowNode1" presStyleIdx="1" presStyleCnt="2" custScaleX="221537" custScaleY="100030">
        <dgm:presLayoutVars>
          <dgm:bulletEnabled val="1"/>
        </dgm:presLayoutVars>
      </dgm:prSet>
      <dgm:spPr/>
      <dgm:t>
        <a:bodyPr/>
        <a:lstStyle/>
        <a:p>
          <a:endParaRPr lang="en-US"/>
        </a:p>
      </dgm:t>
    </dgm:pt>
  </dgm:ptLst>
  <dgm:cxnLst>
    <dgm:cxn modelId="{DC0B3573-1384-425A-A569-E7CDFA483591}" srcId="{12FEB0E6-860A-427A-AD65-54600370FE2C}" destId="{B53452F9-6D00-47F2-A729-466CD879C6BD}" srcOrd="1" destOrd="0" parTransId="{D6FCCFE0-92C7-4E21-89B1-7107ACF1DA42}" sibTransId="{47FF4730-7B3D-4A04-9337-65076413AE5A}"/>
    <dgm:cxn modelId="{CEFA02FF-E349-4414-83E3-44717B694960}" type="presOf" srcId="{12FEB0E6-860A-427A-AD65-54600370FE2C}" destId="{5ECD5671-2BD9-4687-938C-C65062E0A95E}" srcOrd="0" destOrd="0" presId="urn:microsoft.com/office/officeart/2005/8/layout/vList6"/>
    <dgm:cxn modelId="{91E3C421-084C-47FA-A789-FAA0B20791DB}" srcId="{12FEB0E6-860A-427A-AD65-54600370FE2C}" destId="{1B415F35-D402-4FA2-9F09-A62B7F7F8722}" srcOrd="0" destOrd="0" parTransId="{0B3D70F2-346F-4FDE-8EAE-4285A05E1F52}" sibTransId="{9B309BC8-CF08-4294-A8AF-35040A56F3DF}"/>
    <dgm:cxn modelId="{EEC04D50-E8D6-4D4F-9B88-12704E17CE16}" srcId="{B53452F9-6D00-47F2-A729-466CD879C6BD}" destId="{F81A02F6-62DF-47B9-B94E-0FFA4CF9DC7C}" srcOrd="0" destOrd="0" parTransId="{F146534D-81D0-4648-A851-030BBEBB9824}" sibTransId="{922BA27E-26C9-43A1-B487-801502060CF7}"/>
    <dgm:cxn modelId="{0FE3AC8B-8FBC-4486-A666-B2C903EF584C}" type="presOf" srcId="{A0D0D751-2ECA-48C8-B491-C443692FE51B}" destId="{C4CF3756-9CF9-4CC7-A8C1-0C7C2A54C105}" srcOrd="0" destOrd="0" presId="urn:microsoft.com/office/officeart/2005/8/layout/vList6"/>
    <dgm:cxn modelId="{E2FB4261-2348-4F0C-9626-92C88CEDB0C8}" srcId="{B53452F9-6D00-47F2-A729-466CD879C6BD}" destId="{00E40CF5-CFCE-4F23-9BE4-E047F3F18613}" srcOrd="1" destOrd="0" parTransId="{2B9CD65B-E370-4FC1-93F3-1A2B6BA367C5}" sibTransId="{66DAEACE-CB33-4050-BF05-85E70813F64C}"/>
    <dgm:cxn modelId="{41092727-1AA4-4E56-BE25-538A70E92056}" type="presOf" srcId="{00E40CF5-CFCE-4F23-9BE4-E047F3F18613}" destId="{8309227F-332C-4B39-9385-EB33AC1A01FE}" srcOrd="0" destOrd="1" presId="urn:microsoft.com/office/officeart/2005/8/layout/vList6"/>
    <dgm:cxn modelId="{C05E96A5-2591-4DC9-93ED-3689C28ADF8A}" srcId="{1B415F35-D402-4FA2-9F09-A62B7F7F8722}" destId="{A0D0D751-2ECA-48C8-B491-C443692FE51B}" srcOrd="0" destOrd="0" parTransId="{BF684410-2629-4F4B-B68D-47629D6808B5}" sibTransId="{51714BB2-4290-4CAA-A99A-839DFF8A263B}"/>
    <dgm:cxn modelId="{37A10E1F-DE9D-4EA8-A38B-AC0C0307EE93}" type="presOf" srcId="{055EA486-EC3D-419D-9F63-46EFFBB64A23}" destId="{C4CF3756-9CF9-4CC7-A8C1-0C7C2A54C105}" srcOrd="0" destOrd="1" presId="urn:microsoft.com/office/officeart/2005/8/layout/vList6"/>
    <dgm:cxn modelId="{EE470B22-951A-4FC7-A631-FA249B77AB95}" srcId="{1B415F35-D402-4FA2-9F09-A62B7F7F8722}" destId="{055EA486-EC3D-419D-9F63-46EFFBB64A23}" srcOrd="1" destOrd="0" parTransId="{25AFAC34-895F-4316-8C66-962E15D4A611}" sibTransId="{20678242-0724-4571-A6C7-DA678D5A666B}"/>
    <dgm:cxn modelId="{F852D928-9793-44BE-A319-79F15DAF4C0B}" type="presOf" srcId="{1B415F35-D402-4FA2-9F09-A62B7F7F8722}" destId="{98246CD9-2A7F-4D8D-AB77-8C04F23795B8}" srcOrd="0" destOrd="0" presId="urn:microsoft.com/office/officeart/2005/8/layout/vList6"/>
    <dgm:cxn modelId="{85B7E30A-BCB7-47DB-88C9-47982547B8AB}" type="presOf" srcId="{B53452F9-6D00-47F2-A729-466CD879C6BD}" destId="{C49AED29-6FBC-4917-889E-5C42F10FD3C1}" srcOrd="0" destOrd="0" presId="urn:microsoft.com/office/officeart/2005/8/layout/vList6"/>
    <dgm:cxn modelId="{05217FE5-DE7B-4FC0-B533-C50825AD4668}" type="presOf" srcId="{F81A02F6-62DF-47B9-B94E-0FFA4CF9DC7C}" destId="{8309227F-332C-4B39-9385-EB33AC1A01FE}" srcOrd="0" destOrd="0" presId="urn:microsoft.com/office/officeart/2005/8/layout/vList6"/>
    <dgm:cxn modelId="{2861187B-916A-4C78-BE5E-2718FCF8A1D4}" type="presParOf" srcId="{5ECD5671-2BD9-4687-938C-C65062E0A95E}" destId="{1B22D157-2145-4A36-8BA9-A5CBD99FA767}" srcOrd="0" destOrd="0" presId="urn:microsoft.com/office/officeart/2005/8/layout/vList6"/>
    <dgm:cxn modelId="{75B6E88C-C4A3-4567-95BC-08ABEA079372}" type="presParOf" srcId="{1B22D157-2145-4A36-8BA9-A5CBD99FA767}" destId="{98246CD9-2A7F-4D8D-AB77-8C04F23795B8}" srcOrd="0" destOrd="0" presId="urn:microsoft.com/office/officeart/2005/8/layout/vList6"/>
    <dgm:cxn modelId="{95644622-CD91-4BE7-B449-DEF27488F124}" type="presParOf" srcId="{1B22D157-2145-4A36-8BA9-A5CBD99FA767}" destId="{C4CF3756-9CF9-4CC7-A8C1-0C7C2A54C105}" srcOrd="1" destOrd="0" presId="urn:microsoft.com/office/officeart/2005/8/layout/vList6"/>
    <dgm:cxn modelId="{B90D37D0-2859-48AD-B0E4-7B2E90B39FDE}" type="presParOf" srcId="{5ECD5671-2BD9-4687-938C-C65062E0A95E}" destId="{D8D1D67D-03E6-4BF8-A09D-DA5161885DDE}" srcOrd="1" destOrd="0" presId="urn:microsoft.com/office/officeart/2005/8/layout/vList6"/>
    <dgm:cxn modelId="{53C868CF-9BD6-4286-A0E3-B4FFF9375674}" type="presParOf" srcId="{5ECD5671-2BD9-4687-938C-C65062E0A95E}" destId="{98868B85-2DC7-45F7-BBB8-4AA163425FC5}" srcOrd="2" destOrd="0" presId="urn:microsoft.com/office/officeart/2005/8/layout/vList6"/>
    <dgm:cxn modelId="{2EE4427C-930E-402D-BC61-CC6C6122CD04}" type="presParOf" srcId="{98868B85-2DC7-45F7-BBB8-4AA163425FC5}" destId="{C49AED29-6FBC-4917-889E-5C42F10FD3C1}" srcOrd="0" destOrd="0" presId="urn:microsoft.com/office/officeart/2005/8/layout/vList6"/>
    <dgm:cxn modelId="{EF10ECFA-47CF-4E88-ACCA-872542EBB7AE}" type="presParOf" srcId="{98868B85-2DC7-45F7-BBB8-4AA163425FC5}" destId="{8309227F-332C-4B39-9385-EB33AC1A01FE}"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49D6BD-B2A2-49C6-987D-EDD8A993F6AA}" type="doc">
      <dgm:prSet loTypeId="urn:microsoft.com/office/officeart/2005/8/layout/radial1" loCatId="cycle" qsTypeId="urn:microsoft.com/office/officeart/2005/8/quickstyle/simple1" qsCatId="simple" csTypeId="urn:microsoft.com/office/officeart/2005/8/colors/colorful1" csCatId="colorful" phldr="1"/>
      <dgm:spPr/>
      <dgm:t>
        <a:bodyPr/>
        <a:lstStyle/>
        <a:p>
          <a:endParaRPr lang="en-US"/>
        </a:p>
      </dgm:t>
    </dgm:pt>
    <dgm:pt modelId="{34F0D917-7833-46FC-9FBD-09034884CD31}">
      <dgm:prSet phldrT="[Text]" custT="1"/>
      <dgm:spPr>
        <a:solidFill>
          <a:schemeClr val="tx2">
            <a:lumMod val="50000"/>
            <a:lumOff val="50000"/>
          </a:schemeClr>
        </a:solidFill>
        <a:effectLst>
          <a:outerShdw blurRad="50800" dist="38100" dir="5400000" algn="t" rotWithShape="0">
            <a:prstClr val="black">
              <a:alpha val="40000"/>
            </a:prstClr>
          </a:outerShdw>
        </a:effectLst>
      </dgm:spPr>
      <dgm:t>
        <a:bodyPr/>
        <a:lstStyle/>
        <a:p>
          <a:r>
            <a:rPr lang="en-US" sz="1800" b="1" dirty="0" smtClean="0"/>
            <a:t>Customer</a:t>
          </a:r>
          <a:endParaRPr lang="en-US" sz="1800" b="1" dirty="0"/>
        </a:p>
      </dgm:t>
    </dgm:pt>
    <dgm:pt modelId="{85E48D2D-0EA2-4450-B9A3-A68A288C6C0A}" type="parTrans" cxnId="{0D771681-252C-455B-8021-31FC38A2821F}">
      <dgm:prSet/>
      <dgm:spPr/>
      <dgm:t>
        <a:bodyPr/>
        <a:lstStyle/>
        <a:p>
          <a:endParaRPr lang="en-US"/>
        </a:p>
      </dgm:t>
    </dgm:pt>
    <dgm:pt modelId="{EC909DD5-F77B-4DCA-B170-159F0533C5E4}" type="sibTrans" cxnId="{0D771681-252C-455B-8021-31FC38A2821F}">
      <dgm:prSet/>
      <dgm:spPr/>
      <dgm:t>
        <a:bodyPr/>
        <a:lstStyle/>
        <a:p>
          <a:endParaRPr lang="en-US"/>
        </a:p>
      </dgm:t>
    </dgm:pt>
    <dgm:pt modelId="{37BCFA2B-F297-48C2-861E-2DA5478B2071}">
      <dgm:prSet phldrT="[Text]"/>
      <dgm:spPr>
        <a:effectLst>
          <a:outerShdw blurRad="50800" dist="38100" dir="2700000" algn="tl" rotWithShape="0">
            <a:prstClr val="black">
              <a:alpha val="40000"/>
            </a:prstClr>
          </a:outerShdw>
        </a:effectLst>
      </dgm:spPr>
      <dgm:t>
        <a:bodyPr/>
        <a:lstStyle/>
        <a:p>
          <a:r>
            <a:rPr lang="en-US" b="1" dirty="0" smtClean="0"/>
            <a:t>Gaining REP</a:t>
          </a:r>
          <a:endParaRPr lang="en-US" b="1" dirty="0"/>
        </a:p>
      </dgm:t>
    </dgm:pt>
    <dgm:pt modelId="{DF7612C5-3127-430B-86D2-C7DD412CB28F}" type="parTrans" cxnId="{B0AB6B0B-0BC3-458F-BDD2-245213F6689B}">
      <dgm:prSet/>
      <dgm:spPr>
        <a:ln w="57150" cmpd="thickThin">
          <a:solidFill>
            <a:schemeClr val="tx1"/>
          </a:solidFill>
        </a:ln>
      </dgm:spPr>
      <dgm:t>
        <a:bodyPr/>
        <a:lstStyle/>
        <a:p>
          <a:endParaRPr lang="en-US" dirty="0"/>
        </a:p>
      </dgm:t>
    </dgm:pt>
    <dgm:pt modelId="{5C4C2DAB-E4C5-4F52-A2AE-E0900ED42C0F}" type="sibTrans" cxnId="{B0AB6B0B-0BC3-458F-BDD2-245213F6689B}">
      <dgm:prSet/>
      <dgm:spPr/>
      <dgm:t>
        <a:bodyPr/>
        <a:lstStyle/>
        <a:p>
          <a:endParaRPr lang="en-US"/>
        </a:p>
      </dgm:t>
    </dgm:pt>
    <dgm:pt modelId="{6EA66211-64D5-4C89-A3EF-829901895E16}">
      <dgm:prSet phldrT="[Text]"/>
      <dgm:spPr>
        <a:solidFill>
          <a:schemeClr val="accent3"/>
        </a:solidFill>
        <a:effectLst>
          <a:outerShdw blurRad="50800" dist="38100" dir="2700000" algn="tl" rotWithShape="0">
            <a:prstClr val="black">
              <a:alpha val="40000"/>
            </a:prstClr>
          </a:outerShdw>
        </a:effectLst>
      </dgm:spPr>
      <dgm:t>
        <a:bodyPr/>
        <a:lstStyle/>
        <a:p>
          <a:r>
            <a:rPr lang="en-US" b="1" dirty="0" smtClean="0"/>
            <a:t>ERCOT</a:t>
          </a:r>
          <a:endParaRPr lang="en-US" b="1" dirty="0"/>
        </a:p>
      </dgm:t>
    </dgm:pt>
    <dgm:pt modelId="{E34917DA-FB54-4124-8870-790DCE74B377}" type="parTrans" cxnId="{6C2CE50D-E814-4071-A992-45DDEEAF8353}">
      <dgm:prSet/>
      <dgm:spPr>
        <a:ln w="57150" cmpd="thickThin">
          <a:solidFill>
            <a:schemeClr val="tx1"/>
          </a:solidFill>
        </a:ln>
      </dgm:spPr>
      <dgm:t>
        <a:bodyPr/>
        <a:lstStyle/>
        <a:p>
          <a:endParaRPr lang="en-US"/>
        </a:p>
      </dgm:t>
    </dgm:pt>
    <dgm:pt modelId="{FA38EF14-D646-4743-B2E1-05973FFC6ACA}" type="sibTrans" cxnId="{6C2CE50D-E814-4071-A992-45DDEEAF8353}">
      <dgm:prSet/>
      <dgm:spPr/>
      <dgm:t>
        <a:bodyPr/>
        <a:lstStyle/>
        <a:p>
          <a:endParaRPr lang="en-US"/>
        </a:p>
      </dgm:t>
    </dgm:pt>
    <dgm:pt modelId="{0F5E832B-AFE2-4AE5-B144-FC6601A0A245}">
      <dgm:prSet phldrT="[Text]"/>
      <dgm:spPr>
        <a:solidFill>
          <a:schemeClr val="tx2"/>
        </a:solidFill>
        <a:effectLst>
          <a:outerShdw blurRad="50800" dist="38100" dir="2700000" algn="tl" rotWithShape="0">
            <a:prstClr val="black">
              <a:alpha val="40000"/>
            </a:prstClr>
          </a:outerShdw>
        </a:effectLst>
      </dgm:spPr>
      <dgm:t>
        <a:bodyPr/>
        <a:lstStyle/>
        <a:p>
          <a:r>
            <a:rPr lang="en-US" b="1" dirty="0" smtClean="0"/>
            <a:t>Losing REP</a:t>
          </a:r>
          <a:endParaRPr lang="en-US" b="1" dirty="0"/>
        </a:p>
      </dgm:t>
    </dgm:pt>
    <dgm:pt modelId="{3192ABA2-471F-4681-ACDC-E8F42268B0AB}" type="parTrans" cxnId="{0AD83F8B-E06C-4848-B2DC-FFDD5EEEDC8F}">
      <dgm:prSet/>
      <dgm:spPr>
        <a:ln w="57150" cmpd="thickThin">
          <a:solidFill>
            <a:schemeClr val="tx1"/>
          </a:solidFill>
        </a:ln>
      </dgm:spPr>
      <dgm:t>
        <a:bodyPr/>
        <a:lstStyle/>
        <a:p>
          <a:endParaRPr lang="en-US"/>
        </a:p>
      </dgm:t>
    </dgm:pt>
    <dgm:pt modelId="{BF1C7857-7CC0-4A31-98FF-D52B7A0E401D}" type="sibTrans" cxnId="{0AD83F8B-E06C-4848-B2DC-FFDD5EEEDC8F}">
      <dgm:prSet/>
      <dgm:spPr/>
      <dgm:t>
        <a:bodyPr/>
        <a:lstStyle/>
        <a:p>
          <a:endParaRPr lang="en-US"/>
        </a:p>
      </dgm:t>
    </dgm:pt>
    <dgm:pt modelId="{D529E93E-6F2B-4D5A-96D2-0C226D7AEBF7}">
      <dgm:prSet phldrT="[Text]"/>
      <dgm:spPr>
        <a:solidFill>
          <a:schemeClr val="accent5"/>
        </a:solidFill>
        <a:effectLst>
          <a:outerShdw blurRad="50800" dist="38100" dir="2700000" algn="tl" rotWithShape="0">
            <a:prstClr val="black">
              <a:alpha val="40000"/>
            </a:prstClr>
          </a:outerShdw>
        </a:effectLst>
      </dgm:spPr>
      <dgm:t>
        <a:bodyPr/>
        <a:lstStyle/>
        <a:p>
          <a:r>
            <a:rPr lang="en-US" b="1" dirty="0" smtClean="0"/>
            <a:t>TDU</a:t>
          </a:r>
          <a:endParaRPr lang="en-US" b="1" dirty="0"/>
        </a:p>
      </dgm:t>
    </dgm:pt>
    <dgm:pt modelId="{2819C85C-97A1-4366-BBE0-A7276E5A52D7}" type="parTrans" cxnId="{3DA0D069-38E5-4FA7-A529-412E5EF017FC}">
      <dgm:prSet/>
      <dgm:spPr>
        <a:ln w="57150" cmpd="thickThin">
          <a:solidFill>
            <a:schemeClr val="tx1"/>
          </a:solidFill>
        </a:ln>
      </dgm:spPr>
      <dgm:t>
        <a:bodyPr/>
        <a:lstStyle/>
        <a:p>
          <a:endParaRPr lang="en-US"/>
        </a:p>
      </dgm:t>
    </dgm:pt>
    <dgm:pt modelId="{3D00249A-DFEA-48F9-BEBA-76D7C0BC5454}" type="sibTrans" cxnId="{3DA0D069-38E5-4FA7-A529-412E5EF017FC}">
      <dgm:prSet/>
      <dgm:spPr/>
      <dgm:t>
        <a:bodyPr/>
        <a:lstStyle/>
        <a:p>
          <a:endParaRPr lang="en-US"/>
        </a:p>
      </dgm:t>
    </dgm:pt>
    <dgm:pt modelId="{E10234F1-7B9B-4016-AED5-CE13A3CE1FC9}" type="pres">
      <dgm:prSet presAssocID="{D249D6BD-B2A2-49C6-987D-EDD8A993F6AA}" presName="cycle" presStyleCnt="0">
        <dgm:presLayoutVars>
          <dgm:chMax val="1"/>
          <dgm:dir/>
          <dgm:animLvl val="ctr"/>
          <dgm:resizeHandles val="exact"/>
        </dgm:presLayoutVars>
      </dgm:prSet>
      <dgm:spPr/>
      <dgm:t>
        <a:bodyPr/>
        <a:lstStyle/>
        <a:p>
          <a:endParaRPr lang="en-US"/>
        </a:p>
      </dgm:t>
    </dgm:pt>
    <dgm:pt modelId="{E3053D58-A4AB-4A6E-ADE0-829EE04D0553}" type="pres">
      <dgm:prSet presAssocID="{34F0D917-7833-46FC-9FBD-09034884CD31}" presName="centerShape" presStyleLbl="node0" presStyleIdx="0" presStyleCnt="1" custScaleX="115906" custScaleY="115906" custLinFactNeighborX="82" custLinFactNeighborY="-82"/>
      <dgm:spPr/>
      <dgm:t>
        <a:bodyPr/>
        <a:lstStyle/>
        <a:p>
          <a:endParaRPr lang="en-US"/>
        </a:p>
      </dgm:t>
    </dgm:pt>
    <dgm:pt modelId="{F83EFC59-7318-4459-8C4B-9105C868FD20}" type="pres">
      <dgm:prSet presAssocID="{DF7612C5-3127-430B-86D2-C7DD412CB28F}" presName="Name9" presStyleLbl="parChTrans1D2" presStyleIdx="0" presStyleCnt="4"/>
      <dgm:spPr/>
      <dgm:t>
        <a:bodyPr/>
        <a:lstStyle/>
        <a:p>
          <a:endParaRPr lang="en-US"/>
        </a:p>
      </dgm:t>
    </dgm:pt>
    <dgm:pt modelId="{695BF72D-A52A-46C2-9369-05749C458A92}" type="pres">
      <dgm:prSet presAssocID="{DF7612C5-3127-430B-86D2-C7DD412CB28F}" presName="connTx" presStyleLbl="parChTrans1D2" presStyleIdx="0" presStyleCnt="4"/>
      <dgm:spPr/>
      <dgm:t>
        <a:bodyPr/>
        <a:lstStyle/>
        <a:p>
          <a:endParaRPr lang="en-US"/>
        </a:p>
      </dgm:t>
    </dgm:pt>
    <dgm:pt modelId="{3AED44D7-AB34-41FB-8F1C-DAD056C1C5DC}" type="pres">
      <dgm:prSet presAssocID="{37BCFA2B-F297-48C2-861E-2DA5478B2071}" presName="node" presStyleLbl="node1" presStyleIdx="0" presStyleCnt="4">
        <dgm:presLayoutVars>
          <dgm:bulletEnabled val="1"/>
        </dgm:presLayoutVars>
      </dgm:prSet>
      <dgm:spPr/>
      <dgm:t>
        <a:bodyPr/>
        <a:lstStyle/>
        <a:p>
          <a:endParaRPr lang="en-US"/>
        </a:p>
      </dgm:t>
    </dgm:pt>
    <dgm:pt modelId="{537A40A1-ADD5-40AD-8D84-CC1610020BD2}" type="pres">
      <dgm:prSet presAssocID="{E34917DA-FB54-4124-8870-790DCE74B377}" presName="Name9" presStyleLbl="parChTrans1D2" presStyleIdx="1" presStyleCnt="4"/>
      <dgm:spPr/>
      <dgm:t>
        <a:bodyPr/>
        <a:lstStyle/>
        <a:p>
          <a:endParaRPr lang="en-US"/>
        </a:p>
      </dgm:t>
    </dgm:pt>
    <dgm:pt modelId="{473D5F2A-3029-4D55-A45A-D21EE25F6ECF}" type="pres">
      <dgm:prSet presAssocID="{E34917DA-FB54-4124-8870-790DCE74B377}" presName="connTx" presStyleLbl="parChTrans1D2" presStyleIdx="1" presStyleCnt="4"/>
      <dgm:spPr/>
      <dgm:t>
        <a:bodyPr/>
        <a:lstStyle/>
        <a:p>
          <a:endParaRPr lang="en-US"/>
        </a:p>
      </dgm:t>
    </dgm:pt>
    <dgm:pt modelId="{BCBA6C82-5667-4074-8B32-4255F86C14B7}" type="pres">
      <dgm:prSet presAssocID="{6EA66211-64D5-4C89-A3EF-829901895E16}" presName="node" presStyleLbl="node1" presStyleIdx="1" presStyleCnt="4">
        <dgm:presLayoutVars>
          <dgm:bulletEnabled val="1"/>
        </dgm:presLayoutVars>
      </dgm:prSet>
      <dgm:spPr/>
      <dgm:t>
        <a:bodyPr/>
        <a:lstStyle/>
        <a:p>
          <a:endParaRPr lang="en-US"/>
        </a:p>
      </dgm:t>
    </dgm:pt>
    <dgm:pt modelId="{8787AF4A-D75C-4C37-A9AF-60A6024DBC55}" type="pres">
      <dgm:prSet presAssocID="{3192ABA2-471F-4681-ACDC-E8F42268B0AB}" presName="Name9" presStyleLbl="parChTrans1D2" presStyleIdx="2" presStyleCnt="4"/>
      <dgm:spPr/>
      <dgm:t>
        <a:bodyPr/>
        <a:lstStyle/>
        <a:p>
          <a:endParaRPr lang="en-US"/>
        </a:p>
      </dgm:t>
    </dgm:pt>
    <dgm:pt modelId="{FEC3F2A2-D5DB-4833-8710-767E3CA3FD30}" type="pres">
      <dgm:prSet presAssocID="{3192ABA2-471F-4681-ACDC-E8F42268B0AB}" presName="connTx" presStyleLbl="parChTrans1D2" presStyleIdx="2" presStyleCnt="4"/>
      <dgm:spPr/>
      <dgm:t>
        <a:bodyPr/>
        <a:lstStyle/>
        <a:p>
          <a:endParaRPr lang="en-US"/>
        </a:p>
      </dgm:t>
    </dgm:pt>
    <dgm:pt modelId="{188D0818-0CEC-4898-8DB1-04F2745018BF}" type="pres">
      <dgm:prSet presAssocID="{0F5E832B-AFE2-4AE5-B144-FC6601A0A245}" presName="node" presStyleLbl="node1" presStyleIdx="2" presStyleCnt="4">
        <dgm:presLayoutVars>
          <dgm:bulletEnabled val="1"/>
        </dgm:presLayoutVars>
      </dgm:prSet>
      <dgm:spPr/>
      <dgm:t>
        <a:bodyPr/>
        <a:lstStyle/>
        <a:p>
          <a:endParaRPr lang="en-US"/>
        </a:p>
      </dgm:t>
    </dgm:pt>
    <dgm:pt modelId="{A84F0D49-A282-40A7-AC00-8E1F8CB7B724}" type="pres">
      <dgm:prSet presAssocID="{2819C85C-97A1-4366-BBE0-A7276E5A52D7}" presName="Name9" presStyleLbl="parChTrans1D2" presStyleIdx="3" presStyleCnt="4"/>
      <dgm:spPr/>
      <dgm:t>
        <a:bodyPr/>
        <a:lstStyle/>
        <a:p>
          <a:endParaRPr lang="en-US"/>
        </a:p>
      </dgm:t>
    </dgm:pt>
    <dgm:pt modelId="{5C3E3EAE-1889-4D82-A1D1-2EBC01177CB0}" type="pres">
      <dgm:prSet presAssocID="{2819C85C-97A1-4366-BBE0-A7276E5A52D7}" presName="connTx" presStyleLbl="parChTrans1D2" presStyleIdx="3" presStyleCnt="4"/>
      <dgm:spPr/>
      <dgm:t>
        <a:bodyPr/>
        <a:lstStyle/>
        <a:p>
          <a:endParaRPr lang="en-US"/>
        </a:p>
      </dgm:t>
    </dgm:pt>
    <dgm:pt modelId="{C0DFFDE3-AE59-485A-AE18-CA5127F4CF6E}" type="pres">
      <dgm:prSet presAssocID="{D529E93E-6F2B-4D5A-96D2-0C226D7AEBF7}" presName="node" presStyleLbl="node1" presStyleIdx="3" presStyleCnt="4">
        <dgm:presLayoutVars>
          <dgm:bulletEnabled val="1"/>
        </dgm:presLayoutVars>
      </dgm:prSet>
      <dgm:spPr/>
      <dgm:t>
        <a:bodyPr/>
        <a:lstStyle/>
        <a:p>
          <a:endParaRPr lang="en-US"/>
        </a:p>
      </dgm:t>
    </dgm:pt>
  </dgm:ptLst>
  <dgm:cxnLst>
    <dgm:cxn modelId="{B8DBC14F-70EF-4260-83D9-02FC4991BF65}" type="presOf" srcId="{2819C85C-97A1-4366-BBE0-A7276E5A52D7}" destId="{A84F0D49-A282-40A7-AC00-8E1F8CB7B724}" srcOrd="0" destOrd="0" presId="urn:microsoft.com/office/officeart/2005/8/layout/radial1"/>
    <dgm:cxn modelId="{98CE95DD-180F-482A-A7A3-EAB09FE29DE6}" type="presOf" srcId="{37BCFA2B-F297-48C2-861E-2DA5478B2071}" destId="{3AED44D7-AB34-41FB-8F1C-DAD056C1C5DC}" srcOrd="0" destOrd="0" presId="urn:microsoft.com/office/officeart/2005/8/layout/radial1"/>
    <dgm:cxn modelId="{1F00B186-4AE6-43AF-9258-B4608EEA4E70}" type="presOf" srcId="{34F0D917-7833-46FC-9FBD-09034884CD31}" destId="{E3053D58-A4AB-4A6E-ADE0-829EE04D0553}" srcOrd="0" destOrd="0" presId="urn:microsoft.com/office/officeart/2005/8/layout/radial1"/>
    <dgm:cxn modelId="{8F5B8770-3168-4598-A6F9-090762969DB3}" type="presOf" srcId="{3192ABA2-471F-4681-ACDC-E8F42268B0AB}" destId="{8787AF4A-D75C-4C37-A9AF-60A6024DBC55}" srcOrd="0" destOrd="0" presId="urn:microsoft.com/office/officeart/2005/8/layout/radial1"/>
    <dgm:cxn modelId="{132D3787-E8A7-487D-BBEA-9F0B264402F6}" type="presOf" srcId="{2819C85C-97A1-4366-BBE0-A7276E5A52D7}" destId="{5C3E3EAE-1889-4D82-A1D1-2EBC01177CB0}" srcOrd="1" destOrd="0" presId="urn:microsoft.com/office/officeart/2005/8/layout/radial1"/>
    <dgm:cxn modelId="{B0C39477-37B8-421E-954A-6CA9A7C9D232}" type="presOf" srcId="{DF7612C5-3127-430B-86D2-C7DD412CB28F}" destId="{F83EFC59-7318-4459-8C4B-9105C868FD20}" srcOrd="0" destOrd="0" presId="urn:microsoft.com/office/officeart/2005/8/layout/radial1"/>
    <dgm:cxn modelId="{D6724345-08C8-4CAA-8CB1-DA3BCDFABFD3}" type="presOf" srcId="{E34917DA-FB54-4124-8870-790DCE74B377}" destId="{473D5F2A-3029-4D55-A45A-D21EE25F6ECF}" srcOrd="1" destOrd="0" presId="urn:microsoft.com/office/officeart/2005/8/layout/radial1"/>
    <dgm:cxn modelId="{3DA0D069-38E5-4FA7-A529-412E5EF017FC}" srcId="{34F0D917-7833-46FC-9FBD-09034884CD31}" destId="{D529E93E-6F2B-4D5A-96D2-0C226D7AEBF7}" srcOrd="3" destOrd="0" parTransId="{2819C85C-97A1-4366-BBE0-A7276E5A52D7}" sibTransId="{3D00249A-DFEA-48F9-BEBA-76D7C0BC5454}"/>
    <dgm:cxn modelId="{05B9802F-FBA8-43F5-914F-B385A40D6F41}" type="presOf" srcId="{3192ABA2-471F-4681-ACDC-E8F42268B0AB}" destId="{FEC3F2A2-D5DB-4833-8710-767E3CA3FD30}" srcOrd="1" destOrd="0" presId="urn:microsoft.com/office/officeart/2005/8/layout/radial1"/>
    <dgm:cxn modelId="{7D26E3A0-6ADA-456E-B729-23A8638C6A16}" type="presOf" srcId="{D529E93E-6F2B-4D5A-96D2-0C226D7AEBF7}" destId="{C0DFFDE3-AE59-485A-AE18-CA5127F4CF6E}" srcOrd="0" destOrd="0" presId="urn:microsoft.com/office/officeart/2005/8/layout/radial1"/>
    <dgm:cxn modelId="{B0AB6B0B-0BC3-458F-BDD2-245213F6689B}" srcId="{34F0D917-7833-46FC-9FBD-09034884CD31}" destId="{37BCFA2B-F297-48C2-861E-2DA5478B2071}" srcOrd="0" destOrd="0" parTransId="{DF7612C5-3127-430B-86D2-C7DD412CB28F}" sibTransId="{5C4C2DAB-E4C5-4F52-A2AE-E0900ED42C0F}"/>
    <dgm:cxn modelId="{0AD83F8B-E06C-4848-B2DC-FFDD5EEEDC8F}" srcId="{34F0D917-7833-46FC-9FBD-09034884CD31}" destId="{0F5E832B-AFE2-4AE5-B144-FC6601A0A245}" srcOrd="2" destOrd="0" parTransId="{3192ABA2-471F-4681-ACDC-E8F42268B0AB}" sibTransId="{BF1C7857-7CC0-4A31-98FF-D52B7A0E401D}"/>
    <dgm:cxn modelId="{02737244-B95B-4435-A3E6-A83B95091DDB}" type="presOf" srcId="{0F5E832B-AFE2-4AE5-B144-FC6601A0A245}" destId="{188D0818-0CEC-4898-8DB1-04F2745018BF}" srcOrd="0" destOrd="0" presId="urn:microsoft.com/office/officeart/2005/8/layout/radial1"/>
    <dgm:cxn modelId="{6D42A10A-EFF7-4D3B-8DDB-0B712FB060F3}" type="presOf" srcId="{D249D6BD-B2A2-49C6-987D-EDD8A993F6AA}" destId="{E10234F1-7B9B-4016-AED5-CE13A3CE1FC9}" srcOrd="0" destOrd="0" presId="urn:microsoft.com/office/officeart/2005/8/layout/radial1"/>
    <dgm:cxn modelId="{0D771681-252C-455B-8021-31FC38A2821F}" srcId="{D249D6BD-B2A2-49C6-987D-EDD8A993F6AA}" destId="{34F0D917-7833-46FC-9FBD-09034884CD31}" srcOrd="0" destOrd="0" parTransId="{85E48D2D-0EA2-4450-B9A3-A68A288C6C0A}" sibTransId="{EC909DD5-F77B-4DCA-B170-159F0533C5E4}"/>
    <dgm:cxn modelId="{6C2CE50D-E814-4071-A992-45DDEEAF8353}" srcId="{34F0D917-7833-46FC-9FBD-09034884CD31}" destId="{6EA66211-64D5-4C89-A3EF-829901895E16}" srcOrd="1" destOrd="0" parTransId="{E34917DA-FB54-4124-8870-790DCE74B377}" sibTransId="{FA38EF14-D646-4743-B2E1-05973FFC6ACA}"/>
    <dgm:cxn modelId="{471E7475-637C-4E80-9979-09941CFB0692}" type="presOf" srcId="{DF7612C5-3127-430B-86D2-C7DD412CB28F}" destId="{695BF72D-A52A-46C2-9369-05749C458A92}" srcOrd="1" destOrd="0" presId="urn:microsoft.com/office/officeart/2005/8/layout/radial1"/>
    <dgm:cxn modelId="{8EEA5DFE-C036-4F92-A533-6130FA0DD3BD}" type="presOf" srcId="{E34917DA-FB54-4124-8870-790DCE74B377}" destId="{537A40A1-ADD5-40AD-8D84-CC1610020BD2}" srcOrd="0" destOrd="0" presId="urn:microsoft.com/office/officeart/2005/8/layout/radial1"/>
    <dgm:cxn modelId="{4637DA2C-6919-4818-83F8-B2F331CB5C75}" type="presOf" srcId="{6EA66211-64D5-4C89-A3EF-829901895E16}" destId="{BCBA6C82-5667-4074-8B32-4255F86C14B7}" srcOrd="0" destOrd="0" presId="urn:microsoft.com/office/officeart/2005/8/layout/radial1"/>
    <dgm:cxn modelId="{190EBFC6-B895-4A24-B046-561FFF65FE04}" type="presParOf" srcId="{E10234F1-7B9B-4016-AED5-CE13A3CE1FC9}" destId="{E3053D58-A4AB-4A6E-ADE0-829EE04D0553}" srcOrd="0" destOrd="0" presId="urn:microsoft.com/office/officeart/2005/8/layout/radial1"/>
    <dgm:cxn modelId="{FEF1D763-29A5-45E5-8A96-0802CFF76F2B}" type="presParOf" srcId="{E10234F1-7B9B-4016-AED5-CE13A3CE1FC9}" destId="{F83EFC59-7318-4459-8C4B-9105C868FD20}" srcOrd="1" destOrd="0" presId="urn:microsoft.com/office/officeart/2005/8/layout/radial1"/>
    <dgm:cxn modelId="{8734C9AF-AB86-40C7-84AC-CB97525C95A1}" type="presParOf" srcId="{F83EFC59-7318-4459-8C4B-9105C868FD20}" destId="{695BF72D-A52A-46C2-9369-05749C458A92}" srcOrd="0" destOrd="0" presId="urn:microsoft.com/office/officeart/2005/8/layout/radial1"/>
    <dgm:cxn modelId="{3D4FC919-BB95-428B-A73C-9C306E8621FF}" type="presParOf" srcId="{E10234F1-7B9B-4016-AED5-CE13A3CE1FC9}" destId="{3AED44D7-AB34-41FB-8F1C-DAD056C1C5DC}" srcOrd="2" destOrd="0" presId="urn:microsoft.com/office/officeart/2005/8/layout/radial1"/>
    <dgm:cxn modelId="{29BB1148-F515-4319-AFCF-3D58EC71E01A}" type="presParOf" srcId="{E10234F1-7B9B-4016-AED5-CE13A3CE1FC9}" destId="{537A40A1-ADD5-40AD-8D84-CC1610020BD2}" srcOrd="3" destOrd="0" presId="urn:microsoft.com/office/officeart/2005/8/layout/radial1"/>
    <dgm:cxn modelId="{03E34D09-C291-4E9B-9DAD-DEA77232933F}" type="presParOf" srcId="{537A40A1-ADD5-40AD-8D84-CC1610020BD2}" destId="{473D5F2A-3029-4D55-A45A-D21EE25F6ECF}" srcOrd="0" destOrd="0" presId="urn:microsoft.com/office/officeart/2005/8/layout/radial1"/>
    <dgm:cxn modelId="{1A14047B-89D9-4B18-AB4A-203851D25017}" type="presParOf" srcId="{E10234F1-7B9B-4016-AED5-CE13A3CE1FC9}" destId="{BCBA6C82-5667-4074-8B32-4255F86C14B7}" srcOrd="4" destOrd="0" presId="urn:microsoft.com/office/officeart/2005/8/layout/radial1"/>
    <dgm:cxn modelId="{D9579576-B42A-43AA-9B2E-5B5BC22FB1E6}" type="presParOf" srcId="{E10234F1-7B9B-4016-AED5-CE13A3CE1FC9}" destId="{8787AF4A-D75C-4C37-A9AF-60A6024DBC55}" srcOrd="5" destOrd="0" presId="urn:microsoft.com/office/officeart/2005/8/layout/radial1"/>
    <dgm:cxn modelId="{131CEA3C-87FF-4CAD-8C4E-E869DDA87343}" type="presParOf" srcId="{8787AF4A-D75C-4C37-A9AF-60A6024DBC55}" destId="{FEC3F2A2-D5DB-4833-8710-767E3CA3FD30}" srcOrd="0" destOrd="0" presId="urn:microsoft.com/office/officeart/2005/8/layout/radial1"/>
    <dgm:cxn modelId="{FDFDCBD4-F739-4BC2-91B6-465462C6CF8D}" type="presParOf" srcId="{E10234F1-7B9B-4016-AED5-CE13A3CE1FC9}" destId="{188D0818-0CEC-4898-8DB1-04F2745018BF}" srcOrd="6" destOrd="0" presId="urn:microsoft.com/office/officeart/2005/8/layout/radial1"/>
    <dgm:cxn modelId="{24717C9B-CDC7-40D9-BA7A-DD9DE799B7A9}" type="presParOf" srcId="{E10234F1-7B9B-4016-AED5-CE13A3CE1FC9}" destId="{A84F0D49-A282-40A7-AC00-8E1F8CB7B724}" srcOrd="7" destOrd="0" presId="urn:microsoft.com/office/officeart/2005/8/layout/radial1"/>
    <dgm:cxn modelId="{C64DF651-821D-4C9D-BFBC-F4E2DC87C70C}" type="presParOf" srcId="{A84F0D49-A282-40A7-AC00-8E1F8CB7B724}" destId="{5C3E3EAE-1889-4D82-A1D1-2EBC01177CB0}" srcOrd="0" destOrd="0" presId="urn:microsoft.com/office/officeart/2005/8/layout/radial1"/>
    <dgm:cxn modelId="{67015AB7-5807-4385-A079-72BCDA28F0DE}" type="presParOf" srcId="{E10234F1-7B9B-4016-AED5-CE13A3CE1FC9}" destId="{C0DFFDE3-AE59-485A-AE18-CA5127F4CF6E}"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41C33B-A478-440C-A800-DFDB5A23FD5A}" type="doc">
      <dgm:prSet loTypeId="urn:microsoft.com/office/officeart/2005/8/layout/hProcess11" loCatId="process" qsTypeId="urn:microsoft.com/office/officeart/2005/8/quickstyle/simple1" qsCatId="simple" csTypeId="urn:microsoft.com/office/officeart/2005/8/colors/accent1_2" csCatId="accent1" phldr="1"/>
      <dgm:spPr/>
    </dgm:pt>
    <dgm:pt modelId="{C1A987C3-9741-4548-98AC-976222EF59E3}">
      <dgm:prSet phldrT="[Text]" custT="1"/>
      <dgm:spPr/>
      <dgm:t>
        <a:bodyPr/>
        <a:lstStyle/>
        <a:p>
          <a:r>
            <a:rPr lang="en-US" sz="1200" b="1" dirty="0"/>
            <a:t>MT Submission DAY 0</a:t>
          </a:r>
        </a:p>
      </dgm:t>
    </dgm:pt>
    <dgm:pt modelId="{2CDD4619-1D68-44D4-AE9C-E1F924DA597A}" type="parTrans" cxnId="{8DB9A360-B600-4509-B444-8AA750BD32AB}">
      <dgm:prSet/>
      <dgm:spPr/>
      <dgm:t>
        <a:bodyPr/>
        <a:lstStyle/>
        <a:p>
          <a:endParaRPr lang="en-US"/>
        </a:p>
      </dgm:t>
    </dgm:pt>
    <dgm:pt modelId="{E142053B-1434-41D1-B90E-5B695A42A289}" type="sibTrans" cxnId="{8DB9A360-B600-4509-B444-8AA750BD32AB}">
      <dgm:prSet/>
      <dgm:spPr/>
      <dgm:t>
        <a:bodyPr/>
        <a:lstStyle/>
        <a:p>
          <a:endParaRPr lang="en-US"/>
        </a:p>
      </dgm:t>
    </dgm:pt>
    <dgm:pt modelId="{4DBAE7EE-27C4-4BE4-B8B7-515A7327F84D}">
      <dgm:prSet phldrT="[Text]" custT="1"/>
      <dgm:spPr/>
      <dgm:t>
        <a:bodyPr/>
        <a:lstStyle/>
        <a:p>
          <a:r>
            <a:rPr lang="en-US" sz="1200" b="1" dirty="0"/>
            <a:t>Auto generated email sent if remains in “New” state for 3 days</a:t>
          </a:r>
        </a:p>
      </dgm:t>
    </dgm:pt>
    <dgm:pt modelId="{7540CB27-9065-468A-A7A6-A32D93624AAF}" type="parTrans" cxnId="{C9C3930B-B73E-456C-B11F-1C187C0C450A}">
      <dgm:prSet/>
      <dgm:spPr/>
      <dgm:t>
        <a:bodyPr/>
        <a:lstStyle/>
        <a:p>
          <a:endParaRPr lang="en-US"/>
        </a:p>
      </dgm:t>
    </dgm:pt>
    <dgm:pt modelId="{4A72E45E-6E4E-4FA4-9952-1C58AE10D89C}" type="sibTrans" cxnId="{C9C3930B-B73E-456C-B11F-1C187C0C450A}">
      <dgm:prSet/>
      <dgm:spPr/>
      <dgm:t>
        <a:bodyPr/>
        <a:lstStyle/>
        <a:p>
          <a:endParaRPr lang="en-US"/>
        </a:p>
      </dgm:t>
    </dgm:pt>
    <dgm:pt modelId="{766300C3-D76B-4C68-B3C7-19BB396397D5}">
      <dgm:prSet phldrT="[Text]" custT="1"/>
      <dgm:spPr/>
      <dgm:t>
        <a:bodyPr/>
        <a:lstStyle/>
        <a:p>
          <a:r>
            <a:rPr lang="en-US" sz="1200" b="1" dirty="0"/>
            <a:t>Responses thereafter no longer than 7 days</a:t>
          </a:r>
        </a:p>
      </dgm:t>
    </dgm:pt>
    <dgm:pt modelId="{B6C0F486-F996-4737-A7E7-E48DBB95D419}" type="parTrans" cxnId="{68676256-8A0C-4217-9993-261FE748F63F}">
      <dgm:prSet/>
      <dgm:spPr/>
      <dgm:t>
        <a:bodyPr/>
        <a:lstStyle/>
        <a:p>
          <a:endParaRPr lang="en-US"/>
        </a:p>
      </dgm:t>
    </dgm:pt>
    <dgm:pt modelId="{D83A0544-21D8-4E9B-9404-086D4AAE7DF7}" type="sibTrans" cxnId="{68676256-8A0C-4217-9993-261FE748F63F}">
      <dgm:prSet/>
      <dgm:spPr/>
      <dgm:t>
        <a:bodyPr/>
        <a:lstStyle/>
        <a:p>
          <a:endParaRPr lang="en-US"/>
        </a:p>
      </dgm:t>
    </dgm:pt>
    <dgm:pt modelId="{D7746633-BBC9-47C9-B080-C59666E45422}">
      <dgm:prSet phldrT="[Text]" custT="1"/>
      <dgm:spPr/>
      <dgm:t>
        <a:bodyPr/>
        <a:lstStyle/>
        <a:p>
          <a:r>
            <a:rPr lang="en-US" sz="1200" b="1" dirty="0"/>
            <a:t>BDMVI to be sent no later than 12 days from MT submission</a:t>
          </a:r>
        </a:p>
      </dgm:t>
    </dgm:pt>
    <dgm:pt modelId="{46F41976-09FD-4C8F-9715-56DF26E901CB}" type="parTrans" cxnId="{A41CBDA0-3545-4AAA-A56D-2C9E50F61CC9}">
      <dgm:prSet/>
      <dgm:spPr/>
      <dgm:t>
        <a:bodyPr/>
        <a:lstStyle/>
        <a:p>
          <a:endParaRPr lang="en-US"/>
        </a:p>
      </dgm:t>
    </dgm:pt>
    <dgm:pt modelId="{7719B75D-14FE-435A-A4FC-EC295D807299}" type="sibTrans" cxnId="{A41CBDA0-3545-4AAA-A56D-2C9E50F61CC9}">
      <dgm:prSet/>
      <dgm:spPr/>
      <dgm:t>
        <a:bodyPr/>
        <a:lstStyle/>
        <a:p>
          <a:endParaRPr lang="en-US"/>
        </a:p>
      </dgm:t>
    </dgm:pt>
    <dgm:pt modelId="{583F9B5F-997A-4040-897F-6DB074FCE145}">
      <dgm:prSet phldrT="[Text]" custT="1"/>
      <dgm:spPr/>
      <dgm:t>
        <a:bodyPr/>
        <a:lstStyle/>
        <a:p>
          <a:r>
            <a:rPr lang="en-US" sz="1200" b="1" dirty="0"/>
            <a:t>Initial Response Due no later than 10 days</a:t>
          </a:r>
        </a:p>
      </dgm:t>
    </dgm:pt>
    <dgm:pt modelId="{AD65C6CB-568B-4922-9303-A76A2335D9E9}" type="parTrans" cxnId="{8F2149C3-E47C-4385-B17C-6275EC8CBA44}">
      <dgm:prSet/>
      <dgm:spPr/>
      <dgm:t>
        <a:bodyPr/>
        <a:lstStyle/>
        <a:p>
          <a:endParaRPr lang="en-US"/>
        </a:p>
      </dgm:t>
    </dgm:pt>
    <dgm:pt modelId="{0B7037C0-FF1D-4498-AA8D-71573725E76D}" type="sibTrans" cxnId="{8F2149C3-E47C-4385-B17C-6275EC8CBA44}">
      <dgm:prSet/>
      <dgm:spPr/>
      <dgm:t>
        <a:bodyPr/>
        <a:lstStyle/>
        <a:p>
          <a:endParaRPr lang="en-US"/>
        </a:p>
      </dgm:t>
    </dgm:pt>
    <dgm:pt modelId="{E25899B1-3B1B-4A0B-ACE8-68D15991F48C}">
      <dgm:prSet phldrT="[Text]" custT="1"/>
      <dgm:spPr/>
      <dgm:t>
        <a:bodyPr/>
        <a:lstStyle/>
        <a:p>
          <a:r>
            <a:rPr lang="en-US" sz="1200" b="1" dirty="0"/>
            <a:t>Complete resolution 21 days</a:t>
          </a:r>
        </a:p>
      </dgm:t>
    </dgm:pt>
    <dgm:pt modelId="{308228C5-14F8-4B9D-845F-61DAADD5214F}" type="parTrans" cxnId="{D341F2B5-EEAF-4CB3-830E-CF907BC82C84}">
      <dgm:prSet/>
      <dgm:spPr/>
      <dgm:t>
        <a:bodyPr/>
        <a:lstStyle/>
        <a:p>
          <a:endParaRPr lang="en-US"/>
        </a:p>
      </dgm:t>
    </dgm:pt>
    <dgm:pt modelId="{F2A25570-D853-4316-AA71-0C1A1F93D191}" type="sibTrans" cxnId="{D341F2B5-EEAF-4CB3-830E-CF907BC82C84}">
      <dgm:prSet/>
      <dgm:spPr/>
      <dgm:t>
        <a:bodyPr/>
        <a:lstStyle/>
        <a:p>
          <a:endParaRPr lang="en-US"/>
        </a:p>
      </dgm:t>
    </dgm:pt>
    <dgm:pt modelId="{A19AEED6-C530-4A47-BAC7-A32866D48656}" type="pres">
      <dgm:prSet presAssocID="{EB41C33B-A478-440C-A800-DFDB5A23FD5A}" presName="Name0" presStyleCnt="0">
        <dgm:presLayoutVars>
          <dgm:dir/>
          <dgm:resizeHandles val="exact"/>
        </dgm:presLayoutVars>
      </dgm:prSet>
      <dgm:spPr/>
    </dgm:pt>
    <dgm:pt modelId="{9F8AAB8A-1F36-454F-9B8E-1134645493BE}" type="pres">
      <dgm:prSet presAssocID="{EB41C33B-A478-440C-A800-DFDB5A23FD5A}" presName="arrow" presStyleLbl="bgShp" presStyleIdx="0" presStyleCnt="1" custLinFactNeighborX="2041" custLinFactNeighborY="1563"/>
      <dgm:spPr/>
    </dgm:pt>
    <dgm:pt modelId="{0B47D713-93B9-405E-B64B-6A44D60BF9DD}" type="pres">
      <dgm:prSet presAssocID="{EB41C33B-A478-440C-A800-DFDB5A23FD5A}" presName="points" presStyleCnt="0"/>
      <dgm:spPr/>
    </dgm:pt>
    <dgm:pt modelId="{C24BF3C2-000E-4D8D-8D9B-56E7837CC531}" type="pres">
      <dgm:prSet presAssocID="{C1A987C3-9741-4548-98AC-976222EF59E3}" presName="compositeA" presStyleCnt="0"/>
      <dgm:spPr/>
    </dgm:pt>
    <dgm:pt modelId="{DC7EADC7-9085-42EB-9BF8-1E32BBE6BE8C}" type="pres">
      <dgm:prSet presAssocID="{C1A987C3-9741-4548-98AC-976222EF59E3}" presName="textA" presStyleLbl="revTx" presStyleIdx="0" presStyleCnt="6" custScaleX="136280">
        <dgm:presLayoutVars>
          <dgm:bulletEnabled val="1"/>
        </dgm:presLayoutVars>
      </dgm:prSet>
      <dgm:spPr/>
      <dgm:t>
        <a:bodyPr/>
        <a:lstStyle/>
        <a:p>
          <a:endParaRPr lang="en-US"/>
        </a:p>
      </dgm:t>
    </dgm:pt>
    <dgm:pt modelId="{179D22B3-8FCE-41B8-A1E9-0850649D1214}" type="pres">
      <dgm:prSet presAssocID="{C1A987C3-9741-4548-98AC-976222EF59E3}" presName="circleA" presStyleLbl="node1" presStyleIdx="0" presStyleCnt="6"/>
      <dgm:spPr/>
    </dgm:pt>
    <dgm:pt modelId="{5337BC1F-318E-44CC-943C-5BBDB785C57D}" type="pres">
      <dgm:prSet presAssocID="{C1A987C3-9741-4548-98AC-976222EF59E3}" presName="spaceA" presStyleCnt="0"/>
      <dgm:spPr/>
    </dgm:pt>
    <dgm:pt modelId="{968034BD-DB5E-4DCA-AB95-E6599059BBA2}" type="pres">
      <dgm:prSet presAssocID="{E142053B-1434-41D1-B90E-5B695A42A289}" presName="space" presStyleCnt="0"/>
      <dgm:spPr/>
    </dgm:pt>
    <dgm:pt modelId="{EDBFD883-2A89-4620-B0F5-AB9CA944E09F}" type="pres">
      <dgm:prSet presAssocID="{4DBAE7EE-27C4-4BE4-B8B7-515A7327F84D}" presName="compositeB" presStyleCnt="0"/>
      <dgm:spPr/>
    </dgm:pt>
    <dgm:pt modelId="{C5B92430-C520-4C87-8EF9-75F5A3E2878E}" type="pres">
      <dgm:prSet presAssocID="{4DBAE7EE-27C4-4BE4-B8B7-515A7327F84D}" presName="textB" presStyleLbl="revTx" presStyleIdx="1" presStyleCnt="6" custScaleX="164013">
        <dgm:presLayoutVars>
          <dgm:bulletEnabled val="1"/>
        </dgm:presLayoutVars>
      </dgm:prSet>
      <dgm:spPr/>
      <dgm:t>
        <a:bodyPr/>
        <a:lstStyle/>
        <a:p>
          <a:endParaRPr lang="en-US"/>
        </a:p>
      </dgm:t>
    </dgm:pt>
    <dgm:pt modelId="{6A5BDA78-7B16-4B2C-A5E1-B4F6449998B7}" type="pres">
      <dgm:prSet presAssocID="{4DBAE7EE-27C4-4BE4-B8B7-515A7327F84D}" presName="circleB" presStyleLbl="node1" presStyleIdx="1" presStyleCnt="6"/>
      <dgm:spPr/>
    </dgm:pt>
    <dgm:pt modelId="{B4FD9D7F-D0F9-44D7-8110-F58113C842DB}" type="pres">
      <dgm:prSet presAssocID="{4DBAE7EE-27C4-4BE4-B8B7-515A7327F84D}" presName="spaceB" presStyleCnt="0"/>
      <dgm:spPr/>
    </dgm:pt>
    <dgm:pt modelId="{22AFDEC8-6514-4AC5-B65E-DCEC89EAD76B}" type="pres">
      <dgm:prSet presAssocID="{4A72E45E-6E4E-4FA4-9952-1C58AE10D89C}" presName="space" presStyleCnt="0"/>
      <dgm:spPr/>
    </dgm:pt>
    <dgm:pt modelId="{EB8E3ABB-6F3A-4E19-9B58-A2CF5E4E718C}" type="pres">
      <dgm:prSet presAssocID="{583F9B5F-997A-4040-897F-6DB074FCE145}" presName="compositeA" presStyleCnt="0"/>
      <dgm:spPr/>
    </dgm:pt>
    <dgm:pt modelId="{0D341971-1632-4898-8E79-DBFB649098B4}" type="pres">
      <dgm:prSet presAssocID="{583F9B5F-997A-4040-897F-6DB074FCE145}" presName="textA" presStyleLbl="revTx" presStyleIdx="2" presStyleCnt="6" custScaleX="192384">
        <dgm:presLayoutVars>
          <dgm:bulletEnabled val="1"/>
        </dgm:presLayoutVars>
      </dgm:prSet>
      <dgm:spPr/>
      <dgm:t>
        <a:bodyPr/>
        <a:lstStyle/>
        <a:p>
          <a:endParaRPr lang="en-US"/>
        </a:p>
      </dgm:t>
    </dgm:pt>
    <dgm:pt modelId="{CA80ACA0-905D-44B9-8016-2E6CD76F2A50}" type="pres">
      <dgm:prSet presAssocID="{583F9B5F-997A-4040-897F-6DB074FCE145}" presName="circleA" presStyleLbl="node1" presStyleIdx="2" presStyleCnt="6"/>
      <dgm:spPr/>
    </dgm:pt>
    <dgm:pt modelId="{416EF664-79EB-40E6-9EE9-F1EE8F59DF2F}" type="pres">
      <dgm:prSet presAssocID="{583F9B5F-997A-4040-897F-6DB074FCE145}" presName="spaceA" presStyleCnt="0"/>
      <dgm:spPr/>
    </dgm:pt>
    <dgm:pt modelId="{2367C4DE-FCB5-4012-9CF4-4D6006EF0916}" type="pres">
      <dgm:prSet presAssocID="{0B7037C0-FF1D-4498-AA8D-71573725E76D}" presName="space" presStyleCnt="0"/>
      <dgm:spPr/>
    </dgm:pt>
    <dgm:pt modelId="{45E671B8-917A-4AA4-8917-F3FAF2B5F400}" type="pres">
      <dgm:prSet presAssocID="{766300C3-D76B-4C68-B3C7-19BB396397D5}" presName="compositeB" presStyleCnt="0"/>
      <dgm:spPr/>
    </dgm:pt>
    <dgm:pt modelId="{93025755-52C8-41A3-9FE1-FFD8EF3B5BBB}" type="pres">
      <dgm:prSet presAssocID="{766300C3-D76B-4C68-B3C7-19BB396397D5}" presName="textB" presStyleLbl="revTx" presStyleIdx="3" presStyleCnt="6" custScaleX="153327">
        <dgm:presLayoutVars>
          <dgm:bulletEnabled val="1"/>
        </dgm:presLayoutVars>
      </dgm:prSet>
      <dgm:spPr/>
      <dgm:t>
        <a:bodyPr/>
        <a:lstStyle/>
        <a:p>
          <a:endParaRPr lang="en-US"/>
        </a:p>
      </dgm:t>
    </dgm:pt>
    <dgm:pt modelId="{75592E12-F150-4CC1-905E-1A84BA5BB778}" type="pres">
      <dgm:prSet presAssocID="{766300C3-D76B-4C68-B3C7-19BB396397D5}" presName="circleB" presStyleLbl="node1" presStyleIdx="3" presStyleCnt="6"/>
      <dgm:spPr/>
    </dgm:pt>
    <dgm:pt modelId="{60CBDFAC-F02A-49F4-9FEC-F6C2221BC0D0}" type="pres">
      <dgm:prSet presAssocID="{766300C3-D76B-4C68-B3C7-19BB396397D5}" presName="spaceB" presStyleCnt="0"/>
      <dgm:spPr/>
    </dgm:pt>
    <dgm:pt modelId="{B83709B0-A26B-409A-90ED-EB4244FB7F31}" type="pres">
      <dgm:prSet presAssocID="{D83A0544-21D8-4E9B-9404-086D4AAE7DF7}" presName="space" presStyleCnt="0"/>
      <dgm:spPr/>
    </dgm:pt>
    <dgm:pt modelId="{6BB1B471-A415-45F2-ACBC-9E77D5150CA9}" type="pres">
      <dgm:prSet presAssocID="{D7746633-BBC9-47C9-B080-C59666E45422}" presName="compositeA" presStyleCnt="0"/>
      <dgm:spPr/>
    </dgm:pt>
    <dgm:pt modelId="{EB41A692-D784-4C46-BD19-48C6EDE9C3DD}" type="pres">
      <dgm:prSet presAssocID="{D7746633-BBC9-47C9-B080-C59666E45422}" presName="textA" presStyleLbl="revTx" presStyleIdx="4" presStyleCnt="6" custScaleX="161285">
        <dgm:presLayoutVars>
          <dgm:bulletEnabled val="1"/>
        </dgm:presLayoutVars>
      </dgm:prSet>
      <dgm:spPr/>
      <dgm:t>
        <a:bodyPr/>
        <a:lstStyle/>
        <a:p>
          <a:endParaRPr lang="en-US"/>
        </a:p>
      </dgm:t>
    </dgm:pt>
    <dgm:pt modelId="{83BA9BDC-86E7-46BE-8096-D738C17AAE7F}" type="pres">
      <dgm:prSet presAssocID="{D7746633-BBC9-47C9-B080-C59666E45422}" presName="circleA" presStyleLbl="node1" presStyleIdx="4" presStyleCnt="6"/>
      <dgm:spPr/>
    </dgm:pt>
    <dgm:pt modelId="{340ABEEE-B943-42F3-8166-C34E6A9AA63F}" type="pres">
      <dgm:prSet presAssocID="{D7746633-BBC9-47C9-B080-C59666E45422}" presName="spaceA" presStyleCnt="0"/>
      <dgm:spPr/>
    </dgm:pt>
    <dgm:pt modelId="{CF705B45-DEEB-46C0-9602-8C749957F97D}" type="pres">
      <dgm:prSet presAssocID="{7719B75D-14FE-435A-A4FC-EC295D807299}" presName="space" presStyleCnt="0"/>
      <dgm:spPr/>
    </dgm:pt>
    <dgm:pt modelId="{A18426A1-2AD9-4E44-8718-10F6ACF0F955}" type="pres">
      <dgm:prSet presAssocID="{E25899B1-3B1B-4A0B-ACE8-68D15991F48C}" presName="compositeB" presStyleCnt="0"/>
      <dgm:spPr/>
    </dgm:pt>
    <dgm:pt modelId="{976EA5F8-4B94-4566-BA22-9912F266C32C}" type="pres">
      <dgm:prSet presAssocID="{E25899B1-3B1B-4A0B-ACE8-68D15991F48C}" presName="textB" presStyleLbl="revTx" presStyleIdx="5" presStyleCnt="6" custScaleX="142381">
        <dgm:presLayoutVars>
          <dgm:bulletEnabled val="1"/>
        </dgm:presLayoutVars>
      </dgm:prSet>
      <dgm:spPr/>
      <dgm:t>
        <a:bodyPr/>
        <a:lstStyle/>
        <a:p>
          <a:endParaRPr lang="en-US"/>
        </a:p>
      </dgm:t>
    </dgm:pt>
    <dgm:pt modelId="{1F87FBC6-0DEB-4F01-A20F-52E340235D86}" type="pres">
      <dgm:prSet presAssocID="{E25899B1-3B1B-4A0B-ACE8-68D15991F48C}" presName="circleB" presStyleLbl="node1" presStyleIdx="5" presStyleCnt="6"/>
      <dgm:spPr/>
    </dgm:pt>
    <dgm:pt modelId="{22915F1B-F752-444E-A0B3-0DDD8A0E5B93}" type="pres">
      <dgm:prSet presAssocID="{E25899B1-3B1B-4A0B-ACE8-68D15991F48C}" presName="spaceB" presStyleCnt="0"/>
      <dgm:spPr/>
    </dgm:pt>
  </dgm:ptLst>
  <dgm:cxnLst>
    <dgm:cxn modelId="{D341F2B5-EEAF-4CB3-830E-CF907BC82C84}" srcId="{EB41C33B-A478-440C-A800-DFDB5A23FD5A}" destId="{E25899B1-3B1B-4A0B-ACE8-68D15991F48C}" srcOrd="5" destOrd="0" parTransId="{308228C5-14F8-4B9D-845F-61DAADD5214F}" sibTransId="{F2A25570-D853-4316-AA71-0C1A1F93D191}"/>
    <dgm:cxn modelId="{43D8194C-1EC3-4596-814C-FF7BCF31748D}" type="presOf" srcId="{E25899B1-3B1B-4A0B-ACE8-68D15991F48C}" destId="{976EA5F8-4B94-4566-BA22-9912F266C32C}" srcOrd="0" destOrd="0" presId="urn:microsoft.com/office/officeart/2005/8/layout/hProcess11"/>
    <dgm:cxn modelId="{266F5D6E-3111-491D-BC45-3783A9ED8846}" type="presOf" srcId="{EB41C33B-A478-440C-A800-DFDB5A23FD5A}" destId="{A19AEED6-C530-4A47-BAC7-A32866D48656}" srcOrd="0" destOrd="0" presId="urn:microsoft.com/office/officeart/2005/8/layout/hProcess11"/>
    <dgm:cxn modelId="{A41CBDA0-3545-4AAA-A56D-2C9E50F61CC9}" srcId="{EB41C33B-A478-440C-A800-DFDB5A23FD5A}" destId="{D7746633-BBC9-47C9-B080-C59666E45422}" srcOrd="4" destOrd="0" parTransId="{46F41976-09FD-4C8F-9715-56DF26E901CB}" sibTransId="{7719B75D-14FE-435A-A4FC-EC295D807299}"/>
    <dgm:cxn modelId="{C525790E-C63E-41CA-AE2C-6C5E1F8931EF}" type="presOf" srcId="{C1A987C3-9741-4548-98AC-976222EF59E3}" destId="{DC7EADC7-9085-42EB-9BF8-1E32BBE6BE8C}" srcOrd="0" destOrd="0" presId="urn:microsoft.com/office/officeart/2005/8/layout/hProcess11"/>
    <dgm:cxn modelId="{8F2149C3-E47C-4385-B17C-6275EC8CBA44}" srcId="{EB41C33B-A478-440C-A800-DFDB5A23FD5A}" destId="{583F9B5F-997A-4040-897F-6DB074FCE145}" srcOrd="2" destOrd="0" parTransId="{AD65C6CB-568B-4922-9303-A76A2335D9E9}" sibTransId="{0B7037C0-FF1D-4498-AA8D-71573725E76D}"/>
    <dgm:cxn modelId="{D8805C99-1463-435A-9F17-C22A3792DD6C}" type="presOf" srcId="{583F9B5F-997A-4040-897F-6DB074FCE145}" destId="{0D341971-1632-4898-8E79-DBFB649098B4}" srcOrd="0" destOrd="0" presId="urn:microsoft.com/office/officeart/2005/8/layout/hProcess11"/>
    <dgm:cxn modelId="{8DB9A360-B600-4509-B444-8AA750BD32AB}" srcId="{EB41C33B-A478-440C-A800-DFDB5A23FD5A}" destId="{C1A987C3-9741-4548-98AC-976222EF59E3}" srcOrd="0" destOrd="0" parTransId="{2CDD4619-1D68-44D4-AE9C-E1F924DA597A}" sibTransId="{E142053B-1434-41D1-B90E-5B695A42A289}"/>
    <dgm:cxn modelId="{98C8827E-9B67-4B57-9F8E-7929ECFB1113}" type="presOf" srcId="{D7746633-BBC9-47C9-B080-C59666E45422}" destId="{EB41A692-D784-4C46-BD19-48C6EDE9C3DD}" srcOrd="0" destOrd="0" presId="urn:microsoft.com/office/officeart/2005/8/layout/hProcess11"/>
    <dgm:cxn modelId="{E9CB45E7-17EF-40DE-8432-27EC38065E85}" type="presOf" srcId="{4DBAE7EE-27C4-4BE4-B8B7-515A7327F84D}" destId="{C5B92430-C520-4C87-8EF9-75F5A3E2878E}" srcOrd="0" destOrd="0" presId="urn:microsoft.com/office/officeart/2005/8/layout/hProcess11"/>
    <dgm:cxn modelId="{68676256-8A0C-4217-9993-261FE748F63F}" srcId="{EB41C33B-A478-440C-A800-DFDB5A23FD5A}" destId="{766300C3-D76B-4C68-B3C7-19BB396397D5}" srcOrd="3" destOrd="0" parTransId="{B6C0F486-F996-4737-A7E7-E48DBB95D419}" sibTransId="{D83A0544-21D8-4E9B-9404-086D4AAE7DF7}"/>
    <dgm:cxn modelId="{C9C3930B-B73E-456C-B11F-1C187C0C450A}" srcId="{EB41C33B-A478-440C-A800-DFDB5A23FD5A}" destId="{4DBAE7EE-27C4-4BE4-B8B7-515A7327F84D}" srcOrd="1" destOrd="0" parTransId="{7540CB27-9065-468A-A7A6-A32D93624AAF}" sibTransId="{4A72E45E-6E4E-4FA4-9952-1C58AE10D89C}"/>
    <dgm:cxn modelId="{CCC9647D-06C9-449C-BB1C-2E78C9ABCC62}" type="presOf" srcId="{766300C3-D76B-4C68-B3C7-19BB396397D5}" destId="{93025755-52C8-41A3-9FE1-FFD8EF3B5BBB}" srcOrd="0" destOrd="0" presId="urn:microsoft.com/office/officeart/2005/8/layout/hProcess11"/>
    <dgm:cxn modelId="{308BBE85-1927-459F-8072-A2299805CE47}" type="presParOf" srcId="{A19AEED6-C530-4A47-BAC7-A32866D48656}" destId="{9F8AAB8A-1F36-454F-9B8E-1134645493BE}" srcOrd="0" destOrd="0" presId="urn:microsoft.com/office/officeart/2005/8/layout/hProcess11"/>
    <dgm:cxn modelId="{E16F1C14-22E7-4BD7-B4B0-3078B7A7F0ED}" type="presParOf" srcId="{A19AEED6-C530-4A47-BAC7-A32866D48656}" destId="{0B47D713-93B9-405E-B64B-6A44D60BF9DD}" srcOrd="1" destOrd="0" presId="urn:microsoft.com/office/officeart/2005/8/layout/hProcess11"/>
    <dgm:cxn modelId="{979CE3C0-B4CE-4B06-8101-D65609012B4C}" type="presParOf" srcId="{0B47D713-93B9-405E-B64B-6A44D60BF9DD}" destId="{C24BF3C2-000E-4D8D-8D9B-56E7837CC531}" srcOrd="0" destOrd="0" presId="urn:microsoft.com/office/officeart/2005/8/layout/hProcess11"/>
    <dgm:cxn modelId="{F26C8C51-9337-46C6-99E3-140349C06A22}" type="presParOf" srcId="{C24BF3C2-000E-4D8D-8D9B-56E7837CC531}" destId="{DC7EADC7-9085-42EB-9BF8-1E32BBE6BE8C}" srcOrd="0" destOrd="0" presId="urn:microsoft.com/office/officeart/2005/8/layout/hProcess11"/>
    <dgm:cxn modelId="{E638800A-3A3D-410E-9877-4E23867AE1AC}" type="presParOf" srcId="{C24BF3C2-000E-4D8D-8D9B-56E7837CC531}" destId="{179D22B3-8FCE-41B8-A1E9-0850649D1214}" srcOrd="1" destOrd="0" presId="urn:microsoft.com/office/officeart/2005/8/layout/hProcess11"/>
    <dgm:cxn modelId="{0D800CBA-EB50-4224-895A-3AA6900D69C4}" type="presParOf" srcId="{C24BF3C2-000E-4D8D-8D9B-56E7837CC531}" destId="{5337BC1F-318E-44CC-943C-5BBDB785C57D}" srcOrd="2" destOrd="0" presId="urn:microsoft.com/office/officeart/2005/8/layout/hProcess11"/>
    <dgm:cxn modelId="{4FD3A9B6-5EB6-4102-AA38-FC1D9A2BC775}" type="presParOf" srcId="{0B47D713-93B9-405E-B64B-6A44D60BF9DD}" destId="{968034BD-DB5E-4DCA-AB95-E6599059BBA2}" srcOrd="1" destOrd="0" presId="urn:microsoft.com/office/officeart/2005/8/layout/hProcess11"/>
    <dgm:cxn modelId="{C382099F-70C4-4672-AAFD-7E5CFA689A5D}" type="presParOf" srcId="{0B47D713-93B9-405E-B64B-6A44D60BF9DD}" destId="{EDBFD883-2A89-4620-B0F5-AB9CA944E09F}" srcOrd="2" destOrd="0" presId="urn:microsoft.com/office/officeart/2005/8/layout/hProcess11"/>
    <dgm:cxn modelId="{4655E0B1-BBF4-4595-9075-7355BA9438A4}" type="presParOf" srcId="{EDBFD883-2A89-4620-B0F5-AB9CA944E09F}" destId="{C5B92430-C520-4C87-8EF9-75F5A3E2878E}" srcOrd="0" destOrd="0" presId="urn:microsoft.com/office/officeart/2005/8/layout/hProcess11"/>
    <dgm:cxn modelId="{EA137754-3329-4B81-9D7C-FE7BBD9F8B07}" type="presParOf" srcId="{EDBFD883-2A89-4620-B0F5-AB9CA944E09F}" destId="{6A5BDA78-7B16-4B2C-A5E1-B4F6449998B7}" srcOrd="1" destOrd="0" presId="urn:microsoft.com/office/officeart/2005/8/layout/hProcess11"/>
    <dgm:cxn modelId="{FBA282FF-0C1F-4717-8C43-EA4ACA3EECBD}" type="presParOf" srcId="{EDBFD883-2A89-4620-B0F5-AB9CA944E09F}" destId="{B4FD9D7F-D0F9-44D7-8110-F58113C842DB}" srcOrd="2" destOrd="0" presId="urn:microsoft.com/office/officeart/2005/8/layout/hProcess11"/>
    <dgm:cxn modelId="{F1C11B75-30FE-4021-98AA-8D060DE2F2CB}" type="presParOf" srcId="{0B47D713-93B9-405E-B64B-6A44D60BF9DD}" destId="{22AFDEC8-6514-4AC5-B65E-DCEC89EAD76B}" srcOrd="3" destOrd="0" presId="urn:microsoft.com/office/officeart/2005/8/layout/hProcess11"/>
    <dgm:cxn modelId="{187AF90D-A3B5-49F8-B62A-790441BC673B}" type="presParOf" srcId="{0B47D713-93B9-405E-B64B-6A44D60BF9DD}" destId="{EB8E3ABB-6F3A-4E19-9B58-A2CF5E4E718C}" srcOrd="4" destOrd="0" presId="urn:microsoft.com/office/officeart/2005/8/layout/hProcess11"/>
    <dgm:cxn modelId="{075869FF-AC59-43F8-9F41-4B1A763AEAF5}" type="presParOf" srcId="{EB8E3ABB-6F3A-4E19-9B58-A2CF5E4E718C}" destId="{0D341971-1632-4898-8E79-DBFB649098B4}" srcOrd="0" destOrd="0" presId="urn:microsoft.com/office/officeart/2005/8/layout/hProcess11"/>
    <dgm:cxn modelId="{D04AF239-3725-4F22-84EA-F3D2D33B2034}" type="presParOf" srcId="{EB8E3ABB-6F3A-4E19-9B58-A2CF5E4E718C}" destId="{CA80ACA0-905D-44B9-8016-2E6CD76F2A50}" srcOrd="1" destOrd="0" presId="urn:microsoft.com/office/officeart/2005/8/layout/hProcess11"/>
    <dgm:cxn modelId="{4A6FCC2F-43ED-44B1-8652-02651E21E6CA}" type="presParOf" srcId="{EB8E3ABB-6F3A-4E19-9B58-A2CF5E4E718C}" destId="{416EF664-79EB-40E6-9EE9-F1EE8F59DF2F}" srcOrd="2" destOrd="0" presId="urn:microsoft.com/office/officeart/2005/8/layout/hProcess11"/>
    <dgm:cxn modelId="{C09BA163-6D26-4109-BB9C-6E93EDA640EB}" type="presParOf" srcId="{0B47D713-93B9-405E-B64B-6A44D60BF9DD}" destId="{2367C4DE-FCB5-4012-9CF4-4D6006EF0916}" srcOrd="5" destOrd="0" presId="urn:microsoft.com/office/officeart/2005/8/layout/hProcess11"/>
    <dgm:cxn modelId="{6A836EFE-8668-4510-9436-85D7158E4319}" type="presParOf" srcId="{0B47D713-93B9-405E-B64B-6A44D60BF9DD}" destId="{45E671B8-917A-4AA4-8917-F3FAF2B5F400}" srcOrd="6" destOrd="0" presId="urn:microsoft.com/office/officeart/2005/8/layout/hProcess11"/>
    <dgm:cxn modelId="{8FEF7691-DF50-4ECC-9B6F-2DA7CB5CFE9E}" type="presParOf" srcId="{45E671B8-917A-4AA4-8917-F3FAF2B5F400}" destId="{93025755-52C8-41A3-9FE1-FFD8EF3B5BBB}" srcOrd="0" destOrd="0" presId="urn:microsoft.com/office/officeart/2005/8/layout/hProcess11"/>
    <dgm:cxn modelId="{DE2A1569-F7A7-4CC2-AAF3-785967CDD590}" type="presParOf" srcId="{45E671B8-917A-4AA4-8917-F3FAF2B5F400}" destId="{75592E12-F150-4CC1-905E-1A84BA5BB778}" srcOrd="1" destOrd="0" presId="urn:microsoft.com/office/officeart/2005/8/layout/hProcess11"/>
    <dgm:cxn modelId="{91046841-D439-4166-B58C-31F3223ED666}" type="presParOf" srcId="{45E671B8-917A-4AA4-8917-F3FAF2B5F400}" destId="{60CBDFAC-F02A-49F4-9FEC-F6C2221BC0D0}" srcOrd="2" destOrd="0" presId="urn:microsoft.com/office/officeart/2005/8/layout/hProcess11"/>
    <dgm:cxn modelId="{0D581491-2ABC-45EE-9DCC-CF8E78574DB0}" type="presParOf" srcId="{0B47D713-93B9-405E-B64B-6A44D60BF9DD}" destId="{B83709B0-A26B-409A-90ED-EB4244FB7F31}" srcOrd="7" destOrd="0" presId="urn:microsoft.com/office/officeart/2005/8/layout/hProcess11"/>
    <dgm:cxn modelId="{498DCEAB-BE53-46B0-9589-F491DE6C9F47}" type="presParOf" srcId="{0B47D713-93B9-405E-B64B-6A44D60BF9DD}" destId="{6BB1B471-A415-45F2-ACBC-9E77D5150CA9}" srcOrd="8" destOrd="0" presId="urn:microsoft.com/office/officeart/2005/8/layout/hProcess11"/>
    <dgm:cxn modelId="{7FD41F01-EC61-4933-9BB1-BE65705F506A}" type="presParOf" srcId="{6BB1B471-A415-45F2-ACBC-9E77D5150CA9}" destId="{EB41A692-D784-4C46-BD19-48C6EDE9C3DD}" srcOrd="0" destOrd="0" presId="urn:microsoft.com/office/officeart/2005/8/layout/hProcess11"/>
    <dgm:cxn modelId="{1870B83E-A93F-40DC-88FC-5C4AE433AF77}" type="presParOf" srcId="{6BB1B471-A415-45F2-ACBC-9E77D5150CA9}" destId="{83BA9BDC-86E7-46BE-8096-D738C17AAE7F}" srcOrd="1" destOrd="0" presId="urn:microsoft.com/office/officeart/2005/8/layout/hProcess11"/>
    <dgm:cxn modelId="{D819EEA8-9E99-4A37-B41A-8C8F7DB6D637}" type="presParOf" srcId="{6BB1B471-A415-45F2-ACBC-9E77D5150CA9}" destId="{340ABEEE-B943-42F3-8166-C34E6A9AA63F}" srcOrd="2" destOrd="0" presId="urn:microsoft.com/office/officeart/2005/8/layout/hProcess11"/>
    <dgm:cxn modelId="{49992FF2-5637-4FE9-95D2-77185693DF3F}" type="presParOf" srcId="{0B47D713-93B9-405E-B64B-6A44D60BF9DD}" destId="{CF705B45-DEEB-46C0-9602-8C749957F97D}" srcOrd="9" destOrd="0" presId="urn:microsoft.com/office/officeart/2005/8/layout/hProcess11"/>
    <dgm:cxn modelId="{379344AF-0560-454E-937F-38ACCF05C9FA}" type="presParOf" srcId="{0B47D713-93B9-405E-B64B-6A44D60BF9DD}" destId="{A18426A1-2AD9-4E44-8718-10F6ACF0F955}" srcOrd="10" destOrd="0" presId="urn:microsoft.com/office/officeart/2005/8/layout/hProcess11"/>
    <dgm:cxn modelId="{43E74FB7-15C7-4C97-BD0C-2F6545563D90}" type="presParOf" srcId="{A18426A1-2AD9-4E44-8718-10F6ACF0F955}" destId="{976EA5F8-4B94-4566-BA22-9912F266C32C}" srcOrd="0" destOrd="0" presId="urn:microsoft.com/office/officeart/2005/8/layout/hProcess11"/>
    <dgm:cxn modelId="{23FBA0C4-34CF-485D-83AF-9CCFD25F72BC}" type="presParOf" srcId="{A18426A1-2AD9-4E44-8718-10F6ACF0F955}" destId="{1F87FBC6-0DEB-4F01-A20F-52E340235D86}" srcOrd="1" destOrd="0" presId="urn:microsoft.com/office/officeart/2005/8/layout/hProcess11"/>
    <dgm:cxn modelId="{83A45016-EE97-4175-B7EC-C0C530C7AFF6}" type="presParOf" srcId="{A18426A1-2AD9-4E44-8718-10F6ACF0F955}" destId="{22915F1B-F752-444E-A0B3-0DDD8A0E5B93}"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CF3756-9CF9-4CC7-A8C1-0C7C2A54C105}">
      <dsp:nvSpPr>
        <dsp:cNvPr id="0" name=""/>
        <dsp:cNvSpPr/>
      </dsp:nvSpPr>
      <dsp:spPr>
        <a:xfrm>
          <a:off x="1374138" y="205"/>
          <a:ext cx="5632711"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kern="1200" dirty="0">
              <a:solidFill>
                <a:schemeClr val="tx2"/>
              </a:solidFill>
            </a:rPr>
            <a:t> – CR is missing 867_03, 867_03F, 810s</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kern="1200" dirty="0">
              <a:solidFill>
                <a:schemeClr val="tx2"/>
              </a:solidFill>
            </a:rPr>
            <a:t> – CR has an issue with the data found on the 867and/or 810</a:t>
          </a:r>
        </a:p>
      </dsp:txBody>
      <dsp:txXfrm>
        <a:off x="1374138" y="242051"/>
        <a:ext cx="4907174" cy="1451073"/>
      </dsp:txXfrm>
    </dsp:sp>
    <dsp:sp modelId="{98246CD9-2A7F-4D8D-AB77-8C04F23795B8}">
      <dsp:nvSpPr>
        <dsp:cNvPr id="0" name=""/>
        <dsp:cNvSpPr/>
      </dsp:nvSpPr>
      <dsp:spPr>
        <a:xfrm>
          <a:off x="2183" y="195771"/>
          <a:ext cx="1370587"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867/810s Usage &amp; Billing </a:t>
          </a:r>
        </a:p>
      </dsp:txBody>
      <dsp:txXfrm>
        <a:off x="69090" y="262678"/>
        <a:ext cx="1236773" cy="1438183"/>
      </dsp:txXfrm>
    </dsp:sp>
    <dsp:sp modelId="{8309227F-332C-4B39-9385-EB33AC1A01FE}">
      <dsp:nvSpPr>
        <dsp:cNvPr id="0" name=""/>
        <dsp:cNvSpPr/>
      </dsp:nvSpPr>
      <dsp:spPr>
        <a:xfrm>
          <a:off x="1377388" y="2128448"/>
          <a:ext cx="5632886" cy="1935346"/>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u="sng" kern="1200" dirty="0">
              <a:solidFill>
                <a:schemeClr val="tx2"/>
              </a:solidFill>
            </a:rPr>
            <a:t>Missing</a:t>
          </a:r>
          <a:r>
            <a:rPr lang="en-US" sz="2000" b="1" u="none" kern="1200" dirty="0">
              <a:solidFill>
                <a:schemeClr val="tx2"/>
              </a:solidFill>
            </a:rPr>
            <a:t> </a:t>
          </a:r>
          <a:r>
            <a:rPr lang="en-US" sz="2000" kern="1200" dirty="0">
              <a:solidFill>
                <a:schemeClr val="tx2"/>
              </a:solidFill>
            </a:rPr>
            <a:t>– No LSE file or interval data for a period of time</a:t>
          </a:r>
        </a:p>
        <a:p>
          <a:pPr marL="228600" lvl="1" indent="-228600" algn="l" defTabSz="889000">
            <a:lnSpc>
              <a:spcPct val="90000"/>
            </a:lnSpc>
            <a:spcBef>
              <a:spcPct val="0"/>
            </a:spcBef>
            <a:spcAft>
              <a:spcPct val="15000"/>
            </a:spcAft>
            <a:buChar char="••"/>
          </a:pPr>
          <a:r>
            <a:rPr lang="en-US" sz="2000" b="1" u="sng" kern="1200" dirty="0">
              <a:solidFill>
                <a:schemeClr val="tx2"/>
              </a:solidFill>
            </a:rPr>
            <a:t>Dispute</a:t>
          </a:r>
          <a:r>
            <a:rPr lang="en-US" sz="2000" b="1" u="none" kern="1200" dirty="0">
              <a:solidFill>
                <a:schemeClr val="tx2"/>
              </a:solidFill>
            </a:rPr>
            <a:t> </a:t>
          </a:r>
          <a:r>
            <a:rPr lang="en-US" sz="2000" b="0" u="none" kern="1200" dirty="0">
              <a:solidFill>
                <a:schemeClr val="tx2"/>
              </a:solidFill>
            </a:rPr>
            <a:t>– CR has an issue with the interval data on the LSE file</a:t>
          </a:r>
          <a:endParaRPr lang="en-US" sz="2000" b="1" u="sng" kern="1200" dirty="0">
            <a:solidFill>
              <a:schemeClr val="tx2"/>
            </a:solidFill>
          </a:endParaRPr>
        </a:p>
      </dsp:txBody>
      <dsp:txXfrm>
        <a:off x="1377388" y="2370366"/>
        <a:ext cx="4907131" cy="1451510"/>
      </dsp:txXfrm>
    </dsp:sp>
    <dsp:sp modelId="{C49AED29-6FBC-4917-889E-5C42F10FD3C1}">
      <dsp:nvSpPr>
        <dsp:cNvPr id="0" name=""/>
        <dsp:cNvSpPr/>
      </dsp:nvSpPr>
      <dsp:spPr>
        <a:xfrm>
          <a:off x="0" y="2310122"/>
          <a:ext cx="1377262" cy="157199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AMS interval data/LSE files</a:t>
          </a:r>
        </a:p>
      </dsp:txBody>
      <dsp:txXfrm>
        <a:off x="67232" y="2377354"/>
        <a:ext cx="1242798" cy="14375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053D58-A4AB-4A6E-ADE0-829EE04D0553}">
      <dsp:nvSpPr>
        <dsp:cNvPr id="0" name=""/>
        <dsp:cNvSpPr/>
      </dsp:nvSpPr>
      <dsp:spPr>
        <a:xfrm>
          <a:off x="3432207" y="1880403"/>
          <a:ext cx="1764879" cy="1764879"/>
        </a:xfrm>
        <a:prstGeom prst="ellipse">
          <a:avLst/>
        </a:prstGeom>
        <a:solidFill>
          <a:schemeClr val="tx2">
            <a:lumMod val="50000"/>
            <a:lumOff val="50000"/>
          </a:schemeClr>
        </a:solidFill>
        <a:ln w="25400" cap="flat" cmpd="sng" algn="ctr">
          <a:solidFill>
            <a:schemeClr val="lt1">
              <a:hueOff val="0"/>
              <a:satOff val="0"/>
              <a:lumOff val="0"/>
              <a:alphaOff val="0"/>
            </a:schemeClr>
          </a:solidFill>
          <a:prstDash val="solid"/>
        </a:ln>
        <a:effectLst>
          <a:outerShdw blurRad="50800" dist="38100" dir="5400000" algn="t"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Customer</a:t>
          </a:r>
          <a:endParaRPr lang="en-US" sz="1800" b="1" kern="1200" dirty="0"/>
        </a:p>
      </dsp:txBody>
      <dsp:txXfrm>
        <a:off x="3690668" y="2138864"/>
        <a:ext cx="1247957" cy="1247957"/>
      </dsp:txXfrm>
    </dsp:sp>
    <dsp:sp modelId="{F83EFC59-7318-4459-8C4B-9105C868FD20}">
      <dsp:nvSpPr>
        <dsp:cNvPr id="0" name=""/>
        <dsp:cNvSpPr/>
      </dsp:nvSpPr>
      <dsp:spPr>
        <a:xfrm rot="16194353">
          <a:off x="4145179" y="1696769"/>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4304535" y="1704274"/>
        <a:ext cx="16774" cy="16774"/>
      </dsp:txXfrm>
    </dsp:sp>
    <dsp:sp modelId="{3AED44D7-AB34-41FB-8F1C-DAD056C1C5DC}">
      <dsp:nvSpPr>
        <dsp:cNvPr id="0" name=""/>
        <dsp:cNvSpPr/>
      </dsp:nvSpPr>
      <dsp:spPr>
        <a:xfrm>
          <a:off x="3550054" y="22238"/>
          <a:ext cx="1522682" cy="152268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Gaining REP</a:t>
          </a:r>
          <a:endParaRPr lang="en-US" sz="2200" b="1" kern="1200" dirty="0"/>
        </a:p>
      </dsp:txBody>
      <dsp:txXfrm>
        <a:off x="3773046" y="245230"/>
        <a:ext cx="1076698" cy="1076698"/>
      </dsp:txXfrm>
    </dsp:sp>
    <dsp:sp modelId="{537A40A1-ADD5-40AD-8D84-CC1610020BD2}">
      <dsp:nvSpPr>
        <dsp:cNvPr id="0" name=""/>
        <dsp:cNvSpPr/>
      </dsp:nvSpPr>
      <dsp:spPr>
        <a:xfrm rot="5647">
          <a:off x="5197085" y="2748675"/>
          <a:ext cx="335485" cy="31785"/>
        </a:xfrm>
        <a:custGeom>
          <a:avLst/>
          <a:gdLst/>
          <a:ahLst/>
          <a:cxnLst/>
          <a:rect l="0" t="0" r="0" b="0"/>
          <a:pathLst>
            <a:path>
              <a:moveTo>
                <a:pt x="0" y="15892"/>
              </a:moveTo>
              <a:lnTo>
                <a:pt x="335485"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56441" y="2756181"/>
        <a:ext cx="16774" cy="16774"/>
      </dsp:txXfrm>
    </dsp:sp>
    <dsp:sp modelId="{BCBA6C82-5667-4074-8B32-4255F86C14B7}">
      <dsp:nvSpPr>
        <dsp:cNvPr id="0" name=""/>
        <dsp:cNvSpPr/>
      </dsp:nvSpPr>
      <dsp:spPr>
        <a:xfrm>
          <a:off x="5532569" y="2004753"/>
          <a:ext cx="1522682" cy="1522682"/>
        </a:xfrm>
        <a:prstGeom prst="ellipse">
          <a:avLst/>
        </a:prstGeom>
        <a:solidFill>
          <a:schemeClr val="accent3"/>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ERCOT</a:t>
          </a:r>
          <a:endParaRPr lang="en-US" sz="2200" b="1" kern="1200" dirty="0"/>
        </a:p>
      </dsp:txBody>
      <dsp:txXfrm>
        <a:off x="5755561" y="2227745"/>
        <a:ext cx="1076698" cy="1076698"/>
      </dsp:txXfrm>
    </dsp:sp>
    <dsp:sp modelId="{8787AF4A-D75C-4C37-A9AF-60A6024DBC55}">
      <dsp:nvSpPr>
        <dsp:cNvPr id="0" name=""/>
        <dsp:cNvSpPr/>
      </dsp:nvSpPr>
      <dsp:spPr>
        <a:xfrm rot="5405629">
          <a:off x="4141928" y="3800382"/>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304372" y="3807725"/>
        <a:ext cx="17099" cy="17099"/>
      </dsp:txXfrm>
    </dsp:sp>
    <dsp:sp modelId="{188D0818-0CEC-4898-8DB1-04F2745018BF}">
      <dsp:nvSpPr>
        <dsp:cNvPr id="0" name=""/>
        <dsp:cNvSpPr/>
      </dsp:nvSpPr>
      <dsp:spPr>
        <a:xfrm>
          <a:off x="3550054" y="3987268"/>
          <a:ext cx="1522682" cy="1522682"/>
        </a:xfrm>
        <a:prstGeom prst="ellipse">
          <a:avLst/>
        </a:prstGeom>
        <a:solidFill>
          <a:schemeClr val="tx2"/>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Losing REP</a:t>
          </a:r>
          <a:endParaRPr lang="en-US" sz="2200" b="1" kern="1200" dirty="0"/>
        </a:p>
      </dsp:txBody>
      <dsp:txXfrm>
        <a:off x="3773046" y="4210260"/>
        <a:ext cx="1076698" cy="1076698"/>
      </dsp:txXfrm>
    </dsp:sp>
    <dsp:sp modelId="{A84F0D49-A282-40A7-AC00-8E1F8CB7B724}">
      <dsp:nvSpPr>
        <dsp:cNvPr id="0" name=""/>
        <dsp:cNvSpPr/>
      </dsp:nvSpPr>
      <dsp:spPr>
        <a:xfrm rot="10794371">
          <a:off x="3090220" y="2748675"/>
          <a:ext cx="341987" cy="31785"/>
        </a:xfrm>
        <a:custGeom>
          <a:avLst/>
          <a:gdLst/>
          <a:ahLst/>
          <a:cxnLst/>
          <a:rect l="0" t="0" r="0" b="0"/>
          <a:pathLst>
            <a:path>
              <a:moveTo>
                <a:pt x="0" y="15892"/>
              </a:moveTo>
              <a:lnTo>
                <a:pt x="341987" y="15892"/>
              </a:lnTo>
            </a:path>
          </a:pathLst>
        </a:custGeom>
        <a:noFill/>
        <a:ln w="57150" cap="flat" cmpd="thickThin" algn="ctr">
          <a:solidFill>
            <a:schemeClr val="tx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252665" y="2756018"/>
        <a:ext cx="17099" cy="17099"/>
      </dsp:txXfrm>
    </dsp:sp>
    <dsp:sp modelId="{C0DFFDE3-AE59-485A-AE18-CA5127F4CF6E}">
      <dsp:nvSpPr>
        <dsp:cNvPr id="0" name=""/>
        <dsp:cNvSpPr/>
      </dsp:nvSpPr>
      <dsp:spPr>
        <a:xfrm>
          <a:off x="1567539" y="2004753"/>
          <a:ext cx="1522682" cy="1522682"/>
        </a:xfrm>
        <a:prstGeom prst="ellipse">
          <a:avLst/>
        </a:prstGeom>
        <a:solidFill>
          <a:schemeClr val="accent5"/>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n-US" sz="2200" b="1" kern="1200" dirty="0" smtClean="0"/>
            <a:t>TDU</a:t>
          </a:r>
          <a:endParaRPr lang="en-US" sz="2200" b="1" kern="1200" dirty="0"/>
        </a:p>
      </dsp:txBody>
      <dsp:txXfrm>
        <a:off x="1790531" y="2227745"/>
        <a:ext cx="1076698" cy="10766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8AAB8A-1F36-454F-9B8E-1134645493BE}">
      <dsp:nvSpPr>
        <dsp:cNvPr id="0" name=""/>
        <dsp:cNvSpPr/>
      </dsp:nvSpPr>
      <dsp:spPr>
        <a:xfrm>
          <a:off x="0" y="630082"/>
          <a:ext cx="8324850" cy="822959"/>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7EADC7-9085-42EB-9BF8-1E32BBE6BE8C}">
      <dsp:nvSpPr>
        <dsp:cNvPr id="0" name=""/>
        <dsp:cNvSpPr/>
      </dsp:nvSpPr>
      <dsp:spPr>
        <a:xfrm>
          <a:off x="2182" y="0"/>
          <a:ext cx="1046984"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MT Submission DAY 0</a:t>
          </a:r>
        </a:p>
      </dsp:txBody>
      <dsp:txXfrm>
        <a:off x="2182" y="0"/>
        <a:ext cx="1046984" cy="822959"/>
      </dsp:txXfrm>
    </dsp:sp>
    <dsp:sp modelId="{179D22B3-8FCE-41B8-A1E9-0850649D1214}">
      <dsp:nvSpPr>
        <dsp:cNvPr id="0" name=""/>
        <dsp:cNvSpPr/>
      </dsp:nvSpPr>
      <dsp:spPr>
        <a:xfrm>
          <a:off x="422804"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92430-C520-4C87-8EF9-75F5A3E2878E}">
      <dsp:nvSpPr>
        <dsp:cNvPr id="0" name=""/>
        <dsp:cNvSpPr/>
      </dsp:nvSpPr>
      <dsp:spPr>
        <a:xfrm>
          <a:off x="1087580" y="1234439"/>
          <a:ext cx="1260046"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Auto generated email sent if remains in “New” state for 3 days</a:t>
          </a:r>
        </a:p>
      </dsp:txBody>
      <dsp:txXfrm>
        <a:off x="1087580" y="1234439"/>
        <a:ext cx="1260046" cy="822959"/>
      </dsp:txXfrm>
    </dsp:sp>
    <dsp:sp modelId="{6A5BDA78-7B16-4B2C-A5E1-B4F6449998B7}">
      <dsp:nvSpPr>
        <dsp:cNvPr id="0" name=""/>
        <dsp:cNvSpPr/>
      </dsp:nvSpPr>
      <dsp:spPr>
        <a:xfrm>
          <a:off x="1614733"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341971-1632-4898-8E79-DBFB649098B4}">
      <dsp:nvSpPr>
        <dsp:cNvPr id="0" name=""/>
        <dsp:cNvSpPr/>
      </dsp:nvSpPr>
      <dsp:spPr>
        <a:xfrm>
          <a:off x="2386039" y="0"/>
          <a:ext cx="1478009"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Initial Response Due no later than 10 days</a:t>
          </a:r>
        </a:p>
      </dsp:txBody>
      <dsp:txXfrm>
        <a:off x="2386039" y="0"/>
        <a:ext cx="1478009" cy="822959"/>
      </dsp:txXfrm>
    </dsp:sp>
    <dsp:sp modelId="{CA80ACA0-905D-44B9-8016-2E6CD76F2A50}">
      <dsp:nvSpPr>
        <dsp:cNvPr id="0" name=""/>
        <dsp:cNvSpPr/>
      </dsp:nvSpPr>
      <dsp:spPr>
        <a:xfrm>
          <a:off x="3022174"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025755-52C8-41A3-9FE1-FFD8EF3B5BBB}">
      <dsp:nvSpPr>
        <dsp:cNvPr id="0" name=""/>
        <dsp:cNvSpPr/>
      </dsp:nvSpPr>
      <dsp:spPr>
        <a:xfrm>
          <a:off x="3902461" y="1234439"/>
          <a:ext cx="1177950"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Responses thereafter no longer than 7 days</a:t>
          </a:r>
        </a:p>
      </dsp:txBody>
      <dsp:txXfrm>
        <a:off x="3902461" y="1234439"/>
        <a:ext cx="1177950" cy="822959"/>
      </dsp:txXfrm>
    </dsp:sp>
    <dsp:sp modelId="{75592E12-F150-4CC1-905E-1A84BA5BB778}">
      <dsp:nvSpPr>
        <dsp:cNvPr id="0" name=""/>
        <dsp:cNvSpPr/>
      </dsp:nvSpPr>
      <dsp:spPr>
        <a:xfrm>
          <a:off x="4388567"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41A692-D784-4C46-BD19-48C6EDE9C3DD}">
      <dsp:nvSpPr>
        <dsp:cNvPr id="0" name=""/>
        <dsp:cNvSpPr/>
      </dsp:nvSpPr>
      <dsp:spPr>
        <a:xfrm>
          <a:off x="5118825" y="0"/>
          <a:ext cx="1239088"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b" anchorCtr="0">
          <a:noAutofit/>
        </a:bodyPr>
        <a:lstStyle/>
        <a:p>
          <a:pPr lvl="0" algn="ctr" defTabSz="533400">
            <a:lnSpc>
              <a:spcPct val="90000"/>
            </a:lnSpc>
            <a:spcBef>
              <a:spcPct val="0"/>
            </a:spcBef>
            <a:spcAft>
              <a:spcPct val="35000"/>
            </a:spcAft>
          </a:pPr>
          <a:r>
            <a:rPr lang="en-US" sz="1200" b="1" kern="1200" dirty="0"/>
            <a:t>BDMVI to be sent no later than 12 days from MT submission</a:t>
          </a:r>
        </a:p>
      </dsp:txBody>
      <dsp:txXfrm>
        <a:off x="5118825" y="0"/>
        <a:ext cx="1239088" cy="822959"/>
      </dsp:txXfrm>
    </dsp:sp>
    <dsp:sp modelId="{83BA9BDC-86E7-46BE-8096-D738C17AAE7F}">
      <dsp:nvSpPr>
        <dsp:cNvPr id="0" name=""/>
        <dsp:cNvSpPr/>
      </dsp:nvSpPr>
      <dsp:spPr>
        <a:xfrm>
          <a:off x="5635499"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EA5F8-4B94-4566-BA22-9912F266C32C}">
      <dsp:nvSpPr>
        <dsp:cNvPr id="0" name=""/>
        <dsp:cNvSpPr/>
      </dsp:nvSpPr>
      <dsp:spPr>
        <a:xfrm>
          <a:off x="6396326" y="1234439"/>
          <a:ext cx="1093856" cy="822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t" anchorCtr="0">
          <a:noAutofit/>
        </a:bodyPr>
        <a:lstStyle/>
        <a:p>
          <a:pPr lvl="0" algn="ctr" defTabSz="533400">
            <a:lnSpc>
              <a:spcPct val="90000"/>
            </a:lnSpc>
            <a:spcBef>
              <a:spcPct val="0"/>
            </a:spcBef>
            <a:spcAft>
              <a:spcPct val="35000"/>
            </a:spcAft>
          </a:pPr>
          <a:r>
            <a:rPr lang="en-US" sz="1200" b="1" kern="1200" dirty="0"/>
            <a:t>Complete resolution 21 days</a:t>
          </a:r>
        </a:p>
      </dsp:txBody>
      <dsp:txXfrm>
        <a:off x="6396326" y="1234439"/>
        <a:ext cx="1093856" cy="822959"/>
      </dsp:txXfrm>
    </dsp:sp>
    <dsp:sp modelId="{1F87FBC6-0DEB-4F01-A20F-52E340235D86}">
      <dsp:nvSpPr>
        <dsp:cNvPr id="0" name=""/>
        <dsp:cNvSpPr/>
      </dsp:nvSpPr>
      <dsp:spPr>
        <a:xfrm>
          <a:off x="6840384" y="925830"/>
          <a:ext cx="205739" cy="2057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0.82548</cdr:x>
      <cdr:y>0.36453</cdr:y>
    </cdr:from>
    <cdr:to>
      <cdr:x>0.88456</cdr:x>
      <cdr:y>0.43356</cdr:y>
    </cdr:to>
    <cdr:cxnSp macro="">
      <cdr:nvCxnSpPr>
        <cdr:cNvPr id="2" name="Straight Arrow Connector 1">
          <a:extLst xmlns:a="http://schemas.openxmlformats.org/drawingml/2006/main">
            <a:ext uri="{FF2B5EF4-FFF2-40B4-BE49-F238E27FC236}">
              <a16:creationId xmlns="" xmlns:r="http://schemas.openxmlformats.org/officeDocument/2006/relationships" xmlns:p="http://schemas.openxmlformats.org/presentationml/2006/main" xmlns:a16="http://schemas.microsoft.com/office/drawing/2014/main" xmlns:lc="http://schemas.openxmlformats.org/drawingml/2006/lockedCanvas" id="{BF723761-BD0F-4012-9465-3B72060688A2}"/>
            </a:ext>
          </a:extLst>
        </cdr:cNvPr>
        <cdr:cNvCxnSpPr>
          <a:cxnSpLocks xmlns:a="http://schemas.openxmlformats.org/drawingml/2006/main"/>
        </cdr:cNvCxnSpPr>
      </cdr:nvCxnSpPr>
      <cdr:spPr>
        <a:xfrm xmlns:a="http://schemas.openxmlformats.org/drawingml/2006/main">
          <a:off x="7412125" y="1749939"/>
          <a:ext cx="530420" cy="331424"/>
        </a:xfrm>
        <a:prstGeom xmlns:a="http://schemas.openxmlformats.org/drawingml/2006/main" prst="straightConnector1">
          <a:avLst/>
        </a:prstGeom>
        <a:ln xmlns:a="http://schemas.openxmlformats.org/drawingml/2006/main" w="38100">
          <a:solidFill>
            <a:srgbClr val="FF0000"/>
          </a:solidFill>
          <a:headEnd type="none"/>
          <a:tailEnd type="stealth" w="lg" len="lg"/>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0.26232</cdr:x>
      <cdr:y>0.90844</cdr:y>
    </cdr:from>
    <cdr:to>
      <cdr:x>0.46276</cdr:x>
      <cdr:y>0.94961</cdr:y>
    </cdr:to>
    <cdr:sp macro="" textlink="">
      <cdr:nvSpPr>
        <cdr:cNvPr id="6" name="TextBox 3">
          <a:extLst xmlns:a="http://schemas.openxmlformats.org/drawingml/2006/main">
            <a:ext uri="{FF2B5EF4-FFF2-40B4-BE49-F238E27FC236}">
              <a16:creationId xmlns="" xmlns:a16="http://schemas.microsoft.com/office/drawing/2014/main" id="{D5F8855E-3626-48DD-8CAD-93C860241F79}"/>
            </a:ext>
          </a:extLst>
        </cdr:cNvPr>
        <cdr:cNvSpPr txBox="1"/>
      </cdr:nvSpPr>
      <cdr:spPr>
        <a:xfrm xmlns:a="http://schemas.openxmlformats.org/drawingml/2006/main">
          <a:off x="2243723" y="4333371"/>
          <a:ext cx="1714453" cy="196386"/>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a:t>2016</a:t>
          </a:r>
        </a:p>
      </cdr:txBody>
    </cdr:sp>
  </cdr:relSizeAnchor>
  <cdr:relSizeAnchor xmlns:cdr="http://schemas.openxmlformats.org/drawingml/2006/chartDrawing">
    <cdr:from>
      <cdr:x>0.46894</cdr:x>
      <cdr:y>0.91343</cdr:y>
    </cdr:from>
    <cdr:to>
      <cdr:x>0.66938</cdr:x>
      <cdr:y>0.94961</cdr:y>
    </cdr:to>
    <cdr:sp macro="" textlink="">
      <cdr:nvSpPr>
        <cdr:cNvPr id="8" name="TextBox 3">
          <a:extLst xmlns:a="http://schemas.openxmlformats.org/drawingml/2006/main">
            <a:ext uri="{FF2B5EF4-FFF2-40B4-BE49-F238E27FC236}">
              <a16:creationId xmlns="" xmlns:a16="http://schemas.microsoft.com/office/drawing/2014/main" id="{4AEDB23E-6AAB-4AE3-AB6E-4BE715FD4347}"/>
            </a:ext>
          </a:extLst>
        </cdr:cNvPr>
        <cdr:cNvSpPr txBox="1"/>
      </cdr:nvSpPr>
      <cdr:spPr>
        <a:xfrm xmlns:a="http://schemas.openxmlformats.org/drawingml/2006/main">
          <a:off x="4011073" y="4357188"/>
          <a:ext cx="1714453" cy="172569"/>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2017</a:t>
          </a:r>
        </a:p>
      </cdr:txBody>
    </cdr:sp>
  </cdr:relSizeAnchor>
  <cdr:relSizeAnchor xmlns:cdr="http://schemas.openxmlformats.org/drawingml/2006/chartDrawing">
    <cdr:from>
      <cdr:x>0.05445</cdr:x>
      <cdr:y>0.90844</cdr:y>
    </cdr:from>
    <cdr:to>
      <cdr:x>0.25489</cdr:x>
      <cdr:y>0.94961</cdr:y>
    </cdr:to>
    <cdr:sp macro="" textlink="">
      <cdr:nvSpPr>
        <cdr:cNvPr id="4" name="TextBox 3">
          <a:extLst xmlns:a="http://schemas.openxmlformats.org/drawingml/2006/main">
            <a:ext uri="{FF2B5EF4-FFF2-40B4-BE49-F238E27FC236}">
              <a16:creationId xmlns="" xmlns:a16="http://schemas.microsoft.com/office/drawing/2014/main" id="{ED2D9B35-FAF1-43C8-8908-B42503EDF8B8}"/>
            </a:ext>
          </a:extLst>
        </cdr:cNvPr>
        <cdr:cNvSpPr txBox="1"/>
      </cdr:nvSpPr>
      <cdr:spPr>
        <a:xfrm xmlns:a="http://schemas.openxmlformats.org/drawingml/2006/main">
          <a:off x="465723" y="4333371"/>
          <a:ext cx="1714453" cy="196386"/>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2015</a:t>
          </a:r>
        </a:p>
      </cdr:txBody>
    </cdr:sp>
  </cdr:relSizeAnchor>
  <cdr:relSizeAnchor xmlns:cdr="http://schemas.openxmlformats.org/drawingml/2006/chartDrawing">
    <cdr:from>
      <cdr:x>0.67576</cdr:x>
      <cdr:y>0.91343</cdr:y>
    </cdr:from>
    <cdr:to>
      <cdr:x>0.8762</cdr:x>
      <cdr:y>0.94961</cdr:y>
    </cdr:to>
    <cdr:sp macro="" textlink="">
      <cdr:nvSpPr>
        <cdr:cNvPr id="5" name="TextBox 3">
          <a:extLst xmlns:a="http://schemas.openxmlformats.org/drawingml/2006/main">
            <a:ext uri="{FF2B5EF4-FFF2-40B4-BE49-F238E27FC236}">
              <a16:creationId xmlns="" xmlns:a16="http://schemas.microsoft.com/office/drawing/2014/main" id="{8E292792-7668-4899-82E0-0B6088A3607F}"/>
            </a:ext>
          </a:extLst>
        </cdr:cNvPr>
        <cdr:cNvSpPr txBox="1"/>
      </cdr:nvSpPr>
      <cdr:spPr>
        <a:xfrm xmlns:a="http://schemas.openxmlformats.org/drawingml/2006/main">
          <a:off x="5780060" y="4357188"/>
          <a:ext cx="1714453" cy="172569"/>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2018</a:t>
          </a:r>
        </a:p>
      </cdr:txBody>
    </cdr:sp>
  </cdr:relSizeAnchor>
  <cdr:relSizeAnchor xmlns:cdr="http://schemas.openxmlformats.org/drawingml/2006/chartDrawing">
    <cdr:from>
      <cdr:x>0.88218</cdr:x>
      <cdr:y>0.91017</cdr:y>
    </cdr:from>
    <cdr:to>
      <cdr:x>0.98441</cdr:x>
      <cdr:y>0.94986</cdr:y>
    </cdr:to>
    <cdr:sp macro="" textlink="">
      <cdr:nvSpPr>
        <cdr:cNvPr id="7" name="TextBox 3">
          <a:extLst xmlns:a="http://schemas.openxmlformats.org/drawingml/2006/main">
            <a:ext uri="{FF2B5EF4-FFF2-40B4-BE49-F238E27FC236}">
              <a16:creationId xmlns="" xmlns:a16="http://schemas.microsoft.com/office/drawing/2014/main" id="{51E650D7-869C-441B-BEAD-36993C460E8D}"/>
            </a:ext>
          </a:extLst>
        </cdr:cNvPr>
        <cdr:cNvSpPr txBox="1"/>
      </cdr:nvSpPr>
      <cdr:spPr>
        <a:xfrm xmlns:a="http://schemas.openxmlformats.org/drawingml/2006/main">
          <a:off x="7545644" y="4341620"/>
          <a:ext cx="874456" cy="189330"/>
        </a:xfrm>
        <a:prstGeom xmlns:a="http://schemas.openxmlformats.org/drawingml/2006/main" prst="rect">
          <a:avLst/>
        </a:prstGeom>
        <a:solidFill xmlns:a="http://schemas.openxmlformats.org/drawingml/2006/main">
          <a:schemeClr val="bg1">
            <a:lumMod val="85000"/>
          </a:schemeClr>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ct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800" b="1" dirty="0"/>
            <a:t>2019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044B2-5B2D-465C-BCC3-862E8028855C}" type="datetimeFigureOut">
              <a:rPr lang="en-US" smtClean="0"/>
              <a:t>10/3/2019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795F7E-0320-400F-8325-84001921A71A}" type="slidenum">
              <a:rPr lang="en-US" smtClean="0"/>
              <a:t>‹#›</a:t>
            </a:fld>
            <a:endParaRPr lang="en-US"/>
          </a:p>
        </p:txBody>
      </p:sp>
    </p:spTree>
    <p:extLst>
      <p:ext uri="{BB962C8B-B14F-4D97-AF65-F5344CB8AC3E}">
        <p14:creationId xmlns:p14="http://schemas.microsoft.com/office/powerpoint/2010/main" val="1921901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86524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342166297"/>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124</a:t>
            </a:fld>
            <a:endParaRPr lang="en-US">
              <a:solidFill>
                <a:prstClr val="black"/>
              </a:solidFill>
            </a:endParaRPr>
          </a:p>
        </p:txBody>
      </p:sp>
    </p:spTree>
    <p:extLst>
      <p:ext uri="{BB962C8B-B14F-4D97-AF65-F5344CB8AC3E}">
        <p14:creationId xmlns:p14="http://schemas.microsoft.com/office/powerpoint/2010/main" val="403880815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125</a:t>
            </a:fld>
            <a:endParaRPr lang="en-US">
              <a:solidFill>
                <a:prstClr val="black"/>
              </a:solidFill>
            </a:endParaRPr>
          </a:p>
        </p:txBody>
      </p:sp>
    </p:spTree>
    <p:extLst>
      <p:ext uri="{BB962C8B-B14F-4D97-AF65-F5344CB8AC3E}">
        <p14:creationId xmlns:p14="http://schemas.microsoft.com/office/powerpoint/2010/main" val="1150084718"/>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126</a:t>
            </a:fld>
            <a:endParaRPr lang="en-US">
              <a:solidFill>
                <a:prstClr val="black"/>
              </a:solidFill>
            </a:endParaRPr>
          </a:p>
        </p:txBody>
      </p:sp>
    </p:spTree>
    <p:extLst>
      <p:ext uri="{BB962C8B-B14F-4D97-AF65-F5344CB8AC3E}">
        <p14:creationId xmlns:p14="http://schemas.microsoft.com/office/powerpoint/2010/main" val="371459972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127</a:t>
            </a:fld>
            <a:endParaRPr lang="en-US">
              <a:solidFill>
                <a:prstClr val="black"/>
              </a:solidFill>
            </a:endParaRPr>
          </a:p>
        </p:txBody>
      </p:sp>
    </p:spTree>
    <p:extLst>
      <p:ext uri="{BB962C8B-B14F-4D97-AF65-F5344CB8AC3E}">
        <p14:creationId xmlns:p14="http://schemas.microsoft.com/office/powerpoint/2010/main" val="223363500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128</a:t>
            </a:fld>
            <a:endParaRPr lang="en-US">
              <a:solidFill>
                <a:prstClr val="black"/>
              </a:solidFill>
            </a:endParaRPr>
          </a:p>
        </p:txBody>
      </p:sp>
    </p:spTree>
    <p:extLst>
      <p:ext uri="{BB962C8B-B14F-4D97-AF65-F5344CB8AC3E}">
        <p14:creationId xmlns:p14="http://schemas.microsoft.com/office/powerpoint/2010/main" val="101367753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132</a:t>
            </a:fld>
            <a:endParaRPr lang="en-US">
              <a:solidFill>
                <a:prstClr val="black"/>
              </a:solidFill>
            </a:endParaRPr>
          </a:p>
        </p:txBody>
      </p:sp>
    </p:spTree>
    <p:extLst>
      <p:ext uri="{BB962C8B-B14F-4D97-AF65-F5344CB8AC3E}">
        <p14:creationId xmlns:p14="http://schemas.microsoft.com/office/powerpoint/2010/main" val="16748621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24164638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134</a:t>
            </a:fld>
            <a:endParaRPr lang="en-US">
              <a:solidFill>
                <a:prstClr val="black"/>
              </a:solidFill>
            </a:endParaRPr>
          </a:p>
        </p:txBody>
      </p:sp>
    </p:spTree>
    <p:extLst>
      <p:ext uri="{BB962C8B-B14F-4D97-AF65-F5344CB8AC3E}">
        <p14:creationId xmlns:p14="http://schemas.microsoft.com/office/powerpoint/2010/main" val="2227130367"/>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136</a:t>
            </a:fld>
            <a:endParaRPr lang="en-US">
              <a:solidFill>
                <a:prstClr val="black"/>
              </a:solidFill>
            </a:endParaRPr>
          </a:p>
        </p:txBody>
      </p:sp>
    </p:spTree>
    <p:extLst>
      <p:ext uri="{BB962C8B-B14F-4D97-AF65-F5344CB8AC3E}">
        <p14:creationId xmlns:p14="http://schemas.microsoft.com/office/powerpoint/2010/main" val="196809422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144</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6476880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NEW SLIDE</a:t>
            </a: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29057" indent="-280406">
              <a:spcBef>
                <a:spcPct val="30000"/>
              </a:spcBef>
              <a:defRPr sz="1200">
                <a:solidFill>
                  <a:schemeClr val="tx1"/>
                </a:solidFill>
                <a:latin typeface="Calibri" panose="020F0502020204030204" pitchFamily="34" charset="0"/>
              </a:defRPr>
            </a:lvl2pPr>
            <a:lvl3pPr marL="1121626" indent="-224325">
              <a:spcBef>
                <a:spcPct val="30000"/>
              </a:spcBef>
              <a:defRPr sz="1200">
                <a:solidFill>
                  <a:schemeClr val="tx1"/>
                </a:solidFill>
                <a:latin typeface="Calibri" panose="020F0502020204030204" pitchFamily="34" charset="0"/>
              </a:defRPr>
            </a:lvl3pPr>
            <a:lvl4pPr marL="1570276" indent="-224325">
              <a:spcBef>
                <a:spcPct val="30000"/>
              </a:spcBef>
              <a:defRPr sz="1200">
                <a:solidFill>
                  <a:schemeClr val="tx1"/>
                </a:solidFill>
                <a:latin typeface="Calibri" panose="020F0502020204030204" pitchFamily="34" charset="0"/>
              </a:defRPr>
            </a:lvl4pPr>
            <a:lvl5pPr marL="2018927" indent="-224325">
              <a:spcBef>
                <a:spcPct val="30000"/>
              </a:spcBef>
              <a:defRPr sz="1200">
                <a:solidFill>
                  <a:schemeClr val="tx1"/>
                </a:solidFill>
                <a:latin typeface="Calibri" panose="020F0502020204030204" pitchFamily="34" charset="0"/>
              </a:defRPr>
            </a:lvl5pPr>
            <a:lvl6pPr marL="2467577" indent="-224325" eaLnBrk="0" fontAlgn="base" hangingPunct="0">
              <a:spcBef>
                <a:spcPct val="30000"/>
              </a:spcBef>
              <a:spcAft>
                <a:spcPct val="0"/>
              </a:spcAft>
              <a:defRPr sz="1200">
                <a:solidFill>
                  <a:schemeClr val="tx1"/>
                </a:solidFill>
                <a:latin typeface="Calibri" panose="020F0502020204030204" pitchFamily="34" charset="0"/>
              </a:defRPr>
            </a:lvl6pPr>
            <a:lvl7pPr marL="2916227" indent="-224325" eaLnBrk="0" fontAlgn="base" hangingPunct="0">
              <a:spcBef>
                <a:spcPct val="30000"/>
              </a:spcBef>
              <a:spcAft>
                <a:spcPct val="0"/>
              </a:spcAft>
              <a:defRPr sz="1200">
                <a:solidFill>
                  <a:schemeClr val="tx1"/>
                </a:solidFill>
                <a:latin typeface="Calibri" panose="020F0502020204030204" pitchFamily="34" charset="0"/>
              </a:defRPr>
            </a:lvl7pPr>
            <a:lvl8pPr marL="3364878" indent="-224325" eaLnBrk="0" fontAlgn="base" hangingPunct="0">
              <a:spcBef>
                <a:spcPct val="30000"/>
              </a:spcBef>
              <a:spcAft>
                <a:spcPct val="0"/>
              </a:spcAft>
              <a:defRPr sz="1200">
                <a:solidFill>
                  <a:schemeClr val="tx1"/>
                </a:solidFill>
                <a:latin typeface="Calibri" panose="020F0502020204030204" pitchFamily="34" charset="0"/>
              </a:defRPr>
            </a:lvl8pPr>
            <a:lvl9pPr marL="3813528" indent="-22432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5377945-E3BA-4DC0-9B23-7757F5CA59EB}" type="slidenum">
              <a:rPr lang="en-US" altLang="en-US">
                <a:solidFill>
                  <a:prstClr val="black"/>
                </a:solidFill>
              </a:rPr>
              <a:pPr>
                <a:spcBef>
                  <a:spcPct val="0"/>
                </a:spcBef>
              </a:pPr>
              <a:t>149</a:t>
            </a:fld>
            <a:endParaRPr lang="en-US" altLang="en-US">
              <a:solidFill>
                <a:prstClr val="black"/>
              </a:solidFill>
            </a:endParaRPr>
          </a:p>
        </p:txBody>
      </p:sp>
    </p:spTree>
    <p:extLst>
      <p:ext uri="{BB962C8B-B14F-4D97-AF65-F5344CB8AC3E}">
        <p14:creationId xmlns:p14="http://schemas.microsoft.com/office/powerpoint/2010/main" val="216707045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166</a:t>
            </a:fld>
            <a:endParaRPr lang="en-US">
              <a:solidFill>
                <a:prstClr val="black"/>
              </a:solidFill>
            </a:endParaRPr>
          </a:p>
        </p:txBody>
      </p:sp>
    </p:spTree>
    <p:extLst>
      <p:ext uri="{BB962C8B-B14F-4D97-AF65-F5344CB8AC3E}">
        <p14:creationId xmlns:p14="http://schemas.microsoft.com/office/powerpoint/2010/main" val="73521155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188</a:t>
            </a:fld>
            <a:endParaRPr lang="en-US">
              <a:solidFill>
                <a:prstClr val="black"/>
              </a:solidFill>
            </a:endParaRPr>
          </a:p>
        </p:txBody>
      </p:sp>
    </p:spTree>
    <p:extLst>
      <p:ext uri="{BB962C8B-B14F-4D97-AF65-F5344CB8AC3E}">
        <p14:creationId xmlns:p14="http://schemas.microsoft.com/office/powerpoint/2010/main" val="341594840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199</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795F7E-0320-400F-8325-84001921A71A}" type="slidenum">
              <a:rPr lang="en-US" smtClean="0"/>
              <a:t>204</a:t>
            </a:fld>
            <a:endParaRPr lang="en-US"/>
          </a:p>
        </p:txBody>
      </p:sp>
    </p:spTree>
    <p:extLst>
      <p:ext uri="{BB962C8B-B14F-4D97-AF65-F5344CB8AC3E}">
        <p14:creationId xmlns:p14="http://schemas.microsoft.com/office/powerpoint/2010/main" val="385080121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209</a:t>
            </a:fld>
            <a:endParaRPr lang="en-US">
              <a:solidFill>
                <a:prstClr val="black"/>
              </a:solidFill>
            </a:endParaRPr>
          </a:p>
        </p:txBody>
      </p:sp>
    </p:spTree>
    <p:extLst>
      <p:ext uri="{BB962C8B-B14F-4D97-AF65-F5344CB8AC3E}">
        <p14:creationId xmlns:p14="http://schemas.microsoft.com/office/powerpoint/2010/main" val="415718282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213</a:t>
            </a:fld>
            <a:endParaRPr lang="en-US">
              <a:solidFill>
                <a:prstClr val="black"/>
              </a:solidFill>
            </a:endParaRPr>
          </a:p>
        </p:txBody>
      </p:sp>
    </p:spTree>
    <p:extLst>
      <p:ext uri="{BB962C8B-B14F-4D97-AF65-F5344CB8AC3E}">
        <p14:creationId xmlns:p14="http://schemas.microsoft.com/office/powerpoint/2010/main" val="281236620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227</a:t>
            </a:fld>
            <a:endParaRPr lang="en-US">
              <a:solidFill>
                <a:prstClr val="black"/>
              </a:solidFill>
            </a:endParaRPr>
          </a:p>
        </p:txBody>
      </p:sp>
    </p:spTree>
    <p:extLst>
      <p:ext uri="{BB962C8B-B14F-4D97-AF65-F5344CB8AC3E}">
        <p14:creationId xmlns:p14="http://schemas.microsoft.com/office/powerpoint/2010/main" val="273705466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229</a:t>
            </a:fld>
            <a:endParaRPr lang="en-US">
              <a:solidFill>
                <a:prstClr val="black"/>
              </a:solidFill>
            </a:endParaRPr>
          </a:p>
        </p:txBody>
      </p:sp>
    </p:spTree>
    <p:extLst>
      <p:ext uri="{BB962C8B-B14F-4D97-AF65-F5344CB8AC3E}">
        <p14:creationId xmlns:p14="http://schemas.microsoft.com/office/powerpoint/2010/main" val="126151430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230</a:t>
            </a:fld>
            <a:endParaRPr lang="en-US">
              <a:solidFill>
                <a:prstClr val="black"/>
              </a:solidFill>
            </a:endParaRPr>
          </a:p>
        </p:txBody>
      </p:sp>
    </p:spTree>
    <p:extLst>
      <p:ext uri="{BB962C8B-B14F-4D97-AF65-F5344CB8AC3E}">
        <p14:creationId xmlns:p14="http://schemas.microsoft.com/office/powerpoint/2010/main" val="312561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730127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231</a:t>
            </a:fld>
            <a:endParaRPr lang="en-US">
              <a:solidFill>
                <a:prstClr val="black"/>
              </a:solidFill>
            </a:endParaRPr>
          </a:p>
        </p:txBody>
      </p:sp>
    </p:spTree>
    <p:extLst>
      <p:ext uri="{BB962C8B-B14F-4D97-AF65-F5344CB8AC3E}">
        <p14:creationId xmlns:p14="http://schemas.microsoft.com/office/powerpoint/2010/main" val="294646069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233</a:t>
            </a:fld>
            <a:endParaRPr lang="en-US">
              <a:solidFill>
                <a:prstClr val="black"/>
              </a:solidFill>
            </a:endParaRPr>
          </a:p>
        </p:txBody>
      </p:sp>
    </p:spTree>
    <p:extLst>
      <p:ext uri="{BB962C8B-B14F-4D97-AF65-F5344CB8AC3E}">
        <p14:creationId xmlns:p14="http://schemas.microsoft.com/office/powerpoint/2010/main" val="2687545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028537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88934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489113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8106186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3339841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1354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897968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1028156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67260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1268266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4926690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27700203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2086944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3423134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803719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1487709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437195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592442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2717173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1399371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6168195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021889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32636828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41489547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305762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8448756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22571150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4324760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2052044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4165005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41662854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998032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3461572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93761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4832129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10426841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0337787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18475912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28188644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51547C-3EFE-4670-B0CF-194A1E7241EC}" type="slidenum">
              <a:rPr lang="en-US" altLang="en-US">
                <a:solidFill>
                  <a:srgbClr val="000000"/>
                </a:solidFill>
                <a:latin typeface="Calibri" pitchFamily="34" charset="0"/>
              </a:rPr>
              <a:pPr/>
              <a:t>63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44254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138609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560CDFD-A40F-4D32-B895-472D5D1C35A6}" type="slidenum">
              <a:rPr lang="en-US" altLang="en-US">
                <a:solidFill>
                  <a:srgbClr val="000000"/>
                </a:solidFill>
                <a:latin typeface="Calibri" pitchFamily="34" charset="0"/>
              </a:rPr>
              <a:pPr/>
              <a:t>64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326680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C9CC609-0E59-4ABF-95C5-FE276DD85182}" type="slidenum">
              <a:rPr lang="en-US" altLang="en-US">
                <a:solidFill>
                  <a:srgbClr val="000000"/>
                </a:solidFill>
                <a:latin typeface="Calibri" pitchFamily="34" charset="0"/>
              </a:rPr>
              <a:pPr/>
              <a:t>65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877873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5701717F-BB8C-4399-8BD0-8D52CCE886D9}" type="slidenum">
              <a:rPr lang="en-US" altLang="en-US">
                <a:solidFill>
                  <a:srgbClr val="000000"/>
                </a:solidFill>
                <a:latin typeface="Calibri" pitchFamily="34" charset="0"/>
              </a:rPr>
              <a:pPr/>
              <a:t>66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771269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B114288-B00F-4661-B44B-5BD6D1312F01}" type="slidenum">
              <a:rPr lang="en-US" altLang="en-US">
                <a:solidFill>
                  <a:srgbClr val="000000"/>
                </a:solidFill>
                <a:latin typeface="Calibri" pitchFamily="34" charset="0"/>
              </a:rPr>
              <a:pPr/>
              <a:t>67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747043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D21037E-0DFE-4585-BA4C-461B22BB745D}" type="slidenum">
              <a:rPr lang="en-US" altLang="en-US">
                <a:solidFill>
                  <a:srgbClr val="000000"/>
                </a:solidFill>
                <a:latin typeface="Calibri" pitchFamily="34" charset="0"/>
              </a:rPr>
              <a:pPr/>
              <a:t>68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6713108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CA99E9B-4497-492B-8DC5-5ECF04889C81}" type="slidenum">
              <a:rPr lang="en-US" altLang="en-US">
                <a:solidFill>
                  <a:srgbClr val="000000"/>
                </a:solidFill>
                <a:latin typeface="Calibri" pitchFamily="34" charset="0"/>
              </a:rPr>
              <a:pPr/>
              <a:t>69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993535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2EB5755-3EF9-45A5-9B98-E23DACAF81D6}" type="slidenum">
              <a:rPr lang="en-US" altLang="en-US">
                <a:solidFill>
                  <a:srgbClr val="000000"/>
                </a:solidFill>
                <a:latin typeface="Calibri" pitchFamily="34" charset="0"/>
              </a:rPr>
              <a:pPr/>
              <a:t>70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5964884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EF6FE4A-321E-4A64-B8C1-C52BC71D8DF8}" type="slidenum">
              <a:rPr lang="en-US" altLang="en-US">
                <a:solidFill>
                  <a:srgbClr val="000000"/>
                </a:solidFill>
                <a:latin typeface="Calibri" pitchFamily="34" charset="0"/>
              </a:rPr>
              <a:pPr/>
              <a:t>71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26232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48F2FBD-838A-4648-A911-E597304768AF}" type="slidenum">
              <a:rPr lang="en-US" altLang="en-US">
                <a:solidFill>
                  <a:srgbClr val="000000"/>
                </a:solidFill>
                <a:latin typeface="Calibri" pitchFamily="34" charset="0"/>
              </a:rPr>
              <a:pPr/>
              <a:t>72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632906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55C779-B079-481A-817E-5B4C1B05303D}" type="slidenum">
              <a:rPr lang="en-US" altLang="en-US">
                <a:solidFill>
                  <a:srgbClr val="000000"/>
                </a:solidFill>
                <a:latin typeface="Calibri" pitchFamily="34" charset="0"/>
              </a:rPr>
              <a:pPr/>
              <a:t>73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63724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2AC51D-6DAA-4455-8EA7-D54B64909A8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9614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AE05B53-F479-4A56-A544-4DB320D67A6F}" type="slidenum">
              <a:rPr lang="en-US" altLang="en-US">
                <a:solidFill>
                  <a:srgbClr val="000000"/>
                </a:solidFill>
                <a:latin typeface="Calibri" pitchFamily="34" charset="0"/>
              </a:rPr>
              <a:pPr/>
              <a:t>74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8209069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F4E91AC-E7A8-476D-B3D6-A0F5B0C58F38}" type="slidenum">
              <a:rPr lang="en-US" altLang="en-US">
                <a:solidFill>
                  <a:srgbClr val="000000"/>
                </a:solidFill>
                <a:latin typeface="Calibri" pitchFamily="34" charset="0"/>
              </a:rPr>
              <a:pPr/>
              <a:t>75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86191851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61CC8869-9885-4FAE-85BF-9D3A89AD6A2E}" type="slidenum">
              <a:rPr lang="en-US" altLang="en-US">
                <a:solidFill>
                  <a:srgbClr val="000000"/>
                </a:solidFill>
                <a:latin typeface="Calibri" pitchFamily="34" charset="0"/>
              </a:rPr>
              <a:pPr/>
              <a:t>76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41370999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9F00516-1640-474D-9C9C-B5511CAA9CFC}" type="slidenum">
              <a:rPr lang="en-US" altLang="en-US">
                <a:solidFill>
                  <a:srgbClr val="000000"/>
                </a:solidFill>
                <a:latin typeface="Calibri" pitchFamily="34" charset="0"/>
              </a:rPr>
              <a:pPr/>
              <a:t>77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165553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2F2FE5ED-3E53-4495-91EA-7C29F4E023F1}" type="slidenum">
              <a:rPr lang="en-US" altLang="en-US">
                <a:solidFill>
                  <a:srgbClr val="000000"/>
                </a:solidFill>
                <a:latin typeface="Calibri" pitchFamily="34" charset="0"/>
              </a:rPr>
              <a:pPr/>
              <a:t>78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5935601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85D3A00-5AB3-4BB8-82A2-107356BAA061}" type="slidenum">
              <a:rPr lang="en-US" altLang="en-US">
                <a:solidFill>
                  <a:srgbClr val="000000"/>
                </a:solidFill>
                <a:latin typeface="Calibri" pitchFamily="34" charset="0"/>
              </a:rPr>
              <a:pPr/>
              <a:t>79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8848148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400EF0E7-D2BA-4B9D-8863-305206A52C01}" type="slidenum">
              <a:rPr lang="en-US" altLang="en-US">
                <a:solidFill>
                  <a:srgbClr val="000000"/>
                </a:solidFill>
                <a:latin typeface="Calibri" pitchFamily="34" charset="0"/>
              </a:rPr>
              <a:pPr/>
              <a:t>80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0938963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AE8B652-8820-4702-8B9D-BE37DF77B712}" type="slidenum">
              <a:rPr lang="en-US" altLang="en-US">
                <a:solidFill>
                  <a:srgbClr val="000000"/>
                </a:solidFill>
                <a:latin typeface="Calibri" pitchFamily="34" charset="0"/>
              </a:rPr>
              <a:pPr/>
              <a:t>82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3761747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F375EA70-7FC8-418B-98FD-0A4A1AAC690F}" type="slidenum">
              <a:rPr lang="en-US" altLang="en-US">
                <a:solidFill>
                  <a:srgbClr val="000000"/>
                </a:solidFill>
                <a:latin typeface="Calibri" pitchFamily="34" charset="0"/>
              </a:rPr>
              <a:pPr/>
              <a:t>86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4451335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C26300B6-05F5-4A8B-8ACA-4F6ACD007CDB}" type="slidenum">
              <a:rPr lang="en-US" altLang="en-US">
                <a:solidFill>
                  <a:srgbClr val="000000"/>
                </a:solidFill>
                <a:latin typeface="Calibri" pitchFamily="34" charset="0"/>
              </a:rPr>
              <a:pPr/>
              <a:t>87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014500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6525013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854B390-BE4F-4567-9BDF-0C37A6FE8808}" type="slidenum">
              <a:rPr lang="en-US" altLang="en-US">
                <a:solidFill>
                  <a:srgbClr val="000000"/>
                </a:solidFill>
                <a:latin typeface="Calibri" pitchFamily="34" charset="0"/>
              </a:rPr>
              <a:pPr/>
              <a:t>88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64643549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9C96FA7A-75A7-4A3C-988F-485CBC77FD28}" type="slidenum">
              <a:rPr lang="en-US" altLang="en-US">
                <a:solidFill>
                  <a:srgbClr val="000000"/>
                </a:solidFill>
                <a:latin typeface="Calibri" pitchFamily="34" charset="0"/>
              </a:rPr>
              <a:pPr/>
              <a:t>89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38016232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A8FC260E-E496-4950-8519-223E4F92F527}" type="slidenum">
              <a:rPr lang="en-US" altLang="en-US">
                <a:solidFill>
                  <a:srgbClr val="000000"/>
                </a:solidFill>
                <a:latin typeface="Calibri" pitchFamily="34" charset="0"/>
              </a:rPr>
              <a:pPr/>
              <a:t>90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9179955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10BA607-7D6B-40A6-BC89-2B10B0FF38BF}" type="slidenum">
              <a:rPr lang="en-US" altLang="en-US">
                <a:solidFill>
                  <a:srgbClr val="000000"/>
                </a:solidFill>
                <a:latin typeface="Calibri" pitchFamily="34" charset="0"/>
              </a:rPr>
              <a:pPr/>
              <a:t>91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7323187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0EE0D9CF-B8CA-4A0F-87EF-7DCA926DE0FB}" type="slidenum">
              <a:rPr lang="en-US" altLang="en-US">
                <a:solidFill>
                  <a:srgbClr val="000000"/>
                </a:solidFill>
                <a:latin typeface="Calibri" pitchFamily="34" charset="0"/>
              </a:rPr>
              <a:pPr/>
              <a:t>92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8822117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D2CD61E8-F563-45B7-A961-05492AB70441}" type="slidenum">
              <a:rPr lang="en-US" altLang="en-US">
                <a:solidFill>
                  <a:srgbClr val="000000"/>
                </a:solidFill>
                <a:latin typeface="Calibri" pitchFamily="34" charset="0"/>
              </a:rPr>
              <a:pPr/>
              <a:t>93</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5042169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BAF878D4-E3EC-4FA2-8E41-737D5BDFF435}" type="slidenum">
              <a:rPr lang="en-US" altLang="en-US">
                <a:solidFill>
                  <a:srgbClr val="000000"/>
                </a:solidFill>
                <a:latin typeface="Calibri" pitchFamily="34" charset="0"/>
              </a:rPr>
              <a:pPr/>
              <a:t>94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273598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F7F7F98-0C2F-4AB0-905F-655DCD070568}" type="slidenum">
              <a:rPr lang="en-US" altLang="en-US">
                <a:solidFill>
                  <a:srgbClr val="000000"/>
                </a:solidFill>
                <a:latin typeface="Calibri" pitchFamily="34" charset="0"/>
              </a:rPr>
              <a:pPr/>
              <a:t>95</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73431746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60D05A3-6613-42A6-AC0A-CF0DFCEE3506}" type="slidenum">
              <a:rPr lang="en-US" altLang="en-US">
                <a:solidFill>
                  <a:srgbClr val="000000"/>
                </a:solidFill>
                <a:latin typeface="Calibri" pitchFamily="34" charset="0"/>
              </a:rPr>
              <a:pPr/>
              <a:t>96</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975523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E79D48C9-2F6B-466F-8079-D873AD2E86DB}" type="slidenum">
              <a:rPr lang="en-US" altLang="en-US">
                <a:solidFill>
                  <a:srgbClr val="000000"/>
                </a:solidFill>
                <a:latin typeface="Calibri" pitchFamily="34" charset="0"/>
              </a:rPr>
              <a:pPr/>
              <a:t>97</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16821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2206852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758212C4-51A0-4C7E-A1BB-F0EC33C80EFD}" type="slidenum">
              <a:rPr lang="en-US" altLang="en-US">
                <a:solidFill>
                  <a:srgbClr val="000000"/>
                </a:solidFill>
                <a:latin typeface="Calibri" pitchFamily="34" charset="0"/>
              </a:rPr>
              <a:pPr/>
              <a:t>98</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1395225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B12F713-6856-45DE-ABF8-90B1FC39200D}" type="slidenum">
              <a:rPr lang="en-US" altLang="en-US">
                <a:solidFill>
                  <a:srgbClr val="000000"/>
                </a:solidFill>
                <a:latin typeface="Calibri" pitchFamily="34" charset="0"/>
              </a:rPr>
              <a:pPr/>
              <a:t>99</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4585280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38850174-9191-4E41-9237-FDC2CE8C75CD}" type="slidenum">
              <a:rPr lang="en-US" altLang="en-US">
                <a:solidFill>
                  <a:srgbClr val="000000"/>
                </a:solidFill>
                <a:latin typeface="Calibri" pitchFamily="34" charset="0"/>
              </a:rPr>
              <a:pPr/>
              <a:t>100</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94163863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84DDCB7A-F902-4817-A3F7-8005FAE55E4A}" type="slidenum">
              <a:rPr lang="en-US" altLang="en-US">
                <a:solidFill>
                  <a:srgbClr val="000000"/>
                </a:solidFill>
                <a:latin typeface="Calibri" pitchFamily="34" charset="0"/>
              </a:rPr>
              <a:pPr/>
              <a:t>101</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126965362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fld id="{10283FAD-658A-43D4-95BB-8B9BB41211C0}" type="slidenum">
              <a:rPr lang="en-US" altLang="en-US">
                <a:solidFill>
                  <a:srgbClr val="000000"/>
                </a:solidFill>
                <a:latin typeface="Calibri" pitchFamily="34" charset="0"/>
              </a:rPr>
              <a:pPr/>
              <a:t>102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68338829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104</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105</a:t>
            </a:fld>
            <a:endParaRPr lang="en-US">
              <a:solidFill>
                <a:prstClr val="black"/>
              </a:solidFill>
            </a:endParaRPr>
          </a:p>
        </p:txBody>
      </p:sp>
    </p:spTree>
    <p:extLst>
      <p:ext uri="{BB962C8B-B14F-4D97-AF65-F5344CB8AC3E}">
        <p14:creationId xmlns:p14="http://schemas.microsoft.com/office/powerpoint/2010/main" val="341685765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107</a:t>
            </a:fld>
            <a:endParaRPr lang="en-US">
              <a:solidFill>
                <a:prstClr val="black"/>
              </a:solidFill>
            </a:endParaRPr>
          </a:p>
        </p:txBody>
      </p:sp>
    </p:spTree>
    <p:extLst>
      <p:ext uri="{BB962C8B-B14F-4D97-AF65-F5344CB8AC3E}">
        <p14:creationId xmlns:p14="http://schemas.microsoft.com/office/powerpoint/2010/main" val="14805303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111</a:t>
            </a:fld>
            <a:endParaRPr lang="en-US">
              <a:solidFill>
                <a:prstClr val="black"/>
              </a:solidFill>
            </a:endParaRPr>
          </a:p>
        </p:txBody>
      </p:sp>
    </p:spTree>
    <p:extLst>
      <p:ext uri="{BB962C8B-B14F-4D97-AF65-F5344CB8AC3E}">
        <p14:creationId xmlns:p14="http://schemas.microsoft.com/office/powerpoint/2010/main" val="854630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112</a:t>
            </a:fld>
            <a:endParaRPr lang="en-US">
              <a:solidFill>
                <a:prstClr val="black"/>
              </a:solidFill>
            </a:endParaRPr>
          </a:p>
        </p:txBody>
      </p:sp>
    </p:spTree>
    <p:extLst>
      <p:ext uri="{BB962C8B-B14F-4D97-AF65-F5344CB8AC3E}">
        <p14:creationId xmlns:p14="http://schemas.microsoft.com/office/powerpoint/2010/main" val="2187158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2AC51D-6DAA-4455-8EA7-D54B64909A8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10596425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114</a:t>
            </a:fld>
            <a:endParaRPr lang="en-US">
              <a:solidFill>
                <a:prstClr val="black"/>
              </a:solidFill>
            </a:endParaRPr>
          </a:p>
        </p:txBody>
      </p:sp>
    </p:spTree>
    <p:extLst>
      <p:ext uri="{BB962C8B-B14F-4D97-AF65-F5344CB8AC3E}">
        <p14:creationId xmlns:p14="http://schemas.microsoft.com/office/powerpoint/2010/main" val="11061107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115</a:t>
            </a:fld>
            <a:endParaRPr lang="en-US">
              <a:solidFill>
                <a:prstClr val="black"/>
              </a:solidFill>
            </a:endParaRPr>
          </a:p>
        </p:txBody>
      </p:sp>
    </p:spTree>
    <p:extLst>
      <p:ext uri="{BB962C8B-B14F-4D97-AF65-F5344CB8AC3E}">
        <p14:creationId xmlns:p14="http://schemas.microsoft.com/office/powerpoint/2010/main" val="260994230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116</a:t>
            </a:fld>
            <a:endParaRPr lang="en-US">
              <a:solidFill>
                <a:prstClr val="black"/>
              </a:solidFill>
            </a:endParaRPr>
          </a:p>
        </p:txBody>
      </p:sp>
    </p:spTree>
    <p:extLst>
      <p:ext uri="{BB962C8B-B14F-4D97-AF65-F5344CB8AC3E}">
        <p14:creationId xmlns:p14="http://schemas.microsoft.com/office/powerpoint/2010/main" val="75698529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117</a:t>
            </a:fld>
            <a:endParaRPr lang="en-US">
              <a:solidFill>
                <a:prstClr val="black"/>
              </a:solidFill>
            </a:endParaRPr>
          </a:p>
        </p:txBody>
      </p:sp>
    </p:spTree>
    <p:extLst>
      <p:ext uri="{BB962C8B-B14F-4D97-AF65-F5344CB8AC3E}">
        <p14:creationId xmlns:p14="http://schemas.microsoft.com/office/powerpoint/2010/main" val="88522901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118</a:t>
            </a:fld>
            <a:endParaRPr lang="en-US">
              <a:solidFill>
                <a:prstClr val="black"/>
              </a:solidFill>
            </a:endParaRPr>
          </a:p>
        </p:txBody>
      </p:sp>
    </p:spTree>
    <p:extLst>
      <p:ext uri="{BB962C8B-B14F-4D97-AF65-F5344CB8AC3E}">
        <p14:creationId xmlns:p14="http://schemas.microsoft.com/office/powerpoint/2010/main" val="34980541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119</a:t>
            </a:fld>
            <a:endParaRPr lang="en-US">
              <a:solidFill>
                <a:prstClr val="black"/>
              </a:solidFill>
            </a:endParaRPr>
          </a:p>
        </p:txBody>
      </p:sp>
    </p:spTree>
    <p:extLst>
      <p:ext uri="{BB962C8B-B14F-4D97-AF65-F5344CB8AC3E}">
        <p14:creationId xmlns:p14="http://schemas.microsoft.com/office/powerpoint/2010/main" val="156338952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120</a:t>
            </a:fld>
            <a:endParaRPr lang="en-US">
              <a:solidFill>
                <a:prstClr val="black"/>
              </a:solidFill>
            </a:endParaRPr>
          </a:p>
        </p:txBody>
      </p:sp>
    </p:spTree>
    <p:extLst>
      <p:ext uri="{BB962C8B-B14F-4D97-AF65-F5344CB8AC3E}">
        <p14:creationId xmlns:p14="http://schemas.microsoft.com/office/powerpoint/2010/main" val="2990117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121</a:t>
            </a:fld>
            <a:endParaRPr lang="en-US">
              <a:solidFill>
                <a:prstClr val="black"/>
              </a:solidFill>
            </a:endParaRPr>
          </a:p>
        </p:txBody>
      </p:sp>
    </p:spTree>
    <p:extLst>
      <p:ext uri="{BB962C8B-B14F-4D97-AF65-F5344CB8AC3E}">
        <p14:creationId xmlns:p14="http://schemas.microsoft.com/office/powerpoint/2010/main" val="39117080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122</a:t>
            </a:fld>
            <a:endParaRPr lang="en-US">
              <a:solidFill>
                <a:prstClr val="black"/>
              </a:solidFill>
            </a:endParaRPr>
          </a:p>
        </p:txBody>
      </p:sp>
    </p:spTree>
    <p:extLst>
      <p:ext uri="{BB962C8B-B14F-4D97-AF65-F5344CB8AC3E}">
        <p14:creationId xmlns:p14="http://schemas.microsoft.com/office/powerpoint/2010/main" val="14924200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62AC51D-6DAA-4455-8EA7-D54B64909A85}" type="slidenum">
              <a:rPr lang="en-US" smtClean="0">
                <a:solidFill>
                  <a:prstClr val="black"/>
                </a:solidFill>
              </a:rPr>
              <a:pPr>
                <a:defRPr/>
              </a:pPr>
              <a:t>123</a:t>
            </a:fld>
            <a:endParaRPr lang="en-US">
              <a:solidFill>
                <a:prstClr val="black"/>
              </a:solidFill>
            </a:endParaRPr>
          </a:p>
        </p:txBody>
      </p:sp>
    </p:spTree>
    <p:extLst>
      <p:ext uri="{BB962C8B-B14F-4D97-AF65-F5344CB8AC3E}">
        <p14:creationId xmlns:p14="http://schemas.microsoft.com/office/powerpoint/2010/main" val="264794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3597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2548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297705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237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r>
              <a:rPr lang="en-US"/>
              <a:t>Footer text goes here.</a:t>
            </a: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60333BBD-0281-412E-BF32-FD20C8390596}" type="slidenum">
              <a:rPr lang="en-US"/>
              <a:pPr>
                <a:defRPr/>
              </a:pPr>
              <a:t>‹#›</a:t>
            </a:fld>
            <a:endParaRPr lang="en-US"/>
          </a:p>
        </p:txBody>
      </p:sp>
    </p:spTree>
    <p:extLst>
      <p:ext uri="{BB962C8B-B14F-4D97-AF65-F5344CB8AC3E}">
        <p14:creationId xmlns:p14="http://schemas.microsoft.com/office/powerpoint/2010/main" val="27206625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304800" y="244476"/>
            <a:ext cx="76200" cy="517525"/>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5B6770">
                  <a:lumMod val="40000"/>
                  <a:lumOff val="60000"/>
                </a:srgbClr>
              </a:solidFill>
            </a:endParaRPr>
          </a:p>
        </p:txBody>
      </p:sp>
      <p:cxnSp>
        <p:nvCxnSpPr>
          <p:cNvPr id="5" name="Straight Connector 4"/>
          <p:cNvCxnSpPr/>
          <p:nvPr userDrawn="1"/>
        </p:nvCxnSpPr>
        <p:spPr>
          <a:xfrm>
            <a:off x="304800" y="244475"/>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a:t>Footer text goes here.</a:t>
            </a:r>
          </a:p>
        </p:txBody>
      </p:sp>
      <p:sp>
        <p:nvSpPr>
          <p:cNvPr id="7" name="Slide Number Placeholder 5"/>
          <p:cNvSpPr>
            <a:spLocks noGrp="1"/>
          </p:cNvSpPr>
          <p:nvPr>
            <p:ph type="sldNum" sz="quarter" idx="11"/>
          </p:nvPr>
        </p:nvSpPr>
        <p:spPr/>
        <p:txBody>
          <a:bodyPr/>
          <a:lstStyle>
            <a:lvl1pPr algn="ctr">
              <a:defRPr sz="1200" smtClean="0">
                <a:solidFill>
                  <a:srgbClr val="5B6770"/>
                </a:solidFill>
              </a:defRPr>
            </a:lvl1pPr>
          </a:lstStyle>
          <a:p>
            <a:pPr>
              <a:defRPr/>
            </a:pPr>
            <a:fld id="{3D4C7D2F-EB3D-47F5-B7C3-F357573DC2B8}" type="slidenum">
              <a:rPr lang="en-US"/>
              <a:pPr>
                <a:defRPr/>
              </a:pPr>
              <a:t>‹#›</a:t>
            </a:fld>
            <a:endParaRPr lang="en-US" dirty="0"/>
          </a:p>
        </p:txBody>
      </p:sp>
    </p:spTree>
    <p:extLst>
      <p:ext uri="{BB962C8B-B14F-4D97-AF65-F5344CB8AC3E}">
        <p14:creationId xmlns:p14="http://schemas.microsoft.com/office/powerpoint/2010/main" val="2422936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658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172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21337747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4700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1851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3"/>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AEC7">
                    <a:tint val="75000"/>
                  </a:srgbClr>
                </a:solidFill>
              </a:rPr>
              <a:t>Footer text goes here.</a:t>
            </a:r>
            <a:endParaRPr lang="en-US">
              <a:solidFill>
                <a:srgbClr val="00AEC7">
                  <a:tint val="75000"/>
                </a:srgbClr>
              </a:solidFill>
            </a:endParaRP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75992125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4406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01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94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4763077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999777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432603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3323905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567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AEC7">
                    <a:tint val="75000"/>
                  </a:srgbClr>
                </a:solidFill>
              </a:rPr>
              <a:t>Footer text goes here.</a:t>
            </a:r>
            <a:endParaRPr lang="en-US">
              <a:solidFill>
                <a:srgbClr val="00AEC7">
                  <a:tint val="75000"/>
                </a:srgbClr>
              </a:solidFill>
            </a:endParaRP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413244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srgbClr val="00AEC7">
                    <a:tint val="75000"/>
                  </a:srgbClr>
                </a:solidFill>
              </a:rPr>
              <a:t>Footer text goes here.</a:t>
            </a:r>
            <a:endParaRPr lang="en-US">
              <a:solidFill>
                <a:srgbClr val="00AEC7">
                  <a:tint val="75000"/>
                </a:srgb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869382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srgbClr val="00AEC7">
                    <a:tint val="75000"/>
                  </a:srgbClr>
                </a:solidFill>
              </a:rPr>
              <a:t>Footer text goes here.</a:t>
            </a:r>
            <a:endParaRPr lang="en-US">
              <a:solidFill>
                <a:srgbClr val="00AEC7">
                  <a:tint val="75000"/>
                </a:srgb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12888502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AEC7">
                    <a:tint val="75000"/>
                  </a:srgbClr>
                </a:solidFill>
              </a:rPr>
              <a:t>Footer text goes here.</a:t>
            </a:r>
            <a:endParaRPr lang="en-US">
              <a:solidFill>
                <a:srgbClr val="00AEC7">
                  <a:tint val="75000"/>
                </a:srgbClr>
              </a:solidFill>
            </a:endParaRP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96075453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srgbClr val="00AEC7">
                    <a:tint val="75000"/>
                  </a:srgbClr>
                </a:solidFill>
              </a:rPr>
              <a:t>Footer text goes here.</a:t>
            </a:r>
            <a:endParaRPr lang="en-US">
              <a:solidFill>
                <a:srgbClr val="00AEC7">
                  <a:tint val="75000"/>
                </a:srgb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47869511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AEC7">
                    <a:tint val="75000"/>
                  </a:srgbClr>
                </a:solidFill>
              </a:rPr>
              <a:t>Footer text goes here.</a:t>
            </a:r>
            <a:endParaRPr lang="en-US">
              <a:solidFill>
                <a:srgbClr val="00AEC7">
                  <a:tint val="75000"/>
                </a:srgbClr>
              </a:solidFill>
            </a:endParaRP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56050387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srgbClr val="00AEC7">
                    <a:tint val="75000"/>
                  </a:srgbClr>
                </a:solidFill>
              </a:rPr>
              <a:t>Footer text goes here.</a:t>
            </a:r>
            <a:endParaRPr lang="en-US">
              <a:solidFill>
                <a:srgbClr val="00AEC7">
                  <a:tint val="75000"/>
                </a:srgb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68638154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8061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75899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solidFill>
                  <a:srgbClr val="00AEC7">
                    <a:tint val="75000"/>
                  </a:srgbClr>
                </a:solidFill>
              </a:rPr>
              <a:t>Footer text goes here.</a:t>
            </a:r>
            <a:endParaRPr lang="en-US">
              <a:solidFill>
                <a:srgbClr val="00AEC7">
                  <a:tint val="75000"/>
                </a:srgbClr>
              </a:solidFill>
            </a:endParaRP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076670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smtClean="0">
                <a:solidFill>
                  <a:srgbClr val="00AEC7">
                    <a:tint val="75000"/>
                  </a:srgbClr>
                </a:solidFill>
              </a:rPr>
              <a:t>Footer text goes here.</a:t>
            </a:r>
            <a:endParaRPr lang="en-US">
              <a:solidFill>
                <a:srgbClr val="00AEC7">
                  <a:tint val="75000"/>
                </a:srgbClr>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14605081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2747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1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15477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6272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81"/>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226526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1"/>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07494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047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a:prstGeom prst="rect">
            <a:avLst/>
          </a:prstGeo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srgbClr val="00AEC7">
                    <a:tint val="75000"/>
                  </a:srgbClr>
                </a:solidFill>
              </a:rPr>
              <a:t>Footer text goes here.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35279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B6770">
                  <a:lumMod val="40000"/>
                  <a:lumOff val="60000"/>
                </a:srgbClr>
              </a:solidFill>
            </a:endParaRPr>
          </a:p>
        </p:txBody>
      </p:sp>
      <p:sp>
        <p:nvSpPr>
          <p:cNvPr id="8" name="Footer Placeholder 4"/>
          <p:cNvSpPr>
            <a:spLocks noGrp="1"/>
          </p:cNvSpPr>
          <p:nvPr>
            <p:ph type="ftr" sz="quarter" idx="11"/>
          </p:nvPr>
        </p:nvSpPr>
        <p:spPr>
          <a:xfrm>
            <a:off x="2743200" y="6553200"/>
            <a:ext cx="4038600" cy="228600"/>
          </a:xfrm>
        </p:spPr>
        <p:txBody>
          <a:bodyPr/>
          <a:lstStyle/>
          <a:p>
            <a:r>
              <a:rPr lang="en-US">
                <a:solidFill>
                  <a:srgbClr val="00AEC7">
                    <a:tint val="75000"/>
                  </a:srgbClr>
                </a:solidFill>
              </a:rPr>
              <a:t>Footer text goes here.</a:t>
            </a: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2"/>
                </a:solidFill>
              </a:defRPr>
            </a:lvl1pPr>
          </a:lstStyle>
          <a:p>
            <a:fld id="{1D93BD3E-1E9A-4970-A6F7-E7AC52762E0C}" type="slidenum">
              <a:rPr lang="en-US" smtClean="0">
                <a:solidFill>
                  <a:srgbClr val="5B6770"/>
                </a:solidFill>
              </a:rPr>
              <a:pPr/>
              <a:t>‹#›</a:t>
            </a:fld>
            <a:endParaRPr lang="en-US" dirty="0">
              <a:solidFill>
                <a:srgbClr val="5B6770"/>
              </a:solidFill>
            </a:endParaRPr>
          </a:p>
        </p:txBody>
      </p:sp>
    </p:spTree>
    <p:extLst>
      <p:ext uri="{BB962C8B-B14F-4D97-AF65-F5344CB8AC3E}">
        <p14:creationId xmlns:p14="http://schemas.microsoft.com/office/powerpoint/2010/main" val="32435072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5.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3" Type="http://schemas.openxmlformats.org/officeDocument/2006/relationships/theme" Target="../theme/theme16.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3" Type="http://schemas.openxmlformats.org/officeDocument/2006/relationships/theme" Target="../theme/theme1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2.png"/></Relationships>
</file>

<file path=ppt/slideMasters/_rels/slideMaster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8.xml"/><Relationship Id="rId1" Type="http://schemas.openxmlformats.org/officeDocument/2006/relationships/slideLayout" Target="../slideLayouts/slideLayout27.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20.xml.rels><?xml version="1.0" encoding="UTF-8" standalone="yes"?>
<Relationships xmlns="http://schemas.openxmlformats.org/package/2006/relationships"><Relationship Id="rId3" Type="http://schemas.openxmlformats.org/officeDocument/2006/relationships/theme" Target="../theme/theme20.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png"/></Relationships>
</file>

<file path=ppt/slideMasters/_rels/slideMaster21.xml.rels><?xml version="1.0" encoding="UTF-8" standalone="yes"?>
<Relationships xmlns="http://schemas.openxmlformats.org/package/2006/relationships"><Relationship Id="rId3" Type="http://schemas.openxmlformats.org/officeDocument/2006/relationships/theme" Target="../theme/theme21.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2.png"/></Relationships>
</file>

<file path=ppt/slideMasters/_rels/slideMaster22.xml.rels><?xml version="1.0" encoding="UTF-8" standalone="yes"?>
<Relationships xmlns="http://schemas.openxmlformats.org/package/2006/relationships"><Relationship Id="rId3" Type="http://schemas.openxmlformats.org/officeDocument/2006/relationships/theme" Target="../theme/theme22.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image" Target="../media/image2.png"/></Relationships>
</file>

<file path=ppt/slideMasters/_rels/slideMaster23.xml.rels><?xml version="1.0" encoding="UTF-8" standalone="yes"?>
<Relationships xmlns="http://schemas.openxmlformats.org/package/2006/relationships"><Relationship Id="rId3" Type="http://schemas.openxmlformats.org/officeDocument/2006/relationships/theme" Target="../theme/theme23.xml"/><Relationship Id="rId2" Type="http://schemas.openxmlformats.org/officeDocument/2006/relationships/slideLayout" Target="../slideLayouts/slideLayout37.xml"/><Relationship Id="rId1" Type="http://schemas.openxmlformats.org/officeDocument/2006/relationships/slideLayout" Target="../slideLayouts/slideLayout36.xml"/><Relationship Id="rId4" Type="http://schemas.openxmlformats.org/officeDocument/2006/relationships/image" Target="../media/image2.png"/></Relationships>
</file>

<file path=ppt/slideMasters/_rels/slideMaster24.xml.rels><?xml version="1.0" encoding="UTF-8" standalone="yes"?>
<Relationships xmlns="http://schemas.openxmlformats.org/package/2006/relationships"><Relationship Id="rId3" Type="http://schemas.openxmlformats.org/officeDocument/2006/relationships/theme" Target="../theme/theme2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2.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467345256"/>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226801792"/>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2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89422742"/>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593520415"/>
      </p:ext>
    </p:extLst>
  </p:cSld>
  <p:clrMap bg1="lt1" tx1="dk1" bg2="lt2" tx2="dk2" accent1="accent1" accent2="accent2" accent3="accent3" accent4="accent4" accent5="accent5" accent6="accent6" hlink="hlink" folHlink="folHlink"/>
  <p:sldLayoutIdLst>
    <p:sldLayoutId id="2147483689"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632593019"/>
      </p:ext>
    </p:extLst>
  </p:cSld>
  <p:clrMap bg1="lt1" tx1="dk1" bg2="lt2" tx2="dk2" accent1="accent1" accent2="accent2" accent3="accent3" accent4="accent4" accent5="accent5" accent6="accent6" hlink="hlink" folHlink="folHlink"/>
  <p:sldLayoutIdLst>
    <p:sldLayoutId id="2147483691" r:id="rId1"/>
    <p:sldLayoutId id="214748369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480301247"/>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392668627"/>
      </p:ext>
    </p:extLst>
  </p:cSld>
  <p:clrMap bg1="lt1" tx1="dk1" bg2="lt2" tx2="dk2" accent1="accent1" accent2="accent2" accent3="accent3" accent4="accent4" accent5="accent5" accent6="accent6" hlink="hlink" folHlink="folHlink"/>
  <p:sldLayoutIdLst>
    <p:sldLayoutId id="214748369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729735"/>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90945974"/>
      </p:ext>
    </p:extLst>
  </p:cSld>
  <p:clrMap bg1="lt1" tx1="dk1" bg2="lt2" tx2="dk2" accent1="accent1" accent2="accent2" accent3="accent3" accent4="accent4" accent5="accent5" accent6="accent6" hlink="hlink" folHlink="folHlink"/>
  <p:sldLayoutIdLst>
    <p:sldLayoutId id="2147483701" r:id="rId1"/>
    <p:sldLayoutId id="214748370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673966984"/>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903016299"/>
      </p:ext>
    </p:extLst>
  </p:cSld>
  <p:clrMap bg1="lt1" tx1="dk1" bg2="lt2" tx2="dk2" accent1="accent1" accent2="accent2" accent3="accent3" accent4="accent4" accent5="accent5" accent6="accent6" hlink="hlink" folHlink="folHlink"/>
  <p:sldLayoutIdLst>
    <p:sldLayoutId id="2147483706" r:id="rId1"/>
    <p:sldLayoutId id="2147483707"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8"/>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459353087"/>
      </p:ext>
    </p:extLst>
  </p:cSld>
  <p:clrMap bg1="lt1" tx1="dk1" bg2="lt2" tx2="dk2" accent1="accent1" accent2="accent2" accent3="accent3" accent4="accent4" accent5="accent5" accent6="accent6" hlink="hlink" folHlink="folHlink"/>
  <p:sldLayoutIdLst>
    <p:sldLayoutId id="2147483663" r:id="rId1"/>
    <p:sldLayoutId id="2147483664"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304291041"/>
      </p:ext>
    </p:extLst>
  </p:cSld>
  <p:clrMap bg1="lt1" tx1="dk1" bg2="lt2" tx2="dk2" accent1="accent1" accent2="accent2" accent3="accent3" accent4="accent4" accent5="accent5" accent6="accent6" hlink="hlink" folHlink="folHlink"/>
  <p:sldLayoutIdLst>
    <p:sldLayoutId id="2147483709" r:id="rId1"/>
    <p:sldLayoutId id="2147483710"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417822487"/>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561378499"/>
      </p:ext>
    </p:extLst>
  </p:cSld>
  <p:clrMap bg1="lt1" tx1="dk1" bg2="lt2" tx2="dk2" accent1="accent1" accent2="accent2" accent3="accent3" accent4="accent4" accent5="accent5" accent6="accent6" hlink="hlink" folHlink="folHlink"/>
  <p:sldLayoutIdLst>
    <p:sldLayoutId id="2147483715" r:id="rId1"/>
    <p:sldLayoutId id="2147483716"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r>
              <a:rPr lang="en-US" sz="1000" b="1" dirty="0" smtClean="0">
                <a:solidFill>
                  <a:srgbClr val="5B6770"/>
                </a:solidFill>
              </a:rPr>
              <a:t>PUBLIC</a:t>
            </a:r>
            <a:endParaRPr lang="en-US" sz="1000" b="1" dirty="0">
              <a:solidFill>
                <a:srgbClr val="5B6770"/>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95841514"/>
      </p:ext>
    </p:extLst>
  </p:cSld>
  <p:clrMap bg1="lt1" tx1="dk1" bg2="lt2" tx2="dk2" accent1="accent1" accent2="accent2" accent3="accent3" accent4="accent4" accent5="accent5" accent6="accent6" hlink="hlink" folHlink="folHlink"/>
  <p:sldLayoutIdLst>
    <p:sldLayoutId id="2147483718" r:id="rId1"/>
    <p:sldLayoutId id="2147483719"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2"/>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6" y="6553201"/>
            <a:ext cx="707325" cy="207749"/>
          </a:xfrm>
          <a:prstGeom prst="rect">
            <a:avLst/>
          </a:prstGeom>
          <a:noFill/>
        </p:spPr>
        <p:txBody>
          <a:bodyPr wrap="square" rtlCol="0">
            <a:spAutoFit/>
          </a:bodyPr>
          <a:lstStyle/>
          <a:p>
            <a:r>
              <a:rPr lang="en-US" sz="75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9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745389392"/>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3190619561"/>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56"/>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309623208"/>
      </p:ext>
    </p:extLst>
  </p:cSld>
  <p:clrMap bg1="lt1" tx1="dk1" bg2="lt2" tx2="dk2" accent1="accent1" accent2="accent2" accent3="accent3" accent4="accent4" accent5="accent5" accent6="accent6" hlink="hlink" folHlink="folHlink"/>
  <p:sldLayoutIdLst>
    <p:sldLayoutId id="2147483668" r:id="rId1"/>
    <p:sldLayoutId id="2147483669"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81"/>
            <a:ext cx="2857586" cy="1105445"/>
          </a:xfrm>
          <a:prstGeom prst="rect">
            <a:avLst/>
          </a:prstGeom>
        </p:spPr>
      </p:pic>
    </p:spTree>
    <p:extLst>
      <p:ext uri="{BB962C8B-B14F-4D97-AF65-F5344CB8AC3E}">
        <p14:creationId xmlns:p14="http://schemas.microsoft.com/office/powerpoint/2010/main" val="1010581061"/>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2636284057"/>
      </p:ext>
    </p:extLst>
  </p:cSld>
  <p:clrMap bg1="lt1" tx1="dk1" bg2="lt2" tx2="dk2" accent1="accent1" accent2="accent2" accent3="accent3" accent4="accent4" accent5="accent5" accent6="accent6" hlink="hlink" folHlink="folHlink"/>
  <p:sldLayoutIdLst>
    <p:sldLayoutId id="2147483673" r:id="rId1"/>
    <p:sldLayoutId id="2147483674"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srgbClr val="00AEC7">
                    <a:tint val="75000"/>
                  </a:srgbClr>
                </a:solidFill>
              </a:rPr>
              <a:t>Footer text goes here.</a:t>
            </a:r>
            <a:endParaRPr lang="en-US" dirty="0">
              <a:solidFill>
                <a:srgbClr val="00AEC7">
                  <a:tint val="75000"/>
                </a:srgbClr>
              </a:solidFill>
            </a:endParaRPr>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4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7" y="6553200"/>
            <a:ext cx="707325" cy="253916"/>
          </a:xfrm>
          <a:prstGeom prst="rect">
            <a:avLst/>
          </a:prstGeom>
          <a:noFill/>
        </p:spPr>
        <p:txBody>
          <a:bodyPr wrap="square" rtlCol="0">
            <a:spAutoFit/>
          </a:bodyPr>
          <a:lstStyle/>
          <a:p>
            <a:r>
              <a:rPr lang="en-US" sz="1000" b="1" dirty="0">
                <a:solidFill>
                  <a:srgbClr val="5B6770"/>
                </a:solidFill>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solidFill>
                  <a:srgbClr val="00AEC7">
                    <a:tint val="75000"/>
                  </a:srgbClr>
                </a:solidFill>
              </a:rPr>
              <a:pPr/>
              <a:t>‹#›</a:t>
            </a:fld>
            <a:endParaRPr lang="en-US">
              <a:solidFill>
                <a:srgbClr val="00AEC7">
                  <a:tint val="75000"/>
                </a:srgbClr>
              </a:solidFill>
            </a:endParaRPr>
          </a:p>
        </p:txBody>
      </p:sp>
    </p:spTree>
    <p:extLst>
      <p:ext uri="{BB962C8B-B14F-4D97-AF65-F5344CB8AC3E}">
        <p14:creationId xmlns:p14="http://schemas.microsoft.com/office/powerpoint/2010/main" val="1178302208"/>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102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42900" y="2876550"/>
            <a:ext cx="28575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089741"/>
      </p:ext>
    </p:extLst>
  </p:cSld>
  <p:clrMap bg1="lt1" tx1="dk1" bg2="lt2" tx2="dk2" accent1="accent1" accent2="accent2" accent3="accent3" accent4="accent4" accent5="accent5" accent6="accent6" hlink="hlink" folHlink="folHlink"/>
  <p:sldLayoutIdLst>
    <p:sldLayoutId id="2147483679" r:id="rId1"/>
  </p:sldLayoutIdLst>
  <p:hf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Arial" charset="0"/>
        </a:defRPr>
      </a:lvl2pPr>
      <a:lvl3pPr algn="l" rtl="0" fontAlgn="base">
        <a:lnSpc>
          <a:spcPct val="90000"/>
        </a:lnSpc>
        <a:spcBef>
          <a:spcPct val="0"/>
        </a:spcBef>
        <a:spcAft>
          <a:spcPct val="0"/>
        </a:spcAft>
        <a:defRPr sz="4400">
          <a:solidFill>
            <a:schemeClr val="tx1"/>
          </a:solidFill>
          <a:latin typeface="Arial" charset="0"/>
        </a:defRPr>
      </a:lvl3pPr>
      <a:lvl4pPr algn="l" rtl="0" fontAlgn="base">
        <a:lnSpc>
          <a:spcPct val="90000"/>
        </a:lnSpc>
        <a:spcBef>
          <a:spcPct val="0"/>
        </a:spcBef>
        <a:spcAft>
          <a:spcPct val="0"/>
        </a:spcAft>
        <a:defRPr sz="4400">
          <a:solidFill>
            <a:schemeClr val="tx1"/>
          </a:solidFill>
          <a:latin typeface="Arial" charset="0"/>
        </a:defRPr>
      </a:lvl4pPr>
      <a:lvl5pPr algn="l" rtl="0" fontAlgn="base">
        <a:lnSpc>
          <a:spcPct val="90000"/>
        </a:lnSpc>
        <a:spcBef>
          <a:spcPct val="0"/>
        </a:spcBef>
        <a:spcAft>
          <a:spcPct val="0"/>
        </a:spcAft>
        <a:defRPr sz="4400">
          <a:solidFill>
            <a:schemeClr val="tx1"/>
          </a:solidFill>
          <a:latin typeface="Arial" charset="0"/>
        </a:defRPr>
      </a:lvl5pPr>
      <a:lvl6pPr marL="457200" algn="l" rtl="0" fontAlgn="base">
        <a:lnSpc>
          <a:spcPct val="90000"/>
        </a:lnSpc>
        <a:spcBef>
          <a:spcPct val="0"/>
        </a:spcBef>
        <a:spcAft>
          <a:spcPct val="0"/>
        </a:spcAft>
        <a:defRPr sz="4400">
          <a:solidFill>
            <a:schemeClr val="tx1"/>
          </a:solidFill>
          <a:latin typeface="Arial" charset="0"/>
        </a:defRPr>
      </a:lvl6pPr>
      <a:lvl7pPr marL="914400" algn="l" rtl="0" fontAlgn="base">
        <a:lnSpc>
          <a:spcPct val="90000"/>
        </a:lnSpc>
        <a:spcBef>
          <a:spcPct val="0"/>
        </a:spcBef>
        <a:spcAft>
          <a:spcPct val="0"/>
        </a:spcAft>
        <a:defRPr sz="4400">
          <a:solidFill>
            <a:schemeClr val="tx1"/>
          </a:solidFill>
          <a:latin typeface="Arial" charset="0"/>
        </a:defRPr>
      </a:lvl7pPr>
      <a:lvl8pPr marL="1371600" algn="l" rtl="0" fontAlgn="base">
        <a:lnSpc>
          <a:spcPct val="90000"/>
        </a:lnSpc>
        <a:spcBef>
          <a:spcPct val="0"/>
        </a:spcBef>
        <a:spcAft>
          <a:spcPct val="0"/>
        </a:spcAft>
        <a:defRPr sz="4400">
          <a:solidFill>
            <a:schemeClr val="tx1"/>
          </a:solidFill>
          <a:latin typeface="Arial" charset="0"/>
        </a:defRPr>
      </a:lvl8pPr>
      <a:lvl9pPr marL="1828800" algn="l" rtl="0" fontAlgn="base">
        <a:lnSpc>
          <a:spcPct val="90000"/>
        </a:lnSpc>
        <a:spcBef>
          <a:spcPct val="0"/>
        </a:spcBef>
        <a:spcAft>
          <a:spcPct val="0"/>
        </a:spcAft>
        <a:defRPr sz="4400">
          <a:solidFill>
            <a:schemeClr val="tx1"/>
          </a:solidFill>
          <a:latin typeface="Arial"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r>
              <a:rPr lang="en-US"/>
              <a:t>Footer text goes here.</a:t>
            </a:r>
            <a:endParaRPr lang="en-US" dirty="0"/>
          </a:p>
        </p:txBody>
      </p:sp>
      <p:cxnSp>
        <p:nvCxnSpPr>
          <p:cNvPr id="7" name="Straight Connector 6"/>
          <p:cNvCxnSpPr/>
          <p:nvPr userDrawn="1"/>
        </p:nvCxnSpPr>
        <p:spPr>
          <a:xfrm>
            <a:off x="76208" y="6477000"/>
            <a:ext cx="5937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3925" y="6477000"/>
            <a:ext cx="68580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053" name="Picture 9"/>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200" y="6248400"/>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Box 8"/>
          <p:cNvSpPr txBox="1">
            <a:spLocks noChangeArrowheads="1"/>
          </p:cNvSpPr>
          <p:nvPr userDrawn="1"/>
        </p:nvSpPr>
        <p:spPr bwMode="auto">
          <a:xfrm>
            <a:off x="53975" y="6553200"/>
            <a:ext cx="708025"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b="1">
                <a:solidFill>
                  <a:srgbClr val="5B6770"/>
                </a:solidFill>
                <a:cs typeface="Arial" charset="0"/>
              </a:rPr>
              <a:t>PUBLIC</a:t>
            </a: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fontAlgn="auto">
              <a:spcBef>
                <a:spcPts val="0"/>
              </a:spcBef>
              <a:spcAft>
                <a:spcPts val="0"/>
              </a:spcAft>
              <a:defRPr sz="1200" smtClean="0">
                <a:solidFill>
                  <a:srgbClr val="00AEC7">
                    <a:tint val="75000"/>
                  </a:srgbClr>
                </a:solidFill>
                <a:latin typeface="+mn-lt"/>
                <a:cs typeface="+mn-cs"/>
              </a:defRPr>
            </a:lvl1pPr>
          </a:lstStyle>
          <a:p>
            <a:pPr>
              <a:defRPr/>
            </a:pPr>
            <a:fld id="{8A8E5DA8-4F58-4081-AD9A-6E9E26C925B2}" type="slidenum">
              <a:rPr lang="en-US"/>
              <a:pPr>
                <a:defRPr/>
              </a:pPr>
              <a:t>‹#›</a:t>
            </a:fld>
            <a:endParaRPr lang="en-US"/>
          </a:p>
        </p:txBody>
      </p:sp>
    </p:spTree>
    <p:extLst>
      <p:ext uri="{BB962C8B-B14F-4D97-AF65-F5344CB8AC3E}">
        <p14:creationId xmlns:p14="http://schemas.microsoft.com/office/powerpoint/2010/main" val="2802025635"/>
      </p:ext>
    </p:extLst>
  </p:cSld>
  <p:clrMap bg1="lt1" tx1="dk1" bg2="lt2" tx2="dk2" accent1="accent1" accent2="accent2" accent3="accent3" accent4="accent4" accent5="accent5" accent6="accent6" hlink="hlink" folHlink="folHlink"/>
  <p:sldLayoutIdLst>
    <p:sldLayoutId id="2147483681" r:id="rId1"/>
    <p:sldLayoutId id="2147483682" r:id="rId2"/>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0.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0.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1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20.xml"/></Relationships>
</file>

<file path=ppt/slides/_rels/slide1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3.xml"/><Relationship Id="rId1" Type="http://schemas.openxmlformats.org/officeDocument/2006/relationships/slideLayout" Target="../slideLayouts/slideLayout20.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0.xml"/></Relationships>
</file>

<file path=ppt/slides/_rels/slide1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6.xml"/><Relationship Id="rId1" Type="http://schemas.openxmlformats.org/officeDocument/2006/relationships/slideLayout" Target="../slideLayouts/slideLayout20.xml"/></Relationships>
</file>

<file path=ppt/slides/_rels/slide1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7.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1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8.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1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9.xml"/><Relationship Id="rId1" Type="http://schemas.openxmlformats.org/officeDocument/2006/relationships/slideLayout" Target="../slideLayouts/slideLayout20.xml"/><Relationship Id="rId4" Type="http://schemas.openxmlformats.org/officeDocument/2006/relationships/image" Target="../media/image47.png"/></Relationships>
</file>

<file path=ppt/slides/_rels/slide1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0.xml"/><Relationship Id="rId1" Type="http://schemas.openxmlformats.org/officeDocument/2006/relationships/slideLayout" Target="../slideLayouts/slideLayout20.xml"/><Relationship Id="rId4" Type="http://schemas.openxmlformats.org/officeDocument/2006/relationships/image" Target="../media/image49.png"/></Relationships>
</file>

<file path=ppt/slides/_rels/slide1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01.xml"/><Relationship Id="rId1" Type="http://schemas.openxmlformats.org/officeDocument/2006/relationships/slideLayout" Target="../slideLayouts/slideLayout20.xml"/></Relationships>
</file>

<file path=ppt/slides/_rels/slide1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2.xml"/><Relationship Id="rId1" Type="http://schemas.openxmlformats.org/officeDocument/2006/relationships/slideLayout" Target="../slideLayouts/slideLayout20.xml"/></Relationships>
</file>

<file path=ppt/slides/_rels/slide1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3.xml"/><Relationship Id="rId1" Type="http://schemas.openxmlformats.org/officeDocument/2006/relationships/slideLayout" Target="../slideLayouts/slideLayout20.xml"/></Relationships>
</file>

<file path=ppt/slides/_rels/slide12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4.xml"/><Relationship Id="rId1" Type="http://schemas.openxmlformats.org/officeDocument/2006/relationships/slideLayout" Target="../slideLayouts/slideLayout20.xml"/><Relationship Id="rId4" Type="http://schemas.openxmlformats.org/officeDocument/2006/relationships/image" Target="../media/image5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9.xml"/></Relationships>
</file>

<file path=ppt/slides/_rels/slide1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9.xml"/><Relationship Id="rId1" Type="http://schemas.openxmlformats.org/officeDocument/2006/relationships/slideLayout" Target="../slideLayouts/slideLayout29.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2.xml.rels><?xml version="1.0" encoding="UTF-8" standalone="yes"?>
<Relationships xmlns="http://schemas.openxmlformats.org/package/2006/relationships"><Relationship Id="rId2" Type="http://schemas.openxmlformats.org/officeDocument/2006/relationships/image" Target="../media/image57.emf"/><Relationship Id="rId1" Type="http://schemas.openxmlformats.org/officeDocument/2006/relationships/slideLayout" Target="../slideLayouts/slideLayout31.xml"/></Relationships>
</file>

<file path=ppt/slides/_rels/slide153.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3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5.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3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3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59.xml.rels><?xml version="1.0" encoding="UTF-8" standalone="yes"?>
<Relationships xmlns="http://schemas.openxmlformats.org/package/2006/relationships"><Relationship Id="rId2" Type="http://schemas.openxmlformats.org/officeDocument/2006/relationships/image" Target="../media/image61.emf"/><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slideLayout" Target="../slideLayouts/slideLayout3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1.xml"/></Relationships>
</file>

<file path=ppt/slides/_rels/slide1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1.xml"/></Relationships>
</file>

<file path=ppt/slides/_rels/slide1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1.xml"/></Relationships>
</file>

<file path=ppt/slides/_rels/slide16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1.xml"/></Relationships>
</file>

<file path=ppt/slides/_rels/slide1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1.xml"/><Relationship Id="rId1" Type="http://schemas.openxmlformats.org/officeDocument/2006/relationships/slideLayout" Target="../slideLayouts/slideLayout3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33.xml"/></Relationships>
</file>

<file path=ppt/slides/_rels/slide1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3.xml"/></Relationships>
</file>

<file path=ppt/slides/_rels/slide1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3.xml"/></Relationships>
</file>

<file path=ppt/slides/_rels/slide1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3.xml"/></Relationships>
</file>

<file path=ppt/slides/_rels/slide174.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3.xml"/></Relationships>
</file>

<file path=ppt/slides/_rels/slide17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3.xml"/><Relationship Id="rId4" Type="http://schemas.openxmlformats.org/officeDocument/2006/relationships/image" Target="../media/image73.png"/></Relationships>
</file>

<file path=ppt/slides/_rels/slide17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33.xml"/></Relationships>
</file>

<file path=ppt/slides/_rels/slide17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8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8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8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2.xml"/><Relationship Id="rId1" Type="http://schemas.openxmlformats.org/officeDocument/2006/relationships/slideLayout" Target="../slideLayouts/slideLayout3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9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3.xml"/></Relationships>
</file>

<file path=ppt/slides/_rels/slide19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4.xml"/><Relationship Id="rId1" Type="http://schemas.openxmlformats.org/officeDocument/2006/relationships/slideLayout" Target="../slideLayouts/slideLayout3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5.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116.xml"/><Relationship Id="rId1" Type="http://schemas.openxmlformats.org/officeDocument/2006/relationships/slideLayout" Target="../slideLayouts/slideLayout35.xml"/><Relationship Id="rId5" Type="http://schemas.openxmlformats.org/officeDocument/2006/relationships/image" Target="../media/image78.png"/><Relationship Id="rId4" Type="http://schemas.openxmlformats.org/officeDocument/2006/relationships/image" Target="../media/image77.png"/></Relationships>
</file>

<file path=ppt/slides/_rels/slide21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35.xml"/><Relationship Id="rId4" Type="http://schemas.openxmlformats.org/officeDocument/2006/relationships/image" Target="../media/image81.png"/></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22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22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2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5.xml"/></Relationships>
</file>

<file path=ppt/slides/_rels/slide22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5.xml"/></Relationships>
</file>

<file path=ppt/slides/_rels/slide2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5.xml"/></Relationships>
</file>

<file path=ppt/slides/_rels/slide22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7.xml"/><Relationship Id="rId1" Type="http://schemas.openxmlformats.org/officeDocument/2006/relationships/slideLayout" Target="../slideLayouts/slideLayout37.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7.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7.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lists.ercot.com/"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www.ercot.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000500" y="2890395"/>
            <a:ext cx="3771900" cy="1077218"/>
          </a:xfrm>
          <a:prstGeom prst="rect">
            <a:avLst/>
          </a:prstGeom>
          <a:noFill/>
        </p:spPr>
        <p:txBody>
          <a:bodyPr wrap="square" rtlCol="0" anchor="ctr">
            <a:spAutoFit/>
          </a:bodyPr>
          <a:lstStyle/>
          <a:p>
            <a:r>
              <a:rPr lang="en-US" sz="3200" b="1" dirty="0" err="1">
                <a:solidFill>
                  <a:srgbClr val="5B6770"/>
                </a:solidFill>
              </a:rPr>
              <a:t>MarkeTrak</a:t>
            </a:r>
            <a:r>
              <a:rPr lang="en-US" sz="3200" b="1" dirty="0">
                <a:solidFill>
                  <a:srgbClr val="5B6770"/>
                </a:solidFill>
              </a:rPr>
              <a:t> Training</a:t>
            </a:r>
          </a:p>
        </p:txBody>
      </p:sp>
    </p:spTree>
    <p:extLst>
      <p:ext uri="{BB962C8B-B14F-4D97-AF65-F5344CB8AC3E}">
        <p14:creationId xmlns:p14="http://schemas.microsoft.com/office/powerpoint/2010/main" val="2281237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1752600"/>
          </a:xfrm>
        </p:spPr>
        <p:txBody>
          <a:bodyPr/>
          <a:lstStyle/>
          <a:p>
            <a:pPr marL="0" indent="0">
              <a:lnSpc>
                <a:spcPct val="150000"/>
              </a:lnSpc>
              <a:buNone/>
            </a:pPr>
            <a:r>
              <a:rPr lang="en-US" sz="2000" b="1" dirty="0"/>
              <a:t>Launch Page</a:t>
            </a:r>
          </a:p>
          <a:p>
            <a:pPr marL="457200" lvl="1" indent="0">
              <a:lnSpc>
                <a:spcPct val="150000"/>
              </a:lnSpc>
              <a:buNone/>
            </a:pPr>
            <a:r>
              <a:rPr lang="en-US" sz="1600" dirty="0"/>
              <a:t>Upon successful login, the user is initially taken to the </a:t>
            </a:r>
            <a:r>
              <a:rPr lang="en-US" sz="1600" dirty="0" err="1"/>
              <a:t>MarkeTrak</a:t>
            </a:r>
            <a:r>
              <a:rPr lang="en-US" sz="1600" dirty="0"/>
              <a:t> Task </a:t>
            </a:r>
            <a:r>
              <a:rPr lang="en-US" sz="1600" dirty="0" smtClean="0"/>
              <a:t>Page. The </a:t>
            </a:r>
            <a:r>
              <a:rPr lang="en-US" sz="1600" dirty="0"/>
              <a:t>Task Page can be used as the starting point for each login or a specific Home Page Report can be selected as the default login page.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10</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828800" y="2628904"/>
            <a:ext cx="5486400" cy="3430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584959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430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4C7675F-7392-42DC-9FEA-2CE146A86574}" type="slidenum">
              <a:rPr lang="en-US" altLang="en-US">
                <a:solidFill>
                  <a:srgbClr val="5B6770"/>
                </a:solidFill>
              </a:rPr>
              <a:pPr fontAlgn="base">
                <a:spcBef>
                  <a:spcPct val="0"/>
                </a:spcBef>
                <a:spcAft>
                  <a:spcPct val="0"/>
                </a:spcAft>
              </a:pPr>
              <a:t>100</a:t>
            </a:fld>
            <a:endParaRPr lang="en-US" altLang="en-US">
              <a:solidFill>
                <a:srgbClr val="5B6770"/>
              </a:solidFill>
            </a:endParaRPr>
          </a:p>
        </p:txBody>
      </p:sp>
      <p:pic>
        <p:nvPicPr>
          <p:cNvPr id="430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914400"/>
            <a:ext cx="8332788"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5181600" y="2743240"/>
            <a:ext cx="25987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returns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131852488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#6 – ‘Time Limit Exceeded’ used before one and a half business </a:t>
            </a:r>
            <a:r>
              <a:rPr lang="en-US" sz="2000" dirty="0" smtClean="0"/>
              <a:t>hours.</a:t>
            </a:r>
          </a:p>
          <a:p>
            <a:pPr marL="457200" indent="-457200" fontAlgn="auto">
              <a:spcBef>
                <a:spcPts val="1800"/>
              </a:spcBef>
              <a:spcAft>
                <a:spcPts val="0"/>
              </a:spcAft>
              <a:buFont typeface="+mj-lt"/>
              <a:buAutoNum type="arabicParenR" startAt="6"/>
              <a:defRPr/>
            </a:pPr>
            <a:r>
              <a:rPr lang="en-US" sz="2000" dirty="0" smtClean="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smtClean="0"/>
              <a:t>Requesting </a:t>
            </a:r>
            <a:r>
              <a:rPr lang="en-US" sz="2000" dirty="0"/>
              <a:t>CR chooses ‘Time Limit Exceeded’ transition after waiting until  time limit is finally expired.</a:t>
            </a:r>
          </a:p>
          <a:p>
            <a:pPr marL="457200" indent="-457200" fontAlgn="auto">
              <a:spcBef>
                <a:spcPts val="1800"/>
              </a:spcBef>
              <a:spcAft>
                <a:spcPts val="0"/>
              </a:spcAft>
              <a:buFont typeface="+mj-lt"/>
              <a:buAutoNum type="arabicParenR" startAt="6"/>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6"/>
              <a:defRPr/>
            </a:pPr>
            <a:r>
              <a:rPr lang="en-US" sz="2000" dirty="0"/>
              <a:t>TDSP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(TDSP)- Final Review’ with the TDSP as Responsible MP.</a:t>
            </a:r>
          </a:p>
        </p:txBody>
      </p:sp>
      <p:sp>
        <p:nvSpPr>
          <p:cNvPr id="4403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9AC8E3D1-2B70-4867-A31B-0FD76457E16D}" type="slidenum">
              <a:rPr lang="en-US" altLang="en-US">
                <a:solidFill>
                  <a:srgbClr val="5B6770"/>
                </a:solidFill>
              </a:rPr>
              <a:pPr fontAlgn="base">
                <a:spcBef>
                  <a:spcPct val="0"/>
                </a:spcBef>
                <a:spcAft>
                  <a:spcPct val="0"/>
                </a:spcAft>
              </a:pPr>
              <a:t>101</a:t>
            </a:fld>
            <a:endParaRPr lang="en-US" altLang="en-US">
              <a:solidFill>
                <a:srgbClr val="5B6770"/>
              </a:solidFill>
            </a:endParaRPr>
          </a:p>
        </p:txBody>
      </p:sp>
    </p:spTree>
    <p:extLst>
      <p:ext uri="{BB962C8B-B14F-4D97-AF65-F5344CB8AC3E}">
        <p14:creationId xmlns:p14="http://schemas.microsoft.com/office/powerpoint/2010/main" val="361039689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#6 – ‘Time Limit Exceeded’ used before one and a half business </a:t>
            </a:r>
            <a:r>
              <a:rPr lang="en-US" sz="2000" dirty="0" smtClean="0"/>
              <a:t>hours.</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4506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B623AF9-E70C-429C-BA45-36AF96339BA2}" type="slidenum">
              <a:rPr lang="en-US" altLang="en-US">
                <a:solidFill>
                  <a:srgbClr val="5B6770"/>
                </a:solidFill>
              </a:rPr>
              <a:pPr fontAlgn="base">
                <a:spcBef>
                  <a:spcPct val="0"/>
                </a:spcBef>
                <a:spcAft>
                  <a:spcPct val="0"/>
                </a:spcAft>
              </a:pPr>
              <a:t>102</a:t>
            </a:fld>
            <a:endParaRPr lang="en-US" altLang="en-US">
              <a:solidFill>
                <a:srgbClr val="5B6770"/>
              </a:solidFill>
            </a:endParaRPr>
          </a:p>
        </p:txBody>
      </p:sp>
    </p:spTree>
    <p:extLst>
      <p:ext uri="{BB962C8B-B14F-4D97-AF65-F5344CB8AC3E}">
        <p14:creationId xmlns:p14="http://schemas.microsoft.com/office/powerpoint/2010/main" val="318588894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Siebel Change</a:t>
            </a:r>
          </a:p>
        </p:txBody>
      </p:sp>
    </p:spTree>
    <p:extLst>
      <p:ext uri="{BB962C8B-B14F-4D97-AF65-F5344CB8AC3E}">
        <p14:creationId xmlns:p14="http://schemas.microsoft.com/office/powerpoint/2010/main" val="2654864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7103" y="243682"/>
            <a:ext cx="6343650" cy="518318"/>
          </a:xfrm>
        </p:spPr>
        <p:txBody>
          <a:bodyPr/>
          <a:lstStyle/>
          <a:p>
            <a:r>
              <a:rPr lang="en-US" dirty="0" smtClean="0"/>
              <a:t>Siebel Change</a:t>
            </a:r>
            <a:endParaRPr lang="en-US" b="1" dirty="0">
              <a:solidFill>
                <a:schemeClr val="accent1"/>
              </a:solidFill>
            </a:endParaRPr>
          </a:p>
        </p:txBody>
      </p:sp>
      <p:sp>
        <p:nvSpPr>
          <p:cNvPr id="3" name="Content Placeholder 2"/>
          <p:cNvSpPr>
            <a:spLocks noGrp="1"/>
          </p:cNvSpPr>
          <p:nvPr>
            <p:ph idx="1"/>
          </p:nvPr>
        </p:nvSpPr>
        <p:spPr>
          <a:xfrm>
            <a:off x="228600" y="746760"/>
            <a:ext cx="8686800" cy="5257800"/>
          </a:xfrm>
        </p:spPr>
        <p:txBody>
          <a:bodyPr/>
          <a:lstStyle/>
          <a:p>
            <a:pPr marL="0" indent="0">
              <a:spcBef>
                <a:spcPts val="1800"/>
              </a:spcBef>
              <a:buNone/>
            </a:pPr>
            <a:r>
              <a:rPr lang="en-US" sz="2200" dirty="0" smtClean="0"/>
              <a:t>Siebel is the ERCOT Registration System of Record that maintains ESI ID activity. </a:t>
            </a:r>
          </a:p>
          <a:p>
            <a:pPr>
              <a:spcBef>
                <a:spcPts val="1800"/>
              </a:spcBef>
            </a:pPr>
            <a:r>
              <a:rPr lang="en-US" sz="2000" dirty="0" smtClean="0"/>
              <a:t>A Siebel change is used to correct order status for an ESI ID’s past activity. </a:t>
            </a:r>
          </a:p>
          <a:p>
            <a:pPr>
              <a:spcBef>
                <a:spcPts val="1800"/>
              </a:spcBef>
            </a:pPr>
            <a:r>
              <a:rPr lang="en-US" sz="2000" dirty="0" smtClean="0"/>
              <a:t>CR </a:t>
            </a:r>
            <a:r>
              <a:rPr lang="en-US" sz="2000" dirty="0"/>
              <a:t>or TDSP can submit this </a:t>
            </a:r>
            <a:r>
              <a:rPr lang="en-US" sz="2000" dirty="0" smtClean="0"/>
              <a:t>subtype.</a:t>
            </a:r>
            <a:endParaRPr lang="en-US" sz="2000" dirty="0"/>
          </a:p>
          <a:p>
            <a:pPr>
              <a:spcBef>
                <a:spcPts val="1800"/>
              </a:spcBef>
            </a:pPr>
            <a:r>
              <a:rPr lang="en-US" sz="2000" b="1" dirty="0" smtClean="0"/>
              <a:t>TXSET </a:t>
            </a:r>
            <a:r>
              <a:rPr lang="en-US" sz="2000" b="1" dirty="0"/>
              <a:t>transactions cannot be utilized for Siebel system changes.</a:t>
            </a:r>
          </a:p>
          <a:p>
            <a:pPr>
              <a:spcBef>
                <a:spcPts val="1800"/>
              </a:spcBef>
            </a:pPr>
            <a:r>
              <a:rPr lang="en-US" sz="2000" dirty="0" smtClean="0"/>
              <a:t>Upon completion, a Siebel Change will align ERCOT’s Siebel system with the impacted Market Participant’s system.</a:t>
            </a:r>
            <a:endParaRPr lang="en-US" sz="1800" dirty="0" smtClean="0"/>
          </a:p>
          <a:p>
            <a:pPr marL="0" indent="0">
              <a:spcBef>
                <a:spcPts val="1800"/>
              </a:spcBef>
              <a:buNone/>
            </a:pPr>
            <a:r>
              <a:rPr lang="en-US" sz="1800" dirty="0" smtClean="0"/>
              <a:t>The following fields are required to initiated a Siebel Change issue:</a:t>
            </a:r>
            <a:br>
              <a:rPr lang="en-US" sz="1800" dirty="0" smtClean="0"/>
            </a:br>
            <a:r>
              <a:rPr lang="en-US" sz="1800" dirty="0" smtClean="0"/>
              <a:t>	- Assignee</a:t>
            </a:r>
            <a:br>
              <a:rPr lang="en-US" sz="1800" dirty="0" smtClean="0"/>
            </a:br>
            <a:r>
              <a:rPr lang="en-US" sz="1800" dirty="0" smtClean="0"/>
              <a:t>	- ESI ID</a:t>
            </a:r>
            <a:br>
              <a:rPr lang="en-US" sz="1800" dirty="0" smtClean="0"/>
            </a:br>
            <a:r>
              <a:rPr lang="en-US" sz="1800" dirty="0" smtClean="0"/>
              <a:t>	- Original </a:t>
            </a:r>
            <a:r>
              <a:rPr lang="en-US" sz="1800" dirty="0" err="1" smtClean="0"/>
              <a:t>TranID</a:t>
            </a:r>
            <a:r>
              <a:rPr lang="en-US" sz="1800" dirty="0" smtClean="0"/>
              <a:t/>
            </a:r>
            <a:br>
              <a:rPr lang="en-US" sz="1800" dirty="0" smtClean="0"/>
            </a:br>
            <a:r>
              <a:rPr lang="en-US" sz="1800" dirty="0" smtClean="0"/>
              <a:t>	- Comments</a:t>
            </a:r>
          </a:p>
          <a:p>
            <a:pPr marL="0" indent="0">
              <a:spcBef>
                <a:spcPts val="1800"/>
              </a:spcBef>
              <a:buNone/>
            </a:pPr>
            <a:endParaRPr lang="en-US" sz="1800" dirty="0" smtClean="0"/>
          </a:p>
          <a:p>
            <a:pPr marL="0" indent="0">
              <a:spcBef>
                <a:spcPts val="1800"/>
              </a:spcBef>
              <a:buNone/>
            </a:pPr>
            <a:endParaRPr lang="en-US" sz="1800" dirty="0"/>
          </a:p>
          <a:p>
            <a:pPr marL="0" indent="0">
              <a:spcBef>
                <a:spcPts val="1800"/>
              </a:spcBef>
              <a:buNone/>
            </a:pPr>
            <a:endParaRPr lang="en-US" sz="1800" dirty="0" smtClean="0"/>
          </a:p>
          <a:p>
            <a:pPr marL="0" indent="0">
              <a:spcBef>
                <a:spcPts val="1800"/>
              </a:spcBef>
              <a:buNone/>
            </a:pPr>
            <a:endParaRPr lang="en-US" sz="1800" dirty="0" smtClean="0"/>
          </a:p>
          <a:p>
            <a:pPr marL="0" indent="0">
              <a:spcBef>
                <a:spcPts val="1800"/>
              </a:spcBef>
              <a:buNone/>
            </a:pPr>
            <a:r>
              <a:rPr lang="en-US" sz="1800" dirty="0" smtClean="0"/>
              <a:t> </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104</a:t>
            </a:fld>
            <a:endParaRPr lang="en-US">
              <a:solidFill>
                <a:srgbClr val="5B6770"/>
              </a:solidFill>
            </a:endParaRPr>
          </a:p>
        </p:txBody>
      </p:sp>
    </p:spTree>
    <p:extLst>
      <p:ext uri="{BB962C8B-B14F-4D97-AF65-F5344CB8AC3E}">
        <p14:creationId xmlns:p14="http://schemas.microsoft.com/office/powerpoint/2010/main" val="35760370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785" y="243682"/>
            <a:ext cx="6343650" cy="518318"/>
          </a:xfrm>
        </p:spPr>
        <p:txBody>
          <a:bodyPr/>
          <a:lstStyle/>
          <a:p>
            <a:r>
              <a:rPr lang="en-US" dirty="0" smtClean="0"/>
              <a:t>Examples of Siebel Change/Info</a:t>
            </a:r>
            <a:endParaRPr lang="en-US" b="1" dirty="0">
              <a:solidFill>
                <a:schemeClr val="accent1"/>
              </a:solidFill>
            </a:endParaRPr>
          </a:p>
        </p:txBody>
      </p:sp>
      <p:sp>
        <p:nvSpPr>
          <p:cNvPr id="3" name="Content Placeholder 2"/>
          <p:cNvSpPr>
            <a:spLocks noGrp="1"/>
          </p:cNvSpPr>
          <p:nvPr>
            <p:ph idx="1"/>
          </p:nvPr>
        </p:nvSpPr>
        <p:spPr>
          <a:xfrm>
            <a:off x="76200" y="914400"/>
            <a:ext cx="8991600" cy="5257800"/>
          </a:xfrm>
        </p:spPr>
        <p:txBody>
          <a:bodyPr/>
          <a:lstStyle/>
          <a:p>
            <a:pPr>
              <a:spcBef>
                <a:spcPts val="600"/>
              </a:spcBef>
              <a:buFont typeface="+mj-lt"/>
              <a:buAutoNum type="arabicParenR"/>
            </a:pPr>
            <a:r>
              <a:rPr lang="en-US" sz="2200" b="1" dirty="0" smtClean="0"/>
              <a:t>Changing Service Order Status</a:t>
            </a:r>
            <a:endParaRPr lang="en-US" sz="2200" b="1" dirty="0"/>
          </a:p>
          <a:p>
            <a:pPr lvl="1">
              <a:spcBef>
                <a:spcPts val="600"/>
              </a:spcBef>
            </a:pPr>
            <a:r>
              <a:rPr lang="en-US" sz="2200" dirty="0" smtClean="0"/>
              <a:t>For out-of-sync scenarios when a transaction’s </a:t>
            </a:r>
            <a:r>
              <a:rPr lang="en-US" sz="2200" dirty="0"/>
              <a:t>status </a:t>
            </a:r>
            <a:r>
              <a:rPr lang="en-US" sz="2200" dirty="0" smtClean="0"/>
              <a:t>is different </a:t>
            </a:r>
            <a:r>
              <a:rPr lang="en-US" sz="2200" dirty="0"/>
              <a:t>on ERCOT </a:t>
            </a:r>
            <a:r>
              <a:rPr lang="en-US" sz="2200" dirty="0" smtClean="0"/>
              <a:t>MIS from the Market Participant’s systems.</a:t>
            </a:r>
            <a:endParaRPr lang="en-US" sz="2200" i="1" dirty="0"/>
          </a:p>
          <a:p>
            <a:pPr lvl="1">
              <a:spcBef>
                <a:spcPts val="1800"/>
              </a:spcBef>
            </a:pPr>
            <a:r>
              <a:rPr lang="en-US" sz="2200" dirty="0" smtClean="0"/>
              <a:t>To inquire why </a:t>
            </a:r>
            <a:r>
              <a:rPr lang="en-US" sz="2200" dirty="0"/>
              <a:t>a transaction was </a:t>
            </a:r>
            <a:r>
              <a:rPr lang="en-US" sz="2200" dirty="0" smtClean="0"/>
              <a:t>cancelled.</a:t>
            </a:r>
            <a:endParaRPr lang="en-US" sz="2200" dirty="0"/>
          </a:p>
          <a:p>
            <a:pPr lvl="1">
              <a:spcBef>
                <a:spcPts val="1800"/>
              </a:spcBef>
            </a:pPr>
            <a:r>
              <a:rPr lang="en-US" sz="2200" dirty="0" smtClean="0"/>
              <a:t>To inquire why </a:t>
            </a:r>
            <a:r>
              <a:rPr lang="en-US" sz="2200" dirty="0"/>
              <a:t>Siebel </a:t>
            </a:r>
            <a:r>
              <a:rPr lang="en-US" sz="2200" dirty="0" smtClean="0"/>
              <a:t>status is different than the </a:t>
            </a:r>
            <a:r>
              <a:rPr lang="en-US" sz="2200" dirty="0"/>
              <a:t>status </a:t>
            </a:r>
            <a:r>
              <a:rPr lang="en-US" sz="2200" dirty="0" smtClean="0"/>
              <a:t>of the </a:t>
            </a:r>
            <a:r>
              <a:rPr lang="en-US" sz="2200" dirty="0"/>
              <a:t>transaction(s) </a:t>
            </a:r>
            <a:r>
              <a:rPr lang="en-US" sz="2200" dirty="0" smtClean="0"/>
              <a:t>submitted by the TDSP.</a:t>
            </a:r>
            <a:endParaRPr lang="en-US" sz="2200" dirty="0"/>
          </a:p>
          <a:p>
            <a:pPr lvl="1">
              <a:spcBef>
                <a:spcPts val="600"/>
              </a:spcBef>
            </a:pPr>
            <a:r>
              <a:rPr lang="en-US" sz="2200" dirty="0" smtClean="0"/>
              <a:t>When changing Service Order Status from “Cancel” to “Complete” or vice versa.</a:t>
            </a:r>
          </a:p>
          <a:p>
            <a:pPr>
              <a:spcBef>
                <a:spcPts val="600"/>
              </a:spcBef>
              <a:buFont typeface="+mj-lt"/>
              <a:buAutoNum type="arabicParenR" startAt="2"/>
            </a:pPr>
            <a:r>
              <a:rPr lang="en-US" sz="2200" b="1" dirty="0" smtClean="0"/>
              <a:t>Changing Start Time Discrepancies</a:t>
            </a:r>
            <a:endParaRPr lang="en-US" sz="2200" b="1" dirty="0"/>
          </a:p>
          <a:p>
            <a:pPr lvl="1">
              <a:spcBef>
                <a:spcPts val="1800"/>
              </a:spcBef>
            </a:pPr>
            <a:r>
              <a:rPr lang="en-US" sz="2000" dirty="0" smtClean="0"/>
              <a:t>To inquire </a:t>
            </a:r>
            <a:r>
              <a:rPr lang="en-US" sz="2000" dirty="0"/>
              <a:t>why an </a:t>
            </a:r>
            <a:r>
              <a:rPr lang="en-US" sz="2000" dirty="0" smtClean="0"/>
              <a:t>ESI ID </a:t>
            </a:r>
            <a:r>
              <a:rPr lang="en-US" sz="2000" dirty="0"/>
              <a:t>is not in ERCOT’s </a:t>
            </a:r>
            <a:r>
              <a:rPr lang="en-US" sz="2000" dirty="0" smtClean="0"/>
              <a:t>system.</a:t>
            </a:r>
            <a:endParaRPr lang="en-US" sz="2000" dirty="0"/>
          </a:p>
          <a:p>
            <a:pPr lvl="1">
              <a:spcBef>
                <a:spcPts val="1800"/>
              </a:spcBef>
            </a:pPr>
            <a:r>
              <a:rPr lang="en-US" sz="2000" dirty="0" smtClean="0"/>
              <a:t>When changing </a:t>
            </a:r>
            <a:r>
              <a:rPr lang="en-US" sz="2000" dirty="0"/>
              <a:t>a start time of a Siebel service </a:t>
            </a:r>
            <a:r>
              <a:rPr lang="en-US" sz="2000" dirty="0" smtClean="0"/>
              <a:t>order.</a:t>
            </a:r>
            <a:endParaRPr lang="en-US" sz="2000" dirty="0"/>
          </a:p>
          <a:p>
            <a:pPr lvl="1">
              <a:spcBef>
                <a:spcPts val="1800"/>
              </a:spcBef>
            </a:pPr>
            <a:endParaRPr lang="en-US" sz="2200" dirty="0" smtClean="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105</a:t>
            </a:fld>
            <a:endParaRPr lang="en-US">
              <a:solidFill>
                <a:srgbClr val="5B6770"/>
              </a:solidFill>
            </a:endParaRPr>
          </a:p>
        </p:txBody>
      </p:sp>
    </p:spTree>
    <p:extLst>
      <p:ext uri="{BB962C8B-B14F-4D97-AF65-F5344CB8AC3E}">
        <p14:creationId xmlns:p14="http://schemas.microsoft.com/office/powerpoint/2010/main" val="254191549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2" y="2805756"/>
            <a:ext cx="4173279"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Data Extract </a:t>
            </a:r>
            <a:r>
              <a:rPr lang="en-US" sz="2800" b="1" dirty="0" smtClean="0">
                <a:solidFill>
                  <a:srgbClr val="5B6770"/>
                </a:solidFill>
              </a:rPr>
              <a:t>Variances </a:t>
            </a:r>
            <a:r>
              <a:rPr lang="en-US" sz="2800" b="1" dirty="0">
                <a:solidFill>
                  <a:srgbClr val="5B6770"/>
                </a:solidFill>
              </a:rPr>
              <a:t>(</a:t>
            </a:r>
            <a:r>
              <a:rPr lang="en-US" sz="2800" b="1" dirty="0" smtClean="0">
                <a:solidFill>
                  <a:srgbClr val="5B6770"/>
                </a:solidFill>
              </a:rPr>
              <a:t>DEVs)</a:t>
            </a:r>
            <a:endParaRPr lang="en-US" sz="2800" b="1" dirty="0">
              <a:solidFill>
                <a:srgbClr val="5B6770"/>
              </a:solidFill>
            </a:endParaRPr>
          </a:p>
        </p:txBody>
      </p:sp>
    </p:spTree>
    <p:extLst>
      <p:ext uri="{BB962C8B-B14F-4D97-AF65-F5344CB8AC3E}">
        <p14:creationId xmlns:p14="http://schemas.microsoft.com/office/powerpoint/2010/main" val="203679279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230" y="243682"/>
            <a:ext cx="7638170" cy="518318"/>
          </a:xfrm>
        </p:spPr>
        <p:txBody>
          <a:bodyPr/>
          <a:lstStyle/>
          <a:p>
            <a:r>
              <a:rPr lang="en-US" dirty="0"/>
              <a:t>Data Extract Variance (DEV) Overview</a:t>
            </a:r>
            <a:endParaRPr lang="en-US" b="1" dirty="0">
              <a:solidFill>
                <a:schemeClr val="accent1"/>
              </a:solidFill>
            </a:endParaRPr>
          </a:p>
        </p:txBody>
      </p:sp>
      <p:sp>
        <p:nvSpPr>
          <p:cNvPr id="3" name="Content Placeholder 2"/>
          <p:cNvSpPr>
            <a:spLocks noGrp="1"/>
          </p:cNvSpPr>
          <p:nvPr>
            <p:ph idx="1"/>
          </p:nvPr>
        </p:nvSpPr>
        <p:spPr>
          <a:xfrm>
            <a:off x="228600" y="762000"/>
            <a:ext cx="8686800" cy="5334000"/>
          </a:xfrm>
        </p:spPr>
        <p:txBody>
          <a:bodyPr/>
          <a:lstStyle/>
          <a:p>
            <a:pPr marL="0" indent="0">
              <a:spcBef>
                <a:spcPts val="1200"/>
              </a:spcBef>
              <a:buNone/>
            </a:pPr>
            <a:r>
              <a:rPr lang="en-US" sz="1800" dirty="0" smtClean="0"/>
              <a:t/>
            </a:r>
            <a:br>
              <a:rPr lang="en-US" sz="1800" dirty="0" smtClean="0"/>
            </a:br>
            <a:r>
              <a:rPr lang="en-US" sz="2200" dirty="0" smtClean="0"/>
              <a:t>Data </a:t>
            </a:r>
            <a:r>
              <a:rPr lang="en-US" sz="2200" dirty="0"/>
              <a:t>Extract Variances (DEVs) are used to correct </a:t>
            </a:r>
            <a:r>
              <a:rPr lang="en-US" sz="2200" dirty="0" smtClean="0"/>
              <a:t>a </a:t>
            </a:r>
            <a:r>
              <a:rPr lang="en-US" sz="2200" dirty="0"/>
              <a:t>“Service History Row” on the SCR727 ESI ID Service History &amp; Usage Extract </a:t>
            </a:r>
            <a:r>
              <a:rPr lang="en-US" sz="2200" dirty="0" smtClean="0"/>
              <a:t>or </a:t>
            </a:r>
            <a:r>
              <a:rPr lang="en-US" sz="2200" dirty="0"/>
              <a:t>ESI ID characteristics </a:t>
            </a:r>
            <a:r>
              <a:rPr lang="en-US" sz="2200" dirty="0" smtClean="0"/>
              <a:t>when </a:t>
            </a:r>
            <a:r>
              <a:rPr lang="en-US" sz="2200" dirty="0"/>
              <a:t>corrections cannot be resolved with a TXSET transaction. </a:t>
            </a:r>
          </a:p>
          <a:p>
            <a:pPr marL="0" indent="0">
              <a:spcBef>
                <a:spcPts val="1200"/>
              </a:spcBef>
              <a:buNone/>
            </a:pPr>
            <a:r>
              <a:rPr lang="en-US" sz="800" dirty="0" smtClean="0"/>
              <a:t/>
            </a:r>
            <a:br>
              <a:rPr lang="en-US" sz="800" dirty="0" smtClean="0"/>
            </a:br>
            <a:r>
              <a:rPr lang="en-US" sz="800" dirty="0" smtClean="0"/>
              <a:t/>
            </a:r>
            <a:br>
              <a:rPr lang="en-US" sz="800" dirty="0" smtClean="0"/>
            </a:br>
            <a:r>
              <a:rPr lang="en-US" sz="2200" dirty="0" smtClean="0"/>
              <a:t>Two </a:t>
            </a:r>
            <a:r>
              <a:rPr lang="en-US" sz="2200" dirty="0"/>
              <a:t>types of DEVs </a:t>
            </a:r>
            <a:r>
              <a:rPr lang="en-US" sz="2200" dirty="0" smtClean="0"/>
              <a:t>can be used </a:t>
            </a:r>
            <a:r>
              <a:rPr lang="en-US" sz="2200" dirty="0"/>
              <a:t>when a discrepancy is </a:t>
            </a:r>
            <a:r>
              <a:rPr lang="en-US" sz="2200" dirty="0" smtClean="0"/>
              <a:t>identified:</a:t>
            </a:r>
            <a:endParaRPr lang="en-US" sz="2200" dirty="0"/>
          </a:p>
          <a:p>
            <a:pPr marL="685800" lvl="1">
              <a:spcBef>
                <a:spcPts val="1200"/>
              </a:spcBef>
              <a:buFont typeface="Wingdings" panose="05000000000000000000" pitchFamily="2" charset="2"/>
              <a:buChar char="§"/>
            </a:pPr>
            <a:r>
              <a:rPr lang="en-US" sz="2200" b="1" dirty="0"/>
              <a:t>DEV </a:t>
            </a:r>
            <a:r>
              <a:rPr lang="en-US" sz="2200" b="1" dirty="0" smtClean="0"/>
              <a:t>LSE:</a:t>
            </a:r>
            <a:endParaRPr lang="en-US" sz="2200" b="1" dirty="0"/>
          </a:p>
          <a:p>
            <a:pPr marL="1257300" lvl="2" indent="-347472">
              <a:spcBef>
                <a:spcPts val="1200"/>
              </a:spcBef>
            </a:pPr>
            <a:r>
              <a:rPr lang="en-US" sz="2200" dirty="0" smtClean="0"/>
              <a:t>Used </a:t>
            </a:r>
            <a:r>
              <a:rPr lang="en-US" sz="2200" dirty="0"/>
              <a:t>to correct the MP's </a:t>
            </a:r>
            <a:r>
              <a:rPr lang="en-US" sz="2200" dirty="0" err="1"/>
              <a:t>StartTime</a:t>
            </a:r>
            <a:r>
              <a:rPr lang="en-US" sz="2200" dirty="0"/>
              <a:t> and/or </a:t>
            </a:r>
            <a:r>
              <a:rPr lang="en-US" sz="2200" dirty="0" err="1"/>
              <a:t>StopTime</a:t>
            </a:r>
            <a:r>
              <a:rPr lang="en-US" sz="2200" dirty="0"/>
              <a:t> for REP of Record (ROR) synchronization.</a:t>
            </a:r>
          </a:p>
          <a:p>
            <a:pPr marL="685800" lvl="1">
              <a:spcBef>
                <a:spcPts val="1200"/>
              </a:spcBef>
              <a:buFont typeface="Wingdings" panose="05000000000000000000" pitchFamily="2" charset="2"/>
              <a:buChar char="§"/>
            </a:pPr>
            <a:r>
              <a:rPr lang="en-US" sz="2200" b="1" dirty="0"/>
              <a:t>DEV Non-LSE:</a:t>
            </a:r>
            <a:endParaRPr lang="en-US" sz="2200" dirty="0"/>
          </a:p>
          <a:p>
            <a:pPr marL="1257300" lvl="2" indent="-347472">
              <a:spcBef>
                <a:spcPts val="1200"/>
              </a:spcBef>
            </a:pPr>
            <a:r>
              <a:rPr lang="en-US" sz="2200" dirty="0"/>
              <a:t>Non-LSE DEVs are used to synchronize </a:t>
            </a:r>
            <a:r>
              <a:rPr lang="en-US" sz="2200" dirty="0" smtClean="0"/>
              <a:t>ESI ID </a:t>
            </a:r>
            <a:r>
              <a:rPr lang="en-US" sz="2200" dirty="0"/>
              <a:t>c</a:t>
            </a:r>
            <a:r>
              <a:rPr lang="en-US" sz="2200" dirty="0" smtClean="0"/>
              <a:t>haracteristics</a:t>
            </a:r>
            <a:r>
              <a:rPr lang="en-US" sz="2200" dirty="0"/>
              <a:t>, </a:t>
            </a:r>
            <a:r>
              <a:rPr lang="en-US" sz="2200" dirty="0" smtClean="0"/>
              <a:t>existence </a:t>
            </a:r>
            <a:r>
              <a:rPr lang="en-US" sz="2200" dirty="0"/>
              <a:t>and/or usage </a:t>
            </a:r>
            <a:r>
              <a:rPr lang="en-US" sz="2200" dirty="0" smtClean="0"/>
              <a:t>data.</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107</a:t>
            </a:fld>
            <a:endParaRPr lang="en-US">
              <a:solidFill>
                <a:srgbClr val="5B6770"/>
              </a:solidFill>
            </a:endParaRPr>
          </a:p>
        </p:txBody>
      </p:sp>
    </p:spTree>
    <p:extLst>
      <p:ext uri="{BB962C8B-B14F-4D97-AF65-F5344CB8AC3E}">
        <p14:creationId xmlns:p14="http://schemas.microsoft.com/office/powerpoint/2010/main" val="112911647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3280568"/>
          </a:xfrm>
        </p:spPr>
        <p:txBody>
          <a:bodyPr/>
          <a:lstStyle/>
          <a:p>
            <a:pPr marL="0" indent="0">
              <a:spcBef>
                <a:spcPts val="1800"/>
              </a:spcBef>
              <a:buNone/>
            </a:pPr>
            <a:r>
              <a:rPr lang="en-US" sz="2000" b="1" i="1" dirty="0" smtClean="0"/>
              <a:t>Today is October 1</a:t>
            </a:r>
            <a:r>
              <a:rPr lang="en-US" sz="2000" b="1" i="1" baseline="30000" dirty="0" smtClean="0"/>
              <a:t>st</a:t>
            </a:r>
            <a:r>
              <a:rPr lang="en-US" sz="2000" b="1" i="1" dirty="0" smtClean="0"/>
              <a:t>, what MarkeTrak subtype is used to correct service history rows for a REP of Record serving the ESI ID from August 1</a:t>
            </a:r>
            <a:r>
              <a:rPr lang="en-US" sz="2000" b="1" i="1" baseline="30000" dirty="0" smtClean="0"/>
              <a:t>st</a:t>
            </a:r>
            <a:r>
              <a:rPr lang="en-US" sz="2000" b="1" i="1" dirty="0" smtClean="0"/>
              <a:t> – August 30</a:t>
            </a:r>
            <a:r>
              <a:rPr lang="en-US" sz="2000" b="1" i="1" baseline="30000" dirty="0" smtClean="0"/>
              <a:t>th</a:t>
            </a:r>
            <a:r>
              <a:rPr lang="en-US" sz="2000" b="1" i="1" dirty="0" smtClean="0"/>
              <a:t>?</a:t>
            </a:r>
            <a:endParaRPr lang="en-US" sz="2000" b="1" i="1" dirty="0"/>
          </a:p>
          <a:p>
            <a:pPr marL="857250" lvl="1" indent="-457200">
              <a:spcBef>
                <a:spcPts val="2400"/>
              </a:spcBef>
              <a:buFont typeface="+mj-lt"/>
              <a:buAutoNum type="alphaLcParenR"/>
            </a:pPr>
            <a:r>
              <a:rPr lang="en-US" sz="2000" dirty="0" smtClean="0"/>
              <a:t>Siebel Change</a:t>
            </a:r>
            <a:endParaRPr lang="en-US" sz="2000" dirty="0"/>
          </a:p>
          <a:p>
            <a:pPr marL="857250" lvl="1" indent="-457200">
              <a:spcBef>
                <a:spcPts val="1200"/>
              </a:spcBef>
              <a:buFont typeface="+mj-lt"/>
              <a:buAutoNum type="alphaLcParenR"/>
            </a:pPr>
            <a:r>
              <a:rPr lang="en-US" sz="2000" dirty="0" smtClean="0"/>
              <a:t>DEV Non-LSE</a:t>
            </a:r>
            <a:endParaRPr lang="en-US" sz="2000" dirty="0"/>
          </a:p>
          <a:p>
            <a:pPr marL="857250" lvl="1" indent="-457200">
              <a:spcBef>
                <a:spcPts val="1200"/>
              </a:spcBef>
              <a:buFont typeface="+mj-lt"/>
              <a:buAutoNum type="alphaLcParenR"/>
            </a:pPr>
            <a:r>
              <a:rPr lang="en-US" sz="2000" dirty="0" smtClean="0"/>
              <a:t>Inadvertent Gain</a:t>
            </a:r>
            <a:endParaRPr lang="en-US" sz="2000" dirty="0"/>
          </a:p>
          <a:p>
            <a:pPr marL="857250" lvl="1" indent="-457200">
              <a:spcBef>
                <a:spcPts val="1200"/>
              </a:spcBef>
              <a:buFont typeface="+mj-lt"/>
              <a:buAutoNum type="alphaLcParenR"/>
            </a:pPr>
            <a:r>
              <a:rPr lang="en-US" sz="2000" dirty="0" smtClean="0"/>
              <a:t>DEV LSE</a:t>
            </a:r>
            <a:endParaRPr lang="en-US" sz="20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108</a:t>
            </a:fld>
            <a:endParaRPr lang="en-US">
              <a:solidFill>
                <a:srgbClr val="5B6770"/>
              </a:solidFill>
            </a:endParaRPr>
          </a:p>
        </p:txBody>
      </p:sp>
      <p:sp>
        <p:nvSpPr>
          <p:cNvPr id="5" name="Content Placeholder 2"/>
          <p:cNvSpPr txBox="1">
            <a:spLocks/>
          </p:cNvSpPr>
          <p:nvPr/>
        </p:nvSpPr>
        <p:spPr>
          <a:xfrm>
            <a:off x="1371600" y="4800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smtClean="0">
                <a:solidFill>
                  <a:srgbClr val="00AEC7"/>
                </a:solidFill>
              </a:rPr>
              <a:t>D) DEV LSE</a:t>
            </a:r>
            <a:endParaRPr lang="en-US" sz="2000" i="1" dirty="0">
              <a:solidFill>
                <a:srgbClr val="00AEC7"/>
              </a:solidFill>
            </a:endParaRPr>
          </a:p>
        </p:txBody>
      </p:sp>
      <p:sp>
        <p:nvSpPr>
          <p:cNvPr id="6" name="Rectangle 5"/>
          <p:cNvSpPr/>
          <p:nvPr/>
        </p:nvSpPr>
        <p:spPr>
          <a:xfrm>
            <a:off x="2554472" y="4724400"/>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07083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81000" y="1139032"/>
            <a:ext cx="8382000" cy="3280568"/>
          </a:xfrm>
        </p:spPr>
        <p:txBody>
          <a:bodyPr/>
          <a:lstStyle/>
          <a:p>
            <a:pPr marL="0" indent="0">
              <a:spcBef>
                <a:spcPts val="1800"/>
              </a:spcBef>
              <a:buNone/>
            </a:pPr>
            <a:r>
              <a:rPr lang="en-US" sz="2000" b="1" i="1" dirty="0" smtClean="0"/>
              <a:t>Today is October 1</a:t>
            </a:r>
            <a:r>
              <a:rPr lang="en-US" sz="2000" b="1" i="1" baseline="30000" dirty="0" smtClean="0"/>
              <a:t>st</a:t>
            </a:r>
            <a:r>
              <a:rPr lang="en-US" sz="2000" b="1" i="1" dirty="0" smtClean="0"/>
              <a:t>, what MarkeTrak subtype is used to correct service history rows for a REP of Record serving the ESI ID from September 15</a:t>
            </a:r>
            <a:r>
              <a:rPr lang="en-US" sz="2000" b="1" i="1" baseline="30000" dirty="0" smtClean="0"/>
              <a:t>th</a:t>
            </a:r>
            <a:r>
              <a:rPr lang="en-US" sz="2000" b="1" i="1" dirty="0" smtClean="0"/>
              <a:t> to today?</a:t>
            </a:r>
            <a:endParaRPr lang="en-US" sz="2000" b="1" i="1" dirty="0"/>
          </a:p>
          <a:p>
            <a:pPr marL="857250" lvl="1" indent="-457200">
              <a:spcBef>
                <a:spcPts val="2400"/>
              </a:spcBef>
              <a:buFont typeface="+mj-lt"/>
              <a:buAutoNum type="alphaLcParenR"/>
            </a:pPr>
            <a:r>
              <a:rPr lang="en-US" sz="2000" dirty="0" smtClean="0"/>
              <a:t>Siebel Change</a:t>
            </a:r>
            <a:endParaRPr lang="en-US" sz="2000" dirty="0"/>
          </a:p>
          <a:p>
            <a:pPr marL="857250" lvl="1" indent="-457200">
              <a:spcBef>
                <a:spcPts val="1200"/>
              </a:spcBef>
              <a:buFont typeface="+mj-lt"/>
              <a:buAutoNum type="alphaLcParenR"/>
            </a:pPr>
            <a:r>
              <a:rPr lang="en-US" sz="2000" dirty="0" smtClean="0"/>
              <a:t>DEV Non-LSE</a:t>
            </a:r>
            <a:endParaRPr lang="en-US" sz="2000" dirty="0"/>
          </a:p>
          <a:p>
            <a:pPr marL="857250" lvl="1" indent="-457200">
              <a:spcBef>
                <a:spcPts val="1200"/>
              </a:spcBef>
              <a:buFont typeface="+mj-lt"/>
              <a:buAutoNum type="alphaLcParenR"/>
            </a:pPr>
            <a:r>
              <a:rPr lang="en-US" sz="2000" dirty="0" smtClean="0"/>
              <a:t>Inadvertent Gain</a:t>
            </a:r>
            <a:endParaRPr lang="en-US" sz="2000" dirty="0"/>
          </a:p>
          <a:p>
            <a:pPr marL="857250" lvl="1" indent="-457200">
              <a:spcBef>
                <a:spcPts val="1200"/>
              </a:spcBef>
              <a:buFont typeface="+mj-lt"/>
              <a:buAutoNum type="alphaLcParenR"/>
            </a:pPr>
            <a:r>
              <a:rPr lang="en-US" sz="2000" dirty="0" smtClean="0"/>
              <a:t>DEV LSE</a:t>
            </a:r>
            <a:endParaRPr lang="en-US" sz="20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109</a:t>
            </a:fld>
            <a:endParaRPr lang="en-US">
              <a:solidFill>
                <a:srgbClr val="5B6770"/>
              </a:solidFill>
            </a:endParaRPr>
          </a:p>
        </p:txBody>
      </p:sp>
      <p:sp>
        <p:nvSpPr>
          <p:cNvPr id="5" name="Content Placeholder 2"/>
          <p:cNvSpPr txBox="1">
            <a:spLocks/>
          </p:cNvSpPr>
          <p:nvPr/>
        </p:nvSpPr>
        <p:spPr>
          <a:xfrm>
            <a:off x="1409700" y="46482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A</a:t>
            </a:r>
            <a:r>
              <a:rPr lang="en-US" sz="2000" i="1" dirty="0" smtClean="0">
                <a:solidFill>
                  <a:srgbClr val="00AEC7"/>
                </a:solidFill>
              </a:rPr>
              <a:t>) Siebel Change</a:t>
            </a:r>
            <a:endParaRPr lang="en-US" sz="2000" i="1" dirty="0">
              <a:solidFill>
                <a:srgbClr val="00AEC7"/>
              </a:solidFill>
            </a:endParaRPr>
          </a:p>
        </p:txBody>
      </p:sp>
      <p:sp>
        <p:nvSpPr>
          <p:cNvPr id="6" name="Rectangle 5"/>
          <p:cNvSpPr/>
          <p:nvPr/>
        </p:nvSpPr>
        <p:spPr>
          <a:xfrm>
            <a:off x="2474728" y="4825409"/>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693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pPr marL="0" indent="0">
              <a:lnSpc>
                <a:spcPct val="150000"/>
              </a:lnSpc>
              <a:buNone/>
            </a:pPr>
            <a:r>
              <a:rPr lang="en-US" sz="2000" b="1" dirty="0"/>
              <a:t>Setting a specific Home Page Report</a:t>
            </a:r>
          </a:p>
          <a:p>
            <a:pPr marL="457200" lvl="1" indent="0">
              <a:lnSpc>
                <a:spcPct val="150000"/>
              </a:lnSpc>
              <a:buNone/>
            </a:pPr>
            <a:r>
              <a:rPr lang="en-US" sz="1600" dirty="0"/>
              <a:t>Select the link at the bottom of the Task Page to set a specific Home Page Report.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11</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l="9962"/>
          <a:stretch>
            <a:fillRect/>
          </a:stretch>
        </p:blipFill>
        <p:spPr bwMode="auto">
          <a:xfrm>
            <a:off x="1295400" y="1828800"/>
            <a:ext cx="6553200" cy="4097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24000" y="5468938"/>
            <a:ext cx="1752600" cy="457200"/>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8200">
                  <a:lumMod val="75000"/>
                </a:srgbClr>
              </a:solidFill>
            </a:endParaRPr>
          </a:p>
        </p:txBody>
      </p:sp>
    </p:spTree>
    <p:extLst>
      <p:ext uri="{BB962C8B-B14F-4D97-AF65-F5344CB8AC3E}">
        <p14:creationId xmlns:p14="http://schemas.microsoft.com/office/powerpoint/2010/main" val="47205501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00500" y="3005807"/>
            <a:ext cx="382905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Bulk Insert Process</a:t>
            </a:r>
          </a:p>
        </p:txBody>
      </p:sp>
    </p:spTree>
    <p:extLst>
      <p:ext uri="{BB962C8B-B14F-4D97-AF65-F5344CB8AC3E}">
        <p14:creationId xmlns:p14="http://schemas.microsoft.com/office/powerpoint/2010/main" val="41145732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Overview</a:t>
            </a:r>
            <a:endParaRPr lang="en-US" b="1" dirty="0">
              <a:solidFill>
                <a:schemeClr val="accent1"/>
              </a:solidFill>
            </a:endParaRPr>
          </a:p>
        </p:txBody>
      </p:sp>
      <p:sp>
        <p:nvSpPr>
          <p:cNvPr id="3" name="Content Placeholder 2"/>
          <p:cNvSpPr>
            <a:spLocks noGrp="1"/>
          </p:cNvSpPr>
          <p:nvPr>
            <p:ph idx="1"/>
          </p:nvPr>
        </p:nvSpPr>
        <p:spPr>
          <a:xfrm>
            <a:off x="762000" y="1223169"/>
            <a:ext cx="7772399" cy="4876800"/>
          </a:xfrm>
        </p:spPr>
        <p:txBody>
          <a:bodyPr/>
          <a:lstStyle/>
          <a:p>
            <a:pPr marL="0" indent="0">
              <a:buNone/>
            </a:pPr>
            <a:r>
              <a:rPr lang="en-US" sz="2400" dirty="0" err="1"/>
              <a:t>MarkeTrak</a:t>
            </a:r>
            <a:r>
              <a:rPr lang="en-US" sz="2400" dirty="0"/>
              <a:t> Bulk Insert functionality…</a:t>
            </a:r>
          </a:p>
          <a:p>
            <a:pPr marL="0" indent="0">
              <a:buNone/>
            </a:pPr>
            <a:endParaRPr lang="en-US" sz="2400" dirty="0"/>
          </a:p>
          <a:p>
            <a:r>
              <a:rPr lang="en-US" sz="2400" dirty="0"/>
              <a:t>Allows for automated method of submitting multiple </a:t>
            </a:r>
            <a:r>
              <a:rPr lang="en-US" sz="2400" dirty="0" err="1"/>
              <a:t>MarkeTrak</a:t>
            </a:r>
            <a:r>
              <a:rPr lang="en-US" sz="2400" dirty="0"/>
              <a:t> issues of the </a:t>
            </a:r>
            <a:r>
              <a:rPr lang="en-US" sz="2400" i="1" u="sng" dirty="0"/>
              <a:t>same subtype </a:t>
            </a:r>
          </a:p>
          <a:p>
            <a:endParaRPr lang="en-US" sz="800" i="1" u="sng" dirty="0"/>
          </a:p>
          <a:p>
            <a:r>
              <a:rPr lang="en-US" sz="2400" dirty="0"/>
              <a:t>Uses a </a:t>
            </a:r>
            <a:r>
              <a:rPr lang="en-US" sz="2400" dirty="0" smtClean="0"/>
              <a:t>.CSV </a:t>
            </a:r>
            <a:r>
              <a:rPr lang="en-US" sz="2400" dirty="0"/>
              <a:t>file containing data for </a:t>
            </a:r>
            <a:r>
              <a:rPr lang="en-US" sz="2400" u="sng" dirty="0"/>
              <a:t>each</a:t>
            </a:r>
            <a:r>
              <a:rPr lang="en-US" sz="2400" dirty="0"/>
              <a:t> issue and is uploaded via the Bulk Insert workflow </a:t>
            </a:r>
          </a:p>
          <a:p>
            <a:endParaRPr lang="en-US" sz="800" dirty="0"/>
          </a:p>
          <a:p>
            <a:r>
              <a:rPr lang="en-US" sz="2400" dirty="0"/>
              <a:t>Templates </a:t>
            </a:r>
            <a:r>
              <a:rPr lang="en-US" sz="2400" dirty="0" smtClean="0"/>
              <a:t>are available on ERCOT.com </a:t>
            </a:r>
            <a:r>
              <a:rPr lang="en-US" sz="2400" dirty="0"/>
              <a:t>for each subtype’s </a:t>
            </a:r>
            <a:r>
              <a:rPr lang="en-US" sz="2400" dirty="0" smtClean="0"/>
              <a:t>.CSV </a:t>
            </a:r>
            <a:r>
              <a:rPr lang="en-US" sz="2400" dirty="0"/>
              <a:t>file </a:t>
            </a:r>
            <a:r>
              <a:rPr lang="en-US" sz="2400" dirty="0" smtClean="0"/>
              <a:t>format. These contain </a:t>
            </a:r>
            <a:r>
              <a:rPr lang="en-US" sz="2400" dirty="0"/>
              <a:t>the defined </a:t>
            </a:r>
            <a:r>
              <a:rPr lang="en-US" sz="2400" b="1" dirty="0">
                <a:solidFill>
                  <a:schemeClr val="accent5"/>
                </a:solidFill>
              </a:rPr>
              <a:t>required</a:t>
            </a:r>
            <a:r>
              <a:rPr lang="en-US" sz="2400" dirty="0"/>
              <a:t> field ordering for the </a:t>
            </a:r>
            <a:r>
              <a:rPr lang="en-US" sz="2400" dirty="0" smtClean="0"/>
              <a:t>specific issue type.</a:t>
            </a:r>
            <a:endParaRPr lang="en-US" sz="2400" dirty="0"/>
          </a:p>
          <a:p>
            <a:endParaRPr lang="en-US" sz="800" dirty="0"/>
          </a:p>
          <a:p>
            <a:pPr marL="0" indent="0">
              <a:buNone/>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111</a:t>
            </a:fld>
            <a:endParaRPr lang="en-US">
              <a:solidFill>
                <a:srgbClr val="5B6770"/>
              </a:solidFill>
            </a:endParaRPr>
          </a:p>
        </p:txBody>
      </p:sp>
    </p:spTree>
    <p:extLst>
      <p:ext uri="{BB962C8B-B14F-4D97-AF65-F5344CB8AC3E}">
        <p14:creationId xmlns:p14="http://schemas.microsoft.com/office/powerpoint/2010/main" val="325490771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Validations</a:t>
            </a:r>
            <a:endParaRPr lang="en-US" b="1" dirty="0">
              <a:solidFill>
                <a:schemeClr val="accent1"/>
              </a:solidFill>
            </a:endParaRPr>
          </a:p>
        </p:txBody>
      </p:sp>
      <p:sp>
        <p:nvSpPr>
          <p:cNvPr id="3" name="Content Placeholder 2"/>
          <p:cNvSpPr>
            <a:spLocks noGrp="1"/>
          </p:cNvSpPr>
          <p:nvPr>
            <p:ph idx="1"/>
          </p:nvPr>
        </p:nvSpPr>
        <p:spPr>
          <a:xfrm>
            <a:off x="381000" y="914400"/>
            <a:ext cx="8382000" cy="5334000"/>
          </a:xfrm>
        </p:spPr>
        <p:txBody>
          <a:bodyPr/>
          <a:lstStyle/>
          <a:p>
            <a:pPr>
              <a:spcBef>
                <a:spcPts val="600"/>
              </a:spcBef>
            </a:pPr>
            <a:r>
              <a:rPr lang="en-US" sz="2400" dirty="0"/>
              <a:t>Two levels of validations are performed on this MT Subtype:</a:t>
            </a:r>
          </a:p>
          <a:p>
            <a:pPr>
              <a:spcBef>
                <a:spcPts val="600"/>
              </a:spcBef>
            </a:pPr>
            <a:endParaRPr lang="en-US" sz="2400" dirty="0"/>
          </a:p>
          <a:p>
            <a:pPr lvl="1">
              <a:spcBef>
                <a:spcPts val="600"/>
              </a:spcBef>
              <a:buFont typeface="+mj-lt"/>
              <a:buAutoNum type="arabicPeriod"/>
            </a:pPr>
            <a:r>
              <a:rPr lang="en-US" sz="2400" dirty="0"/>
              <a:t>  Overall </a:t>
            </a:r>
            <a:r>
              <a:rPr lang="en-US" sz="2400" b="1" dirty="0"/>
              <a:t>file format </a:t>
            </a:r>
            <a:r>
              <a:rPr lang="en-US" sz="2400" dirty="0"/>
              <a:t>level validations upon submission</a:t>
            </a:r>
          </a:p>
          <a:p>
            <a:pPr lvl="1">
              <a:spcBef>
                <a:spcPts val="600"/>
              </a:spcBef>
              <a:buFont typeface="+mj-lt"/>
              <a:buAutoNum type="arabicPeriod"/>
            </a:pPr>
            <a:endParaRPr lang="en-US" sz="2400" dirty="0"/>
          </a:p>
          <a:p>
            <a:pPr lvl="1">
              <a:spcBef>
                <a:spcPts val="600"/>
              </a:spcBef>
              <a:buFont typeface="+mj-lt"/>
              <a:buAutoNum type="arabicPeriod"/>
            </a:pPr>
            <a:r>
              <a:rPr lang="en-US" sz="2400" dirty="0"/>
              <a:t>  </a:t>
            </a:r>
            <a:r>
              <a:rPr lang="en-US" sz="2400" b="1" dirty="0"/>
              <a:t>Business level </a:t>
            </a:r>
            <a:r>
              <a:rPr lang="en-US" sz="2400" dirty="0"/>
              <a:t>validations on each row of data 	within </a:t>
            </a:r>
            <a:r>
              <a:rPr lang="en-US" sz="2400" dirty="0" smtClean="0"/>
              <a:t>.CSV </a:t>
            </a:r>
            <a:r>
              <a:rPr lang="en-US" sz="2400" dirty="0"/>
              <a:t>file</a:t>
            </a:r>
          </a:p>
          <a:p>
            <a:pPr lvl="2">
              <a:spcBef>
                <a:spcPts val="1200"/>
              </a:spcBef>
              <a:buFont typeface="Courier New" panose="02070309020205020404" pitchFamily="49" charset="0"/>
              <a:buChar char="o"/>
            </a:pPr>
            <a:r>
              <a:rPr lang="en-US" sz="2000" dirty="0"/>
              <a:t>All validations will default to “off” unless otherwise flagged </a:t>
            </a:r>
          </a:p>
          <a:p>
            <a:pPr lvl="2">
              <a:spcBef>
                <a:spcPts val="1200"/>
              </a:spcBef>
              <a:buFont typeface="Courier New" panose="02070309020205020404" pitchFamily="49" charset="0"/>
              <a:buChar char="o"/>
            </a:pPr>
            <a:r>
              <a:rPr lang="en-US" sz="2000" dirty="0"/>
              <a:t>Any “blank” validation flag assumes validation is turned “off”</a:t>
            </a:r>
          </a:p>
          <a:p>
            <a:pPr lvl="2">
              <a:spcBef>
                <a:spcPts val="1200"/>
              </a:spcBef>
              <a:buFont typeface="Courier New" panose="02070309020205020404" pitchFamily="49" charset="0"/>
              <a:buChar char="o"/>
            </a:pPr>
            <a:r>
              <a:rPr lang="en-US" sz="2000" dirty="0"/>
              <a:t>If populated with “1” in the appropriate field, validation is “on”</a:t>
            </a:r>
          </a:p>
          <a:p>
            <a:pPr lvl="2">
              <a:spcBef>
                <a:spcPts val="600"/>
              </a:spcBef>
            </a:pPr>
            <a:endParaRPr lang="en-US" sz="2000" dirty="0"/>
          </a:p>
          <a:p>
            <a:pPr lvl="1">
              <a:spcBef>
                <a:spcPts val="600"/>
              </a:spcBef>
              <a:buFont typeface="+mj-lt"/>
              <a:buAutoNum type="arabicPeriod"/>
            </a:pP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112</a:t>
            </a:fld>
            <a:endParaRPr lang="en-US">
              <a:solidFill>
                <a:srgbClr val="5B6770"/>
              </a:solidFill>
            </a:endParaRPr>
          </a:p>
        </p:txBody>
      </p:sp>
    </p:spTree>
    <p:extLst>
      <p:ext uri="{BB962C8B-B14F-4D97-AF65-F5344CB8AC3E}">
        <p14:creationId xmlns:p14="http://schemas.microsoft.com/office/powerpoint/2010/main" val="3556173835"/>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5E7F3D-B99D-4026-BBF7-CEE83DFEBE24}"/>
              </a:ext>
            </a:extLst>
          </p:cNvPr>
          <p:cNvSpPr>
            <a:spLocks noGrp="1"/>
          </p:cNvSpPr>
          <p:nvPr>
            <p:ph type="title"/>
          </p:nvPr>
        </p:nvSpPr>
        <p:spPr>
          <a:xfrm>
            <a:off x="1295400" y="304800"/>
            <a:ext cx="8458200" cy="518318"/>
          </a:xfrm>
        </p:spPr>
        <p:txBody>
          <a:bodyPr/>
          <a:lstStyle/>
          <a:p>
            <a:r>
              <a:rPr lang="en-US" dirty="0"/>
              <a:t>Bulk Insert: File Format Validations</a:t>
            </a:r>
          </a:p>
        </p:txBody>
      </p:sp>
      <p:sp>
        <p:nvSpPr>
          <p:cNvPr id="3" name="Content Placeholder 2">
            <a:extLst>
              <a:ext uri="{FF2B5EF4-FFF2-40B4-BE49-F238E27FC236}">
                <a16:creationId xmlns:a16="http://schemas.microsoft.com/office/drawing/2014/main" xmlns="" id="{3F6D6806-1B4F-47B2-8796-AA1C6A4DF26B}"/>
              </a:ext>
            </a:extLst>
          </p:cNvPr>
          <p:cNvSpPr>
            <a:spLocks noGrp="1"/>
          </p:cNvSpPr>
          <p:nvPr>
            <p:ph idx="1"/>
          </p:nvPr>
        </p:nvSpPr>
        <p:spPr>
          <a:xfrm>
            <a:off x="266700" y="1371600"/>
            <a:ext cx="8534400" cy="5052221"/>
          </a:xfrm>
        </p:spPr>
        <p:txBody>
          <a:bodyPr/>
          <a:lstStyle/>
          <a:p>
            <a:r>
              <a:rPr lang="en-US" sz="2400" dirty="0"/>
              <a:t>Performed on </a:t>
            </a:r>
            <a:r>
              <a:rPr lang="en-US" sz="2400" dirty="0" smtClean="0"/>
              <a:t>.CSV </a:t>
            </a:r>
            <a:r>
              <a:rPr lang="en-US" sz="2400" dirty="0"/>
              <a:t>file </a:t>
            </a:r>
            <a:r>
              <a:rPr lang="en-US" sz="2400" dirty="0" smtClean="0"/>
              <a:t>by clicking </a:t>
            </a:r>
            <a:r>
              <a:rPr lang="en-US" sz="2400" dirty="0"/>
              <a:t>“Attach and </a:t>
            </a:r>
            <a:r>
              <a:rPr lang="en-US" sz="2400" dirty="0" smtClean="0"/>
              <a:t>Validate”.</a:t>
            </a:r>
            <a:endParaRPr lang="en-US" sz="2400" dirty="0"/>
          </a:p>
          <a:p>
            <a:endParaRPr lang="en-US" sz="1200" dirty="0"/>
          </a:p>
          <a:p>
            <a:pPr lvl="1"/>
            <a:r>
              <a:rPr lang="en-US" sz="2400" dirty="0"/>
              <a:t>Determine if correct # of columns were uploaded</a:t>
            </a:r>
          </a:p>
          <a:p>
            <a:pPr lvl="1"/>
            <a:endParaRPr lang="en-US" sz="1200" dirty="0"/>
          </a:p>
          <a:p>
            <a:pPr lvl="1"/>
            <a:r>
              <a:rPr lang="en-US" sz="2400" dirty="0"/>
              <a:t>Comments will indicate # of rows that successfully uploaded (with correct # of columns) and # of rows not uploaded from </a:t>
            </a:r>
            <a:r>
              <a:rPr lang="en-US" sz="2400" dirty="0" smtClean="0"/>
              <a:t>.CSV </a:t>
            </a:r>
            <a:r>
              <a:rPr lang="en-US" sz="2400" dirty="0"/>
              <a:t>file</a:t>
            </a:r>
          </a:p>
        </p:txBody>
      </p:sp>
      <p:sp>
        <p:nvSpPr>
          <p:cNvPr id="4" name="Slide Number Placeholder 3">
            <a:extLst>
              <a:ext uri="{FF2B5EF4-FFF2-40B4-BE49-F238E27FC236}">
                <a16:creationId xmlns:a16="http://schemas.microsoft.com/office/drawing/2014/main" xmlns="" id="{426969D0-9682-4660-A459-47FE3517483F}"/>
              </a:ext>
            </a:extLst>
          </p:cNvPr>
          <p:cNvSpPr>
            <a:spLocks noGrp="1"/>
          </p:cNvSpPr>
          <p:nvPr>
            <p:ph type="sldNum" sz="quarter" idx="4"/>
          </p:nvPr>
        </p:nvSpPr>
        <p:spPr/>
        <p:txBody>
          <a:bodyPr/>
          <a:lstStyle/>
          <a:p>
            <a:fld id="{1D93BD3E-1E9A-4970-A6F7-E7AC52762E0C}" type="slidenum">
              <a:rPr lang="en-US" smtClean="0">
                <a:solidFill>
                  <a:srgbClr val="5B6770"/>
                </a:solidFill>
              </a:rPr>
              <a:pPr/>
              <a:t>113</a:t>
            </a:fld>
            <a:endParaRPr lang="en-US" dirty="0">
              <a:solidFill>
                <a:srgbClr val="5B6770"/>
              </a:solidFill>
            </a:endParaRPr>
          </a:p>
        </p:txBody>
      </p:sp>
    </p:spTree>
    <p:extLst>
      <p:ext uri="{BB962C8B-B14F-4D97-AF65-F5344CB8AC3E}">
        <p14:creationId xmlns:p14="http://schemas.microsoft.com/office/powerpoint/2010/main" val="117764298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7105650" cy="518318"/>
          </a:xfrm>
        </p:spPr>
        <p:txBody>
          <a:bodyPr/>
          <a:lstStyle/>
          <a:p>
            <a:r>
              <a:rPr lang="en-US" dirty="0"/>
              <a:t>Bulk Insert:  Business Level Validations</a:t>
            </a:r>
            <a:endParaRPr lang="en-US" b="1" dirty="0">
              <a:solidFill>
                <a:schemeClr val="accent1"/>
              </a:solidFill>
            </a:endParaRPr>
          </a:p>
        </p:txBody>
      </p:sp>
      <p:sp>
        <p:nvSpPr>
          <p:cNvPr id="3" name="Content Placeholder 2"/>
          <p:cNvSpPr>
            <a:spLocks noGrp="1"/>
          </p:cNvSpPr>
          <p:nvPr>
            <p:ph idx="1"/>
          </p:nvPr>
        </p:nvSpPr>
        <p:spPr>
          <a:xfrm>
            <a:off x="685800" y="838200"/>
            <a:ext cx="7572375" cy="5334000"/>
          </a:xfrm>
        </p:spPr>
        <p:txBody>
          <a:bodyPr/>
          <a:lstStyle/>
          <a:p>
            <a:pPr>
              <a:spcBef>
                <a:spcPts val="600"/>
              </a:spcBef>
            </a:pPr>
            <a:r>
              <a:rPr lang="en-US" sz="2000" dirty="0"/>
              <a:t>Performed on required fields of template</a:t>
            </a:r>
          </a:p>
          <a:p>
            <a:pPr>
              <a:spcBef>
                <a:spcPts val="600"/>
              </a:spcBef>
            </a:pPr>
            <a:endParaRPr lang="en-US" sz="800" dirty="0"/>
          </a:p>
          <a:p>
            <a:pPr>
              <a:spcBef>
                <a:spcPts val="600"/>
              </a:spcBef>
            </a:pPr>
            <a:r>
              <a:rPr lang="en-US" sz="2000" dirty="0"/>
              <a:t>Report posted to destination of choice:  </a:t>
            </a:r>
            <a:r>
              <a:rPr lang="en-US" sz="2000" dirty="0" err="1"/>
              <a:t>MarkeTrak</a:t>
            </a:r>
            <a:r>
              <a:rPr lang="en-US" sz="2000" dirty="0"/>
              <a:t> attachment or MIS</a:t>
            </a:r>
          </a:p>
          <a:p>
            <a:pPr>
              <a:spcBef>
                <a:spcPts val="600"/>
              </a:spcBef>
            </a:pPr>
            <a:endParaRPr lang="en-US" sz="800" dirty="0"/>
          </a:p>
          <a:p>
            <a:pPr>
              <a:spcBef>
                <a:spcPts val="0"/>
              </a:spcBef>
            </a:pPr>
            <a:r>
              <a:rPr lang="en-US" sz="2000" dirty="0"/>
              <a:t>Report includes </a:t>
            </a:r>
            <a:r>
              <a:rPr lang="en-US" sz="2000" dirty="0" smtClean="0"/>
              <a:t>the following </a:t>
            </a:r>
            <a:r>
              <a:rPr lang="en-US" sz="2000" dirty="0"/>
              <a:t>five additional columns added at </a:t>
            </a:r>
            <a:r>
              <a:rPr lang="en-US" sz="2000" dirty="0" smtClean="0"/>
              <a:t>the end </a:t>
            </a:r>
            <a:r>
              <a:rPr lang="en-US" sz="2000" dirty="0"/>
              <a:t>of each row, representing </a:t>
            </a:r>
            <a:r>
              <a:rPr lang="en-US" sz="2000" dirty="0" smtClean="0"/>
              <a:t>the following </a:t>
            </a:r>
            <a:r>
              <a:rPr lang="en-US" sz="2000" dirty="0"/>
              <a:t>data:</a:t>
            </a:r>
          </a:p>
          <a:p>
            <a:pPr>
              <a:spcBef>
                <a:spcPts val="0"/>
              </a:spcBef>
            </a:pPr>
            <a:endParaRPr lang="en-US" sz="2000" dirty="0"/>
          </a:p>
          <a:p>
            <a:pPr lvl="1">
              <a:spcBef>
                <a:spcPts val="0"/>
              </a:spcBef>
            </a:pPr>
            <a:r>
              <a:rPr lang="en-US" sz="1800" b="1" u="sng" dirty="0"/>
              <a:t>Success or Fail</a:t>
            </a:r>
            <a:r>
              <a:rPr lang="en-US" sz="1800" dirty="0"/>
              <a:t>: “success” indicates successfully submitted via Bulk Insert and “fail” indicates issue was not submitted</a:t>
            </a:r>
          </a:p>
          <a:p>
            <a:pPr lvl="1">
              <a:spcBef>
                <a:spcPts val="0"/>
              </a:spcBef>
            </a:pPr>
            <a:r>
              <a:rPr lang="en-US" sz="1800" b="1" u="sng" dirty="0"/>
              <a:t>Error Code</a:t>
            </a:r>
            <a:r>
              <a:rPr lang="en-US" sz="1800" dirty="0"/>
              <a:t>:  if an issue fails, a code will populate in this field </a:t>
            </a:r>
          </a:p>
          <a:p>
            <a:pPr lvl="1">
              <a:spcBef>
                <a:spcPts val="0"/>
              </a:spcBef>
            </a:pPr>
            <a:r>
              <a:rPr lang="en-US" sz="1800" b="1" u="sng" dirty="0"/>
              <a:t>Error Message</a:t>
            </a:r>
            <a:r>
              <a:rPr lang="en-US" sz="1800" dirty="0"/>
              <a:t>: field contains error message why the issue failed to submit</a:t>
            </a:r>
          </a:p>
          <a:p>
            <a:pPr lvl="1">
              <a:spcBef>
                <a:spcPts val="0"/>
              </a:spcBef>
            </a:pPr>
            <a:r>
              <a:rPr lang="en-US" sz="1800" b="1" u="sng" dirty="0"/>
              <a:t>Date/Time Stamp</a:t>
            </a:r>
            <a:r>
              <a:rPr lang="en-US" sz="1800" dirty="0"/>
              <a:t>: contains date and time stamp of when the issue was submitted</a:t>
            </a:r>
          </a:p>
          <a:p>
            <a:pPr lvl="1">
              <a:spcBef>
                <a:spcPts val="0"/>
              </a:spcBef>
            </a:pPr>
            <a:r>
              <a:rPr lang="en-US" sz="1800" b="1" u="sng" dirty="0"/>
              <a:t>Issue ID</a:t>
            </a:r>
            <a:r>
              <a:rPr lang="en-US" sz="1800" dirty="0"/>
              <a:t>: </a:t>
            </a:r>
            <a:r>
              <a:rPr lang="en-US" sz="1800" dirty="0" err="1"/>
              <a:t>MarkeTrak</a:t>
            </a:r>
            <a:r>
              <a:rPr lang="en-US" sz="1800" dirty="0"/>
              <a:t> issue ID for successfully submitted issues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114</a:t>
            </a:fld>
            <a:endParaRPr lang="en-US">
              <a:solidFill>
                <a:srgbClr val="5B6770"/>
              </a:solidFill>
            </a:endParaRPr>
          </a:p>
        </p:txBody>
      </p:sp>
      <p:sp>
        <p:nvSpPr>
          <p:cNvPr id="5" name="TextBox 4">
            <a:extLst>
              <a:ext uri="{FF2B5EF4-FFF2-40B4-BE49-F238E27FC236}">
                <a16:creationId xmlns:a16="http://schemas.microsoft.com/office/drawing/2014/main" xmlns="" id="{207F49D9-9C4E-44CA-B1A9-845A0DD9EA2B}"/>
              </a:ext>
            </a:extLst>
          </p:cNvPr>
          <p:cNvSpPr txBox="1"/>
          <p:nvPr/>
        </p:nvSpPr>
        <p:spPr>
          <a:xfrm>
            <a:off x="638175" y="5525869"/>
            <a:ext cx="76200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Allow adequate time for processing individual issues.  Average processing time is a few seconds per row.</a:t>
            </a:r>
          </a:p>
        </p:txBody>
      </p:sp>
    </p:spTree>
    <p:extLst>
      <p:ext uri="{BB962C8B-B14F-4D97-AF65-F5344CB8AC3E}">
        <p14:creationId xmlns:p14="http://schemas.microsoft.com/office/powerpoint/2010/main" val="20146248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a:t>
            </a:r>
            <a:r>
              <a:rPr lang="en-US" dirty="0" smtClean="0"/>
              <a:t>.CSV </a:t>
            </a:r>
            <a:r>
              <a:rPr lang="en-US" dirty="0"/>
              <a:t>File Validations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115</a:t>
            </a:fld>
            <a:endParaRPr lang="en-US">
              <a:solidFill>
                <a:srgbClr val="5B6770"/>
              </a:solidFill>
            </a:endParaRPr>
          </a:p>
        </p:txBody>
      </p:sp>
      <p:graphicFrame>
        <p:nvGraphicFramePr>
          <p:cNvPr id="5" name="Table 4">
            <a:extLst>
              <a:ext uri="{FF2B5EF4-FFF2-40B4-BE49-F238E27FC236}">
                <a16:creationId xmlns:a16="http://schemas.microsoft.com/office/drawing/2014/main" xmlns="" id="{8EE9BE99-7688-45D6-A163-42AB95D5C196}"/>
              </a:ext>
            </a:extLst>
          </p:cNvPr>
          <p:cNvGraphicFramePr>
            <a:graphicFrameLocks noGrp="1"/>
          </p:cNvGraphicFramePr>
          <p:nvPr>
            <p:extLst>
              <p:ext uri="{D42A27DB-BD31-4B8C-83A1-F6EECF244321}">
                <p14:modId xmlns:p14="http://schemas.microsoft.com/office/powerpoint/2010/main" val="1755127384"/>
              </p:ext>
            </p:extLst>
          </p:nvPr>
        </p:nvGraphicFramePr>
        <p:xfrm>
          <a:off x="323851" y="914400"/>
          <a:ext cx="8505824" cy="4114800"/>
        </p:xfrm>
        <a:graphic>
          <a:graphicData uri="http://schemas.openxmlformats.org/drawingml/2006/table">
            <a:tbl>
              <a:tblPr firstRow="1" bandRow="1">
                <a:tableStyleId>{073A0DAA-6AF3-43AB-8588-CEC1D06C72B9}</a:tableStyleId>
              </a:tblPr>
              <a:tblGrid>
                <a:gridCol w="2409824">
                  <a:extLst>
                    <a:ext uri="{9D8B030D-6E8A-4147-A177-3AD203B41FA5}">
                      <a16:colId xmlns:a16="http://schemas.microsoft.com/office/drawing/2014/main" xmlns="" val="713826764"/>
                    </a:ext>
                  </a:extLst>
                </a:gridCol>
                <a:gridCol w="3124200">
                  <a:extLst>
                    <a:ext uri="{9D8B030D-6E8A-4147-A177-3AD203B41FA5}">
                      <a16:colId xmlns:a16="http://schemas.microsoft.com/office/drawing/2014/main" xmlns="" val="270612071"/>
                    </a:ext>
                  </a:extLst>
                </a:gridCol>
                <a:gridCol w="2971800">
                  <a:extLst>
                    <a:ext uri="{9D8B030D-6E8A-4147-A177-3AD203B41FA5}">
                      <a16:colId xmlns:a16="http://schemas.microsoft.com/office/drawing/2014/main" xmlns="" val="3054401119"/>
                    </a:ext>
                  </a:extLst>
                </a:gridCol>
              </a:tblGrid>
              <a:tr h="370840">
                <a:tc>
                  <a:txBody>
                    <a:bodyPr/>
                    <a:lstStyle/>
                    <a:p>
                      <a:pPr algn="ctr"/>
                      <a:r>
                        <a:rPr lang="en-US" sz="2000" dirty="0"/>
                        <a:t>Validation</a:t>
                      </a:r>
                    </a:p>
                  </a:txBody>
                  <a:tcPr/>
                </a:tc>
                <a:tc>
                  <a:txBody>
                    <a:bodyPr/>
                    <a:lstStyle/>
                    <a:p>
                      <a:pPr algn="ctr"/>
                      <a:r>
                        <a:rPr lang="en-US" sz="2000" dirty="0"/>
                        <a:t>Populate “1”</a:t>
                      </a:r>
                    </a:p>
                  </a:txBody>
                  <a:tcPr/>
                </a:tc>
                <a:tc>
                  <a:txBody>
                    <a:bodyPr/>
                    <a:lstStyle/>
                    <a:p>
                      <a:pPr algn="ctr"/>
                      <a:r>
                        <a:rPr lang="en-US" sz="2000" dirty="0"/>
                        <a:t>Populate “0”</a:t>
                      </a:r>
                    </a:p>
                  </a:txBody>
                  <a:tcPr/>
                </a:tc>
                <a:extLst>
                  <a:ext uri="{0D108BD9-81ED-4DB2-BD59-A6C34878D82A}">
                    <a16:rowId xmlns:a16="http://schemas.microsoft.com/office/drawing/2014/main" xmlns="" val="1191979965"/>
                  </a:ext>
                </a:extLst>
              </a:tr>
              <a:tr h="370840">
                <a:tc>
                  <a:txBody>
                    <a:bodyPr/>
                    <a:lstStyle/>
                    <a:p>
                      <a:pPr marL="0" algn="l" defTabSz="914400" rtl="0" eaLnBrk="1" latinLnBrk="0" hangingPunct="1"/>
                      <a:r>
                        <a:rPr lang="en-US" dirty="0">
                          <a:solidFill>
                            <a:schemeClr val="tx2">
                              <a:lumMod val="50000"/>
                            </a:schemeClr>
                          </a:solidFill>
                        </a:rPr>
                        <a:t>ESI ID Duplicate </a:t>
                      </a:r>
                      <a:r>
                        <a:rPr lang="en-US" dirty="0" smtClean="0">
                          <a:solidFill>
                            <a:schemeClr val="tx2">
                              <a:lumMod val="50000"/>
                            </a:schemeClr>
                          </a:solidFill>
                        </a:rPr>
                        <a:t>Check - </a:t>
                      </a:r>
                      <a:r>
                        <a:rPr lang="en-US" sz="1000" kern="1200" dirty="0" smtClean="0">
                          <a:solidFill>
                            <a:schemeClr val="tx2">
                              <a:lumMod val="50000"/>
                            </a:schemeClr>
                          </a:solidFill>
                          <a:latin typeface="+mn-lt"/>
                          <a:ea typeface="+mn-ea"/>
                          <a:cs typeface="+mn-cs"/>
                        </a:rPr>
                        <a:t>validates ESID </a:t>
                      </a:r>
                      <a:endParaRPr lang="en-US" sz="1000" kern="1200" dirty="0">
                        <a:solidFill>
                          <a:schemeClr val="tx2">
                            <a:lumMod val="50000"/>
                          </a:schemeClr>
                        </a:solidFill>
                        <a:latin typeface="+mn-lt"/>
                        <a:ea typeface="+mn-ea"/>
                        <a:cs typeface="+mn-cs"/>
                      </a:endParaRPr>
                    </a:p>
                  </a:txBody>
                  <a:tcPr/>
                </a:tc>
                <a:tc>
                  <a:txBody>
                    <a:bodyPr/>
                    <a:lstStyle/>
                    <a:p>
                      <a:r>
                        <a:rPr lang="en-US" sz="1200" dirty="0">
                          <a:solidFill>
                            <a:schemeClr val="tx2"/>
                          </a:solidFill>
                        </a:rPr>
                        <a:t>Will not submit issue if duplicate issue exists containing </a:t>
                      </a:r>
                      <a:r>
                        <a:rPr lang="en-US" sz="1200" dirty="0" smtClean="0">
                          <a:solidFill>
                            <a:schemeClr val="tx2"/>
                          </a:solidFill>
                        </a:rPr>
                        <a:t>the ESI </a:t>
                      </a:r>
                      <a:r>
                        <a:rPr lang="en-US" sz="1200" dirty="0">
                          <a:solidFill>
                            <a:schemeClr val="tx2"/>
                          </a:solidFill>
                        </a:rPr>
                        <a:t>ID 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08116316"/>
                  </a:ext>
                </a:extLst>
              </a:tr>
              <a:tr h="370840">
                <a:tc>
                  <a:txBody>
                    <a:bodyPr/>
                    <a:lstStyle/>
                    <a:p>
                      <a:pPr marL="0" algn="l" defTabSz="914400" rtl="0" eaLnBrk="1" latinLnBrk="0" hangingPunct="1"/>
                      <a:r>
                        <a:rPr lang="en-US" dirty="0">
                          <a:solidFill>
                            <a:schemeClr val="tx2">
                              <a:lumMod val="50000"/>
                            </a:schemeClr>
                          </a:solidFill>
                        </a:rPr>
                        <a:t>Global ID Duplicate </a:t>
                      </a:r>
                      <a:r>
                        <a:rPr lang="en-US" dirty="0" smtClean="0">
                          <a:solidFill>
                            <a:schemeClr val="tx2">
                              <a:lumMod val="50000"/>
                            </a:schemeClr>
                          </a:solidFill>
                        </a:rPr>
                        <a:t>Check –</a:t>
                      </a:r>
                      <a:r>
                        <a:rPr lang="en-US" baseline="0" dirty="0" smtClean="0">
                          <a:solidFill>
                            <a:schemeClr val="tx2">
                              <a:lumMod val="50000"/>
                            </a:schemeClr>
                          </a:solidFill>
                        </a:rPr>
                        <a:t> </a:t>
                      </a:r>
                      <a:r>
                        <a:rPr lang="en-US" sz="1000" kern="1200" dirty="0" smtClean="0">
                          <a:solidFill>
                            <a:schemeClr val="tx2">
                              <a:lumMod val="50000"/>
                            </a:schemeClr>
                          </a:solidFill>
                          <a:latin typeface="+mn-lt"/>
                          <a:ea typeface="+mn-ea"/>
                          <a:cs typeface="+mn-cs"/>
                        </a:rPr>
                        <a:t>validates ESID and original Transaction ID</a:t>
                      </a:r>
                      <a:endParaRPr lang="en-US" sz="1000" kern="1200" dirty="0">
                        <a:solidFill>
                          <a:schemeClr val="tx2">
                            <a:lumMod val="50000"/>
                          </a:schemeClr>
                        </a:solidFill>
                        <a:latin typeface="+mn-lt"/>
                        <a:ea typeface="+mn-ea"/>
                        <a:cs typeface="+mn-cs"/>
                      </a:endParaRPr>
                    </a:p>
                  </a:txBody>
                  <a:tcPr/>
                </a:tc>
                <a:tc>
                  <a:txBody>
                    <a:bodyPr/>
                    <a:lstStyle/>
                    <a:p>
                      <a:r>
                        <a:rPr lang="en-US" sz="1200" dirty="0">
                          <a:solidFill>
                            <a:schemeClr val="tx2"/>
                          </a:solidFill>
                        </a:rPr>
                        <a:t>Will not submit issue if a duplicate issue is located in </a:t>
                      </a:r>
                      <a:r>
                        <a:rPr lang="en-US" sz="1200" dirty="0" err="1" smtClean="0">
                          <a:solidFill>
                            <a:schemeClr val="tx2"/>
                          </a:solidFill>
                        </a:rPr>
                        <a:t>MarkeTrak</a:t>
                      </a:r>
                      <a:r>
                        <a:rPr lang="en-US" sz="1200" dirty="0" smtClean="0">
                          <a:solidFill>
                            <a:schemeClr val="tx2"/>
                          </a:solidFill>
                        </a:rPr>
                        <a:t> system </a:t>
                      </a:r>
                      <a:r>
                        <a:rPr lang="en-US" sz="1200" dirty="0">
                          <a:solidFill>
                            <a:schemeClr val="tx2"/>
                          </a:solidFill>
                        </a:rPr>
                        <a:t>containing </a:t>
                      </a:r>
                      <a:r>
                        <a:rPr lang="en-US" sz="1200" dirty="0" smtClean="0">
                          <a:solidFill>
                            <a:schemeClr val="tx2"/>
                          </a:solidFill>
                        </a:rPr>
                        <a:t>the ESI ID and original transaction </a:t>
                      </a:r>
                      <a:r>
                        <a:rPr lang="en-US" sz="1200" dirty="0">
                          <a:solidFill>
                            <a:schemeClr val="tx2"/>
                          </a:solidFill>
                        </a:rPr>
                        <a:t>for which submitter has access</a:t>
                      </a:r>
                    </a:p>
                    <a:p>
                      <a:endParaRPr lang="en-US" sz="1200" dirty="0">
                        <a:solidFill>
                          <a:schemeClr val="tx2"/>
                        </a:solidFill>
                      </a:endParaRPr>
                    </a:p>
                  </a:txBody>
                  <a:tcPr/>
                </a:tc>
                <a:tc>
                  <a:txBody>
                    <a:bodyPr/>
                    <a:lstStyle/>
                    <a:p>
                      <a:r>
                        <a:rPr lang="en-US" sz="1200" dirty="0">
                          <a:solidFill>
                            <a:schemeClr val="tx2"/>
                          </a:solidFill>
                        </a:rPr>
                        <a:t>Duplicate check overridden, issue will submit provided criteria is met</a:t>
                      </a:r>
                    </a:p>
                  </a:txBody>
                  <a:tcPr/>
                </a:tc>
                <a:extLst>
                  <a:ext uri="{0D108BD9-81ED-4DB2-BD59-A6C34878D82A}">
                    <a16:rowId xmlns:a16="http://schemas.microsoft.com/office/drawing/2014/main" xmlns="" val="2688700080"/>
                  </a:ext>
                </a:extLst>
              </a:tr>
              <a:tr h="370840">
                <a:tc>
                  <a:txBody>
                    <a:bodyPr/>
                    <a:lstStyle/>
                    <a:p>
                      <a:r>
                        <a:rPr lang="en-US" dirty="0">
                          <a:solidFill>
                            <a:schemeClr val="tx2">
                              <a:lumMod val="50000"/>
                            </a:schemeClr>
                          </a:solidFill>
                        </a:rPr>
                        <a:t>ESI ID Validation- </a:t>
                      </a:r>
                      <a:r>
                        <a:rPr lang="en-US" sz="1000" dirty="0">
                          <a:solidFill>
                            <a:schemeClr val="tx2">
                              <a:lumMod val="50000"/>
                            </a:schemeClr>
                          </a:solidFill>
                        </a:rPr>
                        <a:t>must be enabled for Premise Type to return  </a:t>
                      </a:r>
                    </a:p>
                  </a:txBody>
                  <a:tcPr/>
                </a:tc>
                <a:tc>
                  <a:txBody>
                    <a:bodyPr/>
                    <a:lstStyle/>
                    <a:p>
                      <a:r>
                        <a:rPr lang="en-US" sz="1200" dirty="0">
                          <a:solidFill>
                            <a:schemeClr val="tx2"/>
                          </a:solidFill>
                        </a:rPr>
                        <a:t>Submit for validation of ESI ID against ERCOT registration system </a:t>
                      </a:r>
                    </a:p>
                    <a:p>
                      <a:endParaRPr lang="en-US" sz="1200" dirty="0">
                        <a:solidFill>
                          <a:schemeClr val="tx2"/>
                        </a:solidFill>
                      </a:endParaRPr>
                    </a:p>
                  </a:txBody>
                  <a:tcPr/>
                </a:tc>
                <a:tc>
                  <a:txBody>
                    <a:bodyPr/>
                    <a:lstStyle/>
                    <a:p>
                      <a:r>
                        <a:rPr lang="en-US" sz="1200" dirty="0">
                          <a:solidFill>
                            <a:schemeClr val="tx2"/>
                          </a:solidFill>
                        </a:rPr>
                        <a:t>Submit regardless if ESI ID is within ERCOT registration system</a:t>
                      </a:r>
                    </a:p>
                  </a:txBody>
                  <a:tcPr/>
                </a:tc>
                <a:extLst>
                  <a:ext uri="{0D108BD9-81ED-4DB2-BD59-A6C34878D82A}">
                    <a16:rowId xmlns:a16="http://schemas.microsoft.com/office/drawing/2014/main" xmlns="" val="3568294188"/>
                  </a:ext>
                </a:extLst>
              </a:tr>
              <a:tr h="370840">
                <a:tc>
                  <a:txBody>
                    <a:bodyPr/>
                    <a:lstStyle/>
                    <a:p>
                      <a:r>
                        <a:rPr lang="en-US" dirty="0">
                          <a:solidFill>
                            <a:schemeClr val="tx2">
                              <a:lumMod val="50000"/>
                            </a:schemeClr>
                          </a:solidFill>
                        </a:rPr>
                        <a:t>Evaluation Window Check – </a:t>
                      </a:r>
                      <a:r>
                        <a:rPr lang="en-US" sz="1000" dirty="0">
                          <a:solidFill>
                            <a:schemeClr val="tx2">
                              <a:lumMod val="50000"/>
                            </a:schemeClr>
                          </a:solidFill>
                        </a:rPr>
                        <a:t>Global ID Validation must be enabled      </a:t>
                      </a:r>
                    </a:p>
                  </a:txBody>
                  <a:tcPr/>
                </a:tc>
                <a:tc>
                  <a:txBody>
                    <a:bodyPr/>
                    <a:lstStyle/>
                    <a:p>
                      <a:r>
                        <a:rPr lang="en-US" sz="1200" dirty="0">
                          <a:solidFill>
                            <a:schemeClr val="tx2"/>
                          </a:solidFill>
                        </a:rPr>
                        <a:t>Enables TRAN Type/Evaluation rules be applied for Cancel w/Approval issues</a:t>
                      </a:r>
                    </a:p>
                  </a:txBody>
                  <a:tcPr/>
                </a:tc>
                <a:tc>
                  <a:txBody>
                    <a:bodyPr/>
                    <a:lstStyle/>
                    <a:p>
                      <a:r>
                        <a:rPr lang="en-US" sz="1200" dirty="0">
                          <a:solidFill>
                            <a:schemeClr val="tx2"/>
                          </a:solidFill>
                        </a:rPr>
                        <a:t>Ignores Evaluation rule and submits issue regardless of violation</a:t>
                      </a:r>
                    </a:p>
                  </a:txBody>
                  <a:tcPr/>
                </a:tc>
                <a:extLst>
                  <a:ext uri="{0D108BD9-81ED-4DB2-BD59-A6C34878D82A}">
                    <a16:rowId xmlns:a16="http://schemas.microsoft.com/office/drawing/2014/main" xmlns="" val="1888045624"/>
                  </a:ext>
                </a:extLst>
              </a:tr>
              <a:tr h="370840">
                <a:tc>
                  <a:txBody>
                    <a:bodyPr/>
                    <a:lstStyle/>
                    <a:p>
                      <a:r>
                        <a:rPr lang="en-US" dirty="0">
                          <a:solidFill>
                            <a:schemeClr val="tx2">
                              <a:lumMod val="50000"/>
                            </a:schemeClr>
                          </a:solidFill>
                        </a:rPr>
                        <a:t>Global ID Validation </a:t>
                      </a:r>
                    </a:p>
                  </a:txBody>
                  <a:tcPr/>
                </a:tc>
                <a:tc>
                  <a:txBody>
                    <a:bodyPr/>
                    <a:lstStyle/>
                    <a:p>
                      <a:r>
                        <a:rPr lang="en-US" sz="1200" dirty="0">
                          <a:solidFill>
                            <a:schemeClr val="tx2"/>
                          </a:solidFill>
                        </a:rPr>
                        <a:t>Enables validation of Global ID against ERCOT registration system</a:t>
                      </a:r>
                    </a:p>
                  </a:txBody>
                  <a:tcPr/>
                </a:tc>
                <a:tc>
                  <a:txBody>
                    <a:bodyPr/>
                    <a:lstStyle/>
                    <a:p>
                      <a:r>
                        <a:rPr lang="en-US" sz="1200" dirty="0">
                          <a:solidFill>
                            <a:schemeClr val="tx2"/>
                          </a:solidFill>
                        </a:rPr>
                        <a:t>Ignores validation of Global ID with ERCOT registration system</a:t>
                      </a:r>
                    </a:p>
                  </a:txBody>
                  <a:tcPr/>
                </a:tc>
                <a:extLst>
                  <a:ext uri="{0D108BD9-81ED-4DB2-BD59-A6C34878D82A}">
                    <a16:rowId xmlns:a16="http://schemas.microsoft.com/office/drawing/2014/main" xmlns="" val="2107119186"/>
                  </a:ext>
                </a:extLst>
              </a:tr>
            </a:tbl>
          </a:graphicData>
        </a:graphic>
      </p:graphicFrame>
      <p:sp>
        <p:nvSpPr>
          <p:cNvPr id="3" name="TextBox 2">
            <a:extLst>
              <a:ext uri="{FF2B5EF4-FFF2-40B4-BE49-F238E27FC236}">
                <a16:creationId xmlns:a16="http://schemas.microsoft.com/office/drawing/2014/main" xmlns="" id="{C5D3645F-A2D2-477F-8E37-BCEA09C238F2}"/>
              </a:ext>
            </a:extLst>
          </p:cNvPr>
          <p:cNvSpPr txBox="1"/>
          <p:nvPr/>
        </p:nvSpPr>
        <p:spPr>
          <a:xfrm>
            <a:off x="1238250" y="5297269"/>
            <a:ext cx="6553200" cy="646331"/>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US" b="1" dirty="0">
                <a:solidFill>
                  <a:prstClr val="white"/>
                </a:solidFill>
              </a:rPr>
              <a:t>If Validation field is left blank, a “0” will automatically default and the check will not be performed. </a:t>
            </a:r>
          </a:p>
        </p:txBody>
      </p:sp>
    </p:spTree>
    <p:extLst>
      <p:ext uri="{BB962C8B-B14F-4D97-AF65-F5344CB8AC3E}">
        <p14:creationId xmlns:p14="http://schemas.microsoft.com/office/powerpoint/2010/main" val="173207148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a:t>
            </a:r>
            <a:r>
              <a:rPr lang="en-US" dirty="0" smtClean="0"/>
              <a:t>.CSV </a:t>
            </a:r>
            <a:r>
              <a:rPr lang="en-US" dirty="0"/>
              <a:t>File Template</a:t>
            </a:r>
            <a:endParaRPr lang="en-US" b="1" dirty="0">
              <a:solidFill>
                <a:schemeClr val="accent1"/>
              </a:solidFill>
            </a:endParaRPr>
          </a:p>
        </p:txBody>
      </p:sp>
      <p:sp>
        <p:nvSpPr>
          <p:cNvPr id="3" name="Content Placeholder 2"/>
          <p:cNvSpPr>
            <a:spLocks noGrp="1"/>
          </p:cNvSpPr>
          <p:nvPr>
            <p:ph idx="1"/>
          </p:nvPr>
        </p:nvSpPr>
        <p:spPr>
          <a:xfrm>
            <a:off x="304800" y="845820"/>
            <a:ext cx="8229600" cy="838200"/>
          </a:xfrm>
        </p:spPr>
        <p:txBody>
          <a:bodyPr/>
          <a:lstStyle/>
          <a:p>
            <a:pPr marL="457200" lvl="1" indent="0">
              <a:buNone/>
            </a:pPr>
            <a:r>
              <a:rPr lang="en-US" sz="1450" dirty="0"/>
              <a:t>Bulk Insert templates for every applicable subtype are available on the </a:t>
            </a:r>
            <a:r>
              <a:rPr lang="en-US" sz="1450" dirty="0" err="1"/>
              <a:t>MarkeTrak</a:t>
            </a:r>
            <a:r>
              <a:rPr lang="en-US" sz="1450" dirty="0"/>
              <a:t> Information Page.  Below is a sample of the template for the Usage/Billing Missing subtype: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69942"/>
          <a:stretch>
            <a:fillRect/>
          </a:stretch>
        </p:blipFill>
        <p:spPr bwMode="auto">
          <a:xfrm>
            <a:off x="1204317" y="1409700"/>
            <a:ext cx="643056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371600" y="3352800"/>
            <a:ext cx="6887765" cy="2438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50" dirty="0">
                <a:solidFill>
                  <a:srgbClr val="5B6770"/>
                </a:solidFill>
              </a:rPr>
              <a:t>The definition of the data fields is as follows:</a:t>
            </a:r>
          </a:p>
          <a:p>
            <a:pPr lvl="1"/>
            <a:r>
              <a:rPr lang="en-US" sz="1450" dirty="0">
                <a:solidFill>
                  <a:srgbClr val="5B6770"/>
                </a:solidFill>
              </a:rPr>
              <a:t>Required (</a:t>
            </a:r>
            <a:r>
              <a:rPr lang="en-US" sz="1450" dirty="0" err="1">
                <a:solidFill>
                  <a:srgbClr val="5B6770"/>
                </a:solidFill>
              </a:rPr>
              <a:t>Req</a:t>
            </a:r>
            <a:r>
              <a:rPr lang="en-US" sz="1450" dirty="0">
                <a:solidFill>
                  <a:srgbClr val="5B6770"/>
                </a:solidFill>
              </a:rPr>
              <a:t>)</a:t>
            </a:r>
          </a:p>
          <a:p>
            <a:pPr lvl="1"/>
            <a:r>
              <a:rPr lang="en-US" sz="1450" dirty="0">
                <a:solidFill>
                  <a:srgbClr val="5B6770"/>
                </a:solidFill>
              </a:rPr>
              <a:t>Optional (Opt) </a:t>
            </a:r>
          </a:p>
          <a:p>
            <a:pPr lvl="1"/>
            <a:r>
              <a:rPr lang="en-US" sz="1450" dirty="0">
                <a:solidFill>
                  <a:srgbClr val="5B6770"/>
                </a:solidFill>
              </a:rPr>
              <a:t>Not Applicable (N/A)</a:t>
            </a:r>
          </a:p>
          <a:p>
            <a:pPr lvl="1"/>
            <a:r>
              <a:rPr lang="en-US" sz="1450" dirty="0">
                <a:solidFill>
                  <a:srgbClr val="5B6770"/>
                </a:solidFill>
              </a:rPr>
              <a:t>Required or Optional (R/O)</a:t>
            </a:r>
          </a:p>
          <a:p>
            <a:pPr lvl="1"/>
            <a:r>
              <a:rPr lang="en-US" sz="1450" dirty="0">
                <a:solidFill>
                  <a:srgbClr val="5B6770"/>
                </a:solidFill>
              </a:rPr>
              <a:t>Required or Not Applicable (R/NA)</a:t>
            </a:r>
          </a:p>
          <a:p>
            <a:pPr lvl="1"/>
            <a:r>
              <a:rPr lang="en-US" sz="1450" dirty="0">
                <a:solidFill>
                  <a:srgbClr val="5B6770"/>
                </a:solidFill>
              </a:rPr>
              <a:t>Optional or Not Applicable (O/NA)</a:t>
            </a:r>
          </a:p>
          <a:p>
            <a:pPr lvl="1"/>
            <a:r>
              <a:rPr lang="en-US" sz="1450" dirty="0" err="1">
                <a:solidFill>
                  <a:srgbClr val="5B6770"/>
                </a:solidFill>
              </a:rPr>
              <a:t>DateTime</a:t>
            </a:r>
            <a:r>
              <a:rPr lang="en-US" sz="1450" dirty="0">
                <a:solidFill>
                  <a:srgbClr val="5B6770"/>
                </a:solidFill>
              </a:rPr>
              <a:t>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Thh:mm:ss</a:t>
            </a:r>
            <a:r>
              <a:rPr lang="en-US" sz="1450" b="1" dirty="0">
                <a:solidFill>
                  <a:srgbClr val="FF8200"/>
                </a:solidFill>
              </a:rPr>
              <a:t>	</a:t>
            </a:r>
            <a:r>
              <a:rPr lang="en-US" sz="1450" b="1" dirty="0" err="1">
                <a:solidFill>
                  <a:srgbClr val="FF8200"/>
                </a:solidFill>
              </a:rPr>
              <a:t>eg</a:t>
            </a:r>
            <a:r>
              <a:rPr lang="en-US" sz="1450" b="1" dirty="0">
                <a:solidFill>
                  <a:srgbClr val="FF8200"/>
                </a:solidFill>
              </a:rPr>
              <a:t>: 2019-11-15T13:20:57</a:t>
            </a:r>
          </a:p>
          <a:p>
            <a:pPr lvl="1"/>
            <a:r>
              <a:rPr lang="en-US" sz="1450" dirty="0">
                <a:solidFill>
                  <a:srgbClr val="5B6770"/>
                </a:solidFill>
              </a:rPr>
              <a:t>Date format         = </a:t>
            </a:r>
            <a:r>
              <a:rPr lang="en-US" sz="1450" b="1" dirty="0" err="1">
                <a:solidFill>
                  <a:srgbClr val="FF8200"/>
                </a:solidFill>
              </a:rPr>
              <a:t>ccyy</a:t>
            </a:r>
            <a:r>
              <a:rPr lang="en-US" sz="1450" b="1" dirty="0">
                <a:solidFill>
                  <a:srgbClr val="FF8200"/>
                </a:solidFill>
              </a:rPr>
              <a:t>-mm-</a:t>
            </a:r>
            <a:r>
              <a:rPr lang="en-US" sz="1450" b="1" dirty="0" err="1">
                <a:solidFill>
                  <a:srgbClr val="FF8200"/>
                </a:solidFill>
              </a:rPr>
              <a:t>dd</a:t>
            </a:r>
            <a:r>
              <a:rPr lang="en-US" sz="1450" b="1" dirty="0">
                <a:solidFill>
                  <a:srgbClr val="FF8200"/>
                </a:solidFill>
              </a:rPr>
              <a:t>              	</a:t>
            </a:r>
            <a:r>
              <a:rPr lang="en-US" sz="1450" b="1" dirty="0" err="1">
                <a:solidFill>
                  <a:srgbClr val="FF8200"/>
                </a:solidFill>
              </a:rPr>
              <a:t>eg</a:t>
            </a:r>
            <a:r>
              <a:rPr lang="en-US" sz="1450" b="1" dirty="0">
                <a:solidFill>
                  <a:srgbClr val="FF8200"/>
                </a:solidFill>
              </a:rPr>
              <a:t>: 2015-11-15</a:t>
            </a:r>
          </a:p>
        </p:txBody>
      </p:sp>
    </p:spTree>
    <p:extLst>
      <p:ext uri="{BB962C8B-B14F-4D97-AF65-F5344CB8AC3E}">
        <p14:creationId xmlns:p14="http://schemas.microsoft.com/office/powerpoint/2010/main" val="3810339307"/>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834998" y="762000"/>
            <a:ext cx="6934200" cy="1083852"/>
          </a:xfrm>
        </p:spPr>
        <p:txBody>
          <a:bodyPr/>
          <a:lstStyle/>
          <a:p>
            <a:r>
              <a:rPr lang="en-US" sz="2000" b="1" dirty="0">
                <a:solidFill>
                  <a:srgbClr val="000000"/>
                </a:solidFill>
              </a:rPr>
              <a:t>Tip 1 – One template, one subtype </a:t>
            </a:r>
          </a:p>
          <a:p>
            <a:pPr lvl="1"/>
            <a:r>
              <a:rPr lang="en-US" sz="1600" dirty="0">
                <a:solidFill>
                  <a:srgbClr val="000000"/>
                </a:solidFill>
              </a:rPr>
              <a:t>Only submit multiple issues via bulk insert for the same subtype </a:t>
            </a:r>
          </a:p>
          <a:p>
            <a:r>
              <a:rPr lang="en-US" sz="2000" b="1" dirty="0">
                <a:solidFill>
                  <a:srgbClr val="000000"/>
                </a:solidFill>
              </a:rPr>
              <a:t>Tip 2 – Request all validations occur </a:t>
            </a:r>
            <a:endParaRPr lang="en-US" sz="2000" dirty="0">
              <a:solidFill>
                <a:srgbClr val="000000"/>
              </a:solidFill>
            </a:endParaRPr>
          </a:p>
          <a:p>
            <a:pPr lvl="1"/>
            <a:r>
              <a:rPr lang="en-US" sz="1600" dirty="0">
                <a:solidFill>
                  <a:srgbClr val="000000"/>
                </a:solidFill>
              </a:rPr>
              <a:t>Select all the validations to ensure data is valid and does not contain </a:t>
            </a:r>
            <a:r>
              <a:rPr lang="en-US" sz="1600" dirty="0" smtClean="0">
                <a:solidFill>
                  <a:srgbClr val="000000"/>
                </a:solidFill>
              </a:rPr>
              <a:t>duplicates.</a:t>
            </a:r>
            <a:endParaRPr lang="en-US" sz="1600" dirty="0">
              <a:solidFill>
                <a:srgbClr val="000000"/>
              </a:solidFill>
            </a:endParaRPr>
          </a:p>
          <a:p>
            <a:pPr marL="457200" lvl="1" indent="0">
              <a:buNone/>
            </a:pPr>
            <a:endParaRPr lang="en-US" sz="1600" dirty="0">
              <a:solidFill>
                <a:srgbClr val="000000"/>
              </a:solidFill>
            </a:endParaRPr>
          </a:p>
          <a:p>
            <a:pPr marL="457200" lvl="1" indent="0">
              <a:buNone/>
            </a:pPr>
            <a:endParaRPr lang="en-US" sz="1600" dirty="0"/>
          </a:p>
          <a:p>
            <a:endParaRPr lang="en-US" sz="2000" b="1" dirty="0">
              <a:solidFill>
                <a:srgbClr val="000204"/>
              </a:solidFill>
            </a:endParaRPr>
          </a:p>
          <a:p>
            <a:r>
              <a:rPr lang="en-US" sz="2000" b="1" dirty="0">
                <a:solidFill>
                  <a:srgbClr val="000204"/>
                </a:solidFill>
              </a:rPr>
              <a:t>Tip 3 – Caution when copying ESI IDs </a:t>
            </a:r>
            <a:endParaRPr lang="en-US" sz="2000" dirty="0">
              <a:solidFill>
                <a:srgbClr val="000204"/>
              </a:solidFill>
            </a:endParaRPr>
          </a:p>
          <a:p>
            <a:pPr lvl="1"/>
            <a:r>
              <a:rPr lang="en-US" sz="1600" dirty="0"/>
              <a:t>Use caution when copying ESI IDs and pasting into the Excel Spreadsheet Bulk Insert Template. </a:t>
            </a:r>
          </a:p>
          <a:p>
            <a:pPr lvl="1"/>
            <a:r>
              <a:rPr lang="en-US" sz="1600" dirty="0"/>
              <a:t>A normal copy and paste can result in the 17 digit ESI ID being automatically formatted by Excel in Scientific Notation Format (example 1.04437E+16). </a:t>
            </a:r>
          </a:p>
          <a:p>
            <a:pPr lvl="1"/>
            <a:r>
              <a:rPr lang="en-US" sz="1600" dirty="0"/>
              <a:t>Changing the format of the cell in the spreadsheet will result in the last two digits of the 17 digit ESI ID to change to 00. This will cause the </a:t>
            </a:r>
            <a:r>
              <a:rPr lang="en-US" sz="1600" dirty="0" err="1"/>
              <a:t>MarkeTrak</a:t>
            </a:r>
            <a:r>
              <a:rPr lang="en-US" sz="1600" dirty="0"/>
              <a:t> issue to be created using the wrong ESI ID.</a:t>
            </a:r>
          </a:p>
          <a:p>
            <a:endParaRPr lang="en-US" sz="2000" dirty="0"/>
          </a:p>
          <a:p>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20906"/>
            <a:ext cx="6129338" cy="603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endParaRPr lang="en-US" dirty="0">
              <a:solidFill>
                <a:srgbClr val="00AEC7"/>
              </a:solidFill>
            </a:endParaRPr>
          </a:p>
        </p:txBody>
      </p:sp>
    </p:spTree>
    <p:extLst>
      <p:ext uri="{BB962C8B-B14F-4D97-AF65-F5344CB8AC3E}">
        <p14:creationId xmlns:p14="http://schemas.microsoft.com/office/powerpoint/2010/main" val="410618405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Tips &amp; Tricks – cont.</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118</a:t>
            </a:fld>
            <a:endParaRPr lang="en-US">
              <a:solidFill>
                <a:srgbClr val="5B6770"/>
              </a:solidFill>
            </a:endParaRPr>
          </a:p>
        </p:txBody>
      </p:sp>
      <p:sp>
        <p:nvSpPr>
          <p:cNvPr id="10" name="TextBox 9">
            <a:extLst>
              <a:ext uri="{FF2B5EF4-FFF2-40B4-BE49-F238E27FC236}">
                <a16:creationId xmlns:a16="http://schemas.microsoft.com/office/drawing/2014/main" xmlns="" id="{CECE3D05-DA95-4B69-B74F-CFAA158BFD76}"/>
              </a:ext>
            </a:extLst>
          </p:cNvPr>
          <p:cNvSpPr txBox="1"/>
          <p:nvPr/>
        </p:nvSpPr>
        <p:spPr>
          <a:xfrm>
            <a:off x="647700" y="609600"/>
            <a:ext cx="8153400" cy="4893647"/>
          </a:xfrm>
          <a:prstGeom prst="rect">
            <a:avLst/>
          </a:prstGeom>
          <a:noFill/>
        </p:spPr>
        <p:txBody>
          <a:bodyPr wrap="square" rtlCol="0">
            <a:spAutoFit/>
          </a:bodyPr>
          <a:lstStyle/>
          <a:p>
            <a:endParaRPr lang="en-US" dirty="0">
              <a:solidFill>
                <a:srgbClr val="00AEC7"/>
              </a:solidFill>
            </a:endParaRPr>
          </a:p>
          <a:p>
            <a:r>
              <a:rPr lang="en-US" dirty="0">
                <a:solidFill>
                  <a:srgbClr val="000204"/>
                </a:solidFill>
              </a:rPr>
              <a:t> </a:t>
            </a:r>
            <a:r>
              <a:rPr lang="en-US" sz="2000" u="sng" dirty="0">
                <a:solidFill>
                  <a:srgbClr val="000204"/>
                </a:solidFill>
              </a:rPr>
              <a:t>Solution for accurate ESI ID format:</a:t>
            </a:r>
          </a:p>
          <a:p>
            <a:endParaRPr lang="en-US" sz="2000" u="sng" dirty="0">
              <a:solidFill>
                <a:srgbClr val="000204"/>
              </a:solidFill>
            </a:endParaRPr>
          </a:p>
          <a:p>
            <a:pPr marL="285750" indent="-285750">
              <a:buFont typeface="Arial" panose="020B0604020202020204" pitchFamily="34" charset="0"/>
              <a:buChar char="•"/>
            </a:pPr>
            <a:r>
              <a:rPr lang="en-US" dirty="0">
                <a:solidFill>
                  <a:srgbClr val="000204"/>
                </a:solidFill>
              </a:rPr>
              <a:t>Open the Excel Spreadsheet Bulk Insert Template and Right Click in ESI ID cells. </a:t>
            </a:r>
          </a:p>
          <a:p>
            <a:pPr marL="285750" indent="-285750">
              <a:buFont typeface="Arial" panose="020B0604020202020204" pitchFamily="34" charset="0"/>
              <a:buChar char="•"/>
            </a:pPr>
            <a:r>
              <a:rPr lang="en-US" dirty="0">
                <a:solidFill>
                  <a:srgbClr val="000204"/>
                </a:solidFill>
              </a:rPr>
              <a:t>Select </a:t>
            </a:r>
            <a:r>
              <a:rPr lang="en-US" i="1" dirty="0">
                <a:solidFill>
                  <a:srgbClr val="000204"/>
                </a:solidFill>
              </a:rPr>
              <a:t>Format Cells </a:t>
            </a:r>
            <a:r>
              <a:rPr lang="en-US" dirty="0">
                <a:solidFill>
                  <a:srgbClr val="000204"/>
                </a:solidFill>
              </a:rPr>
              <a:t>and choose </a:t>
            </a:r>
            <a:r>
              <a:rPr lang="en-US" i="1" dirty="0">
                <a:solidFill>
                  <a:srgbClr val="000204"/>
                </a:solidFill>
              </a:rPr>
              <a:t>Text</a:t>
            </a:r>
            <a:r>
              <a:rPr lang="en-US" dirty="0">
                <a:solidFill>
                  <a:srgbClr val="000204"/>
                </a:solidFill>
              </a:rPr>
              <a:t> from the list. </a:t>
            </a:r>
          </a:p>
          <a:p>
            <a:pPr marL="285750" indent="-285750">
              <a:buFont typeface="Arial" panose="020B0604020202020204" pitchFamily="34" charset="0"/>
              <a:buChar char="•"/>
            </a:pPr>
            <a:r>
              <a:rPr lang="en-US" dirty="0">
                <a:solidFill>
                  <a:srgbClr val="000204"/>
                </a:solidFill>
              </a:rPr>
              <a:t>Copy ESI ID from source document and right click in the ESI ID cell and choose </a:t>
            </a:r>
            <a:r>
              <a:rPr lang="en-US" i="1" dirty="0">
                <a:solidFill>
                  <a:srgbClr val="000204"/>
                </a:solidFill>
              </a:rPr>
              <a:t>Paste Special </a:t>
            </a:r>
            <a:r>
              <a:rPr lang="en-US" dirty="0">
                <a:solidFill>
                  <a:srgbClr val="000204"/>
                </a:solidFill>
              </a:rPr>
              <a:t>and then choose </a:t>
            </a:r>
            <a:r>
              <a:rPr lang="en-US" i="1" dirty="0">
                <a:solidFill>
                  <a:srgbClr val="000204"/>
                </a:solidFill>
              </a:rPr>
              <a:t>Text</a:t>
            </a:r>
            <a:r>
              <a:rPr lang="en-US" dirty="0">
                <a:solidFill>
                  <a:srgbClr val="000204"/>
                </a:solidFill>
              </a:rPr>
              <a:t>. </a:t>
            </a:r>
          </a:p>
          <a:p>
            <a:endParaRPr lang="en-US" dirty="0">
              <a:solidFill>
                <a:srgbClr val="000204"/>
              </a:solidFill>
            </a:endParaRPr>
          </a:p>
          <a:p>
            <a:r>
              <a:rPr lang="en-US" dirty="0">
                <a:solidFill>
                  <a:srgbClr val="000204"/>
                </a:solidFill>
              </a:rPr>
              <a:t>This will paste the 17 digit ESI ID into the spreadsheet in text format and avoid Excel changing the ESI ID format. </a:t>
            </a:r>
          </a:p>
          <a:p>
            <a:endParaRPr lang="en-US" dirty="0">
              <a:solidFill>
                <a:srgbClr val="00AEC7"/>
              </a:solidFill>
            </a:endParaRPr>
          </a:p>
          <a:p>
            <a:r>
              <a:rPr lang="en-US" dirty="0">
                <a:solidFill>
                  <a:srgbClr val="000204"/>
                </a:solidFill>
              </a:rPr>
              <a:t> </a:t>
            </a:r>
            <a:r>
              <a:rPr lang="en-US" sz="2000" b="1" dirty="0">
                <a:solidFill>
                  <a:srgbClr val="000204"/>
                </a:solidFill>
              </a:rPr>
              <a:t>Tip 4 – Avoid commas in comments </a:t>
            </a:r>
            <a:endParaRPr lang="en-US" sz="2000" dirty="0">
              <a:solidFill>
                <a:srgbClr val="000204"/>
              </a:solidFill>
            </a:endParaRPr>
          </a:p>
          <a:p>
            <a:pPr marL="742950" lvl="1" indent="-285750">
              <a:buFont typeface="Arial" panose="020B0604020202020204" pitchFamily="34" charset="0"/>
              <a:buChar char="•"/>
            </a:pPr>
            <a:r>
              <a:rPr lang="en-US" dirty="0">
                <a:solidFill>
                  <a:srgbClr val="000204"/>
                </a:solidFill>
              </a:rPr>
              <a:t>Avoid commas (,) in any comment on the </a:t>
            </a:r>
            <a:r>
              <a:rPr lang="en-US" dirty="0" err="1">
                <a:solidFill>
                  <a:srgbClr val="000204"/>
                </a:solidFill>
              </a:rPr>
              <a:t>MarkeTrak</a:t>
            </a:r>
            <a:r>
              <a:rPr lang="en-US" dirty="0">
                <a:solidFill>
                  <a:srgbClr val="000204"/>
                </a:solidFill>
              </a:rPr>
              <a:t> issue via Bulk Insert. As a CSV (Comma Separated Value) file, any comma in a comment field will be recognized as a delimiter and misalign the column count causing the file to fail. </a:t>
            </a:r>
            <a:endParaRPr lang="en-US" sz="2000" dirty="0">
              <a:solidFill>
                <a:srgbClr val="000204"/>
              </a:solidFill>
            </a:endParaRPr>
          </a:p>
        </p:txBody>
      </p:sp>
    </p:spTree>
    <p:extLst>
      <p:ext uri="{BB962C8B-B14F-4D97-AF65-F5344CB8AC3E}">
        <p14:creationId xmlns:p14="http://schemas.microsoft.com/office/powerpoint/2010/main" val="720364499"/>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Tips &amp; Tricks</a:t>
            </a:r>
            <a:endParaRPr lang="en-US" b="1" dirty="0">
              <a:solidFill>
                <a:schemeClr val="accent1"/>
              </a:solidFill>
            </a:endParaRPr>
          </a:p>
        </p:txBody>
      </p:sp>
      <p:sp>
        <p:nvSpPr>
          <p:cNvPr id="3" name="Content Placeholder 2"/>
          <p:cNvSpPr>
            <a:spLocks noGrp="1"/>
          </p:cNvSpPr>
          <p:nvPr>
            <p:ph idx="1"/>
          </p:nvPr>
        </p:nvSpPr>
        <p:spPr>
          <a:xfrm>
            <a:off x="466350" y="564444"/>
            <a:ext cx="7924799" cy="1083852"/>
          </a:xfrm>
        </p:spPr>
        <p:txBody>
          <a:bodyPr/>
          <a:lstStyle/>
          <a:p>
            <a:r>
              <a:rPr lang="en-US" sz="2000" b="1" dirty="0">
                <a:solidFill>
                  <a:srgbClr val="000204"/>
                </a:solidFill>
              </a:rPr>
              <a:t>Tip 5 </a:t>
            </a:r>
            <a:r>
              <a:rPr lang="en-US" sz="2000" dirty="0">
                <a:solidFill>
                  <a:srgbClr val="000204"/>
                </a:solidFill>
              </a:rPr>
              <a:t>– </a:t>
            </a:r>
            <a:r>
              <a:rPr lang="en-US" dirty="0">
                <a:solidFill>
                  <a:srgbClr val="000204"/>
                </a:solidFill>
              </a:rPr>
              <a:t> </a:t>
            </a:r>
            <a:r>
              <a:rPr lang="en-US" sz="2000" b="1" dirty="0">
                <a:solidFill>
                  <a:srgbClr val="000204"/>
                </a:solidFill>
              </a:rPr>
              <a:t>Correct format on dates and times </a:t>
            </a:r>
            <a:endParaRPr lang="en-US" sz="2000" dirty="0">
              <a:solidFill>
                <a:srgbClr val="000204"/>
              </a:solidFill>
            </a:endParaRPr>
          </a:p>
          <a:p>
            <a:pPr lvl="1"/>
            <a:r>
              <a:rPr lang="en-US" sz="1600" dirty="0"/>
              <a:t>ensure date/time field has correct format and populates the field in the T-format. If not formatted correctly, bulk insert file will not pass validation. </a:t>
            </a:r>
          </a:p>
          <a:p>
            <a:pPr marL="0" indent="0">
              <a:buNone/>
            </a:pPr>
            <a:r>
              <a:rPr lang="en-US" sz="1800" dirty="0"/>
              <a:t>	 </a:t>
            </a:r>
            <a:r>
              <a:rPr lang="en-US" sz="1800" b="1" dirty="0"/>
              <a:t>Correct format on dates and times </a:t>
            </a:r>
          </a:p>
          <a:p>
            <a:pPr marL="0" indent="0">
              <a:buNone/>
            </a:pPr>
            <a:endParaRPr lang="en-US" sz="1800" b="1" dirty="0"/>
          </a:p>
          <a:p>
            <a:endParaRPr lang="en-US" sz="1800" b="1" dirty="0"/>
          </a:p>
          <a:p>
            <a:r>
              <a:rPr lang="en-US" sz="2000" b="1" dirty="0">
                <a:solidFill>
                  <a:srgbClr val="000000"/>
                </a:solidFill>
              </a:rPr>
              <a:t>Tip 6 – </a:t>
            </a:r>
            <a:r>
              <a:rPr lang="en-US" sz="2000" dirty="0"/>
              <a:t> </a:t>
            </a:r>
            <a:r>
              <a:rPr lang="en-US" sz="2000" b="1" dirty="0">
                <a:solidFill>
                  <a:srgbClr val="000204"/>
                </a:solidFill>
              </a:rPr>
              <a:t>Ensure all rows are accounted for </a:t>
            </a:r>
            <a:endParaRPr lang="en-US" sz="2000" dirty="0">
              <a:solidFill>
                <a:srgbClr val="000204"/>
              </a:solidFill>
            </a:endParaRPr>
          </a:p>
          <a:p>
            <a:pPr lvl="1"/>
            <a:r>
              <a:rPr lang="en-US" sz="1600" dirty="0"/>
              <a:t>Before submission of the bulk insert CSV file the user should ensure all rows are accounted for in the file template to successfully pass validation for submission of the file. </a:t>
            </a:r>
          </a:p>
          <a:p>
            <a:pPr>
              <a:spcBef>
                <a:spcPts val="0"/>
              </a:spcBef>
            </a:pPr>
            <a:r>
              <a:rPr lang="en-US" sz="2000" b="1" dirty="0">
                <a:solidFill>
                  <a:srgbClr val="000204"/>
                </a:solidFill>
              </a:rPr>
              <a:t>Tip 7 – Delete the header row</a:t>
            </a:r>
          </a:p>
          <a:p>
            <a:pPr lvl="1">
              <a:spcBef>
                <a:spcPts val="0"/>
              </a:spcBef>
            </a:pPr>
            <a:r>
              <a:rPr lang="en-US" sz="1600" dirty="0"/>
              <a:t>Once all data has been entered into required fields on the bulk insert template, the header row should be deleted before saving the file in the CSV format.</a:t>
            </a:r>
          </a:p>
          <a:p>
            <a:pPr>
              <a:spcBef>
                <a:spcPts val="0"/>
              </a:spcBef>
            </a:pPr>
            <a:r>
              <a:rPr lang="en-US" sz="2000" b="1" dirty="0">
                <a:solidFill>
                  <a:srgbClr val="000204"/>
                </a:solidFill>
              </a:rPr>
              <a:t> Tip 8 – Checking validation errors </a:t>
            </a:r>
          </a:p>
          <a:p>
            <a:pPr lvl="1">
              <a:spcBef>
                <a:spcPts val="0"/>
              </a:spcBef>
            </a:pPr>
            <a:r>
              <a:rPr lang="en-US" sz="1600" dirty="0"/>
              <a:t>If you receive a validation error, go to notepad and open your CSV file to determine where the error has occurred and correct it. </a:t>
            </a:r>
            <a:r>
              <a:rPr lang="en-US" sz="1600" u="sng" dirty="0"/>
              <a:t>Once the error is corrected save the file with a new name.</a:t>
            </a:r>
            <a:r>
              <a:rPr lang="en-US" sz="1600" dirty="0"/>
              <a:t> If you do not save with a new name your corrections will not be saved to the corrected file.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119</a:t>
            </a:fld>
            <a:endParaRPr lang="en-US">
              <a:solidFill>
                <a:srgbClr val="5B6770"/>
              </a:solidFill>
            </a:endParaRPr>
          </a:p>
        </p:txBody>
      </p:sp>
      <p:sp>
        <p:nvSpPr>
          <p:cNvPr id="7" name="Rectangle 6">
            <a:extLst>
              <a:ext uri="{FF2B5EF4-FFF2-40B4-BE49-F238E27FC236}">
                <a16:creationId xmlns:a16="http://schemas.microsoft.com/office/drawing/2014/main" xmlns="" id="{D05F9CD9-D357-4A02-A1AD-3B220D32C4F9}"/>
              </a:ext>
            </a:extLst>
          </p:cNvPr>
          <p:cNvSpPr/>
          <p:nvPr/>
        </p:nvSpPr>
        <p:spPr>
          <a:xfrm>
            <a:off x="2286000" y="2490282"/>
            <a:ext cx="4572000" cy="800219"/>
          </a:xfrm>
          <a:prstGeom prst="rect">
            <a:avLst/>
          </a:prstGeom>
        </p:spPr>
        <p:txBody>
          <a:bodyPr>
            <a:spAutoFit/>
          </a:bodyPr>
          <a:lstStyle/>
          <a:p>
            <a:endParaRPr lang="en-US" sz="2800" dirty="0">
              <a:solidFill>
                <a:srgbClr val="000000"/>
              </a:solidFill>
              <a:latin typeface="Calibri" panose="020F0502020204030204" pitchFamily="34" charset="0"/>
            </a:endParaRPr>
          </a:p>
          <a:p>
            <a:r>
              <a:rPr lang="en-US" dirty="0">
                <a:solidFill>
                  <a:srgbClr val="000000"/>
                </a:solidFill>
                <a:latin typeface="Calibri" panose="020F0502020204030204" pitchFamily="34" charset="0"/>
              </a:rPr>
              <a:t>. </a:t>
            </a:r>
            <a:endParaRPr lang="en-US" dirty="0">
              <a:solidFill>
                <a:srgbClr val="00AEC7"/>
              </a:solidFill>
            </a:endParaRPr>
          </a:p>
        </p:txBody>
      </p:sp>
      <p:pic>
        <p:nvPicPr>
          <p:cNvPr id="8" name="Picture 7">
            <a:extLst>
              <a:ext uri="{FF2B5EF4-FFF2-40B4-BE49-F238E27FC236}">
                <a16:creationId xmlns:a16="http://schemas.microsoft.com/office/drawing/2014/main" xmlns="" id="{FB5F38CA-90D3-46ED-9238-D7BB9372395B}"/>
              </a:ext>
            </a:extLst>
          </p:cNvPr>
          <p:cNvPicPr>
            <a:picLocks noChangeAspect="1"/>
          </p:cNvPicPr>
          <p:nvPr/>
        </p:nvPicPr>
        <p:blipFill>
          <a:blip r:embed="rId3"/>
          <a:stretch>
            <a:fillRect/>
          </a:stretch>
        </p:blipFill>
        <p:spPr>
          <a:xfrm>
            <a:off x="1428750" y="2001761"/>
            <a:ext cx="6000000" cy="600000"/>
          </a:xfrm>
          <a:prstGeom prst="rect">
            <a:avLst/>
          </a:prstGeom>
        </p:spPr>
      </p:pic>
    </p:spTree>
    <p:extLst>
      <p:ext uri="{BB962C8B-B14F-4D97-AF65-F5344CB8AC3E}">
        <p14:creationId xmlns:p14="http://schemas.microsoft.com/office/powerpoint/2010/main" val="3183734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06425" y="876300"/>
            <a:ext cx="8534400" cy="838200"/>
          </a:xfrm>
        </p:spPr>
        <p:txBody>
          <a:bodyPr/>
          <a:lstStyle/>
          <a:p>
            <a:pPr marL="0" indent="0">
              <a:spcBef>
                <a:spcPts val="1200"/>
              </a:spcBef>
              <a:buNone/>
            </a:pPr>
            <a:r>
              <a:rPr lang="en-US" sz="2000" dirty="0"/>
              <a:t>Select a report from the list displayed for your Home Page Report and click Save.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12</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427" y="1828800"/>
            <a:ext cx="7931150"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800649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a:t>
            </a:r>
            <a:endParaRPr lang="en-US" sz="2000" dirty="0">
              <a:solidFill>
                <a:schemeClr val="accent1"/>
              </a:solidFill>
            </a:endParaRPr>
          </a:p>
        </p:txBody>
      </p:sp>
      <p:sp>
        <p:nvSpPr>
          <p:cNvPr id="3" name="Content Placeholder 2"/>
          <p:cNvSpPr>
            <a:spLocks noGrp="1"/>
          </p:cNvSpPr>
          <p:nvPr>
            <p:ph idx="1"/>
          </p:nvPr>
        </p:nvSpPr>
        <p:spPr>
          <a:xfrm>
            <a:off x="381000" y="1219200"/>
            <a:ext cx="3505201" cy="2528094"/>
          </a:xfrm>
        </p:spPr>
        <p:txBody>
          <a:bodyPr/>
          <a:lstStyle/>
          <a:p>
            <a:pPr>
              <a:spcBef>
                <a:spcPts val="1200"/>
              </a:spcBef>
            </a:pPr>
            <a:r>
              <a:rPr lang="en-US" sz="2000" dirty="0"/>
              <a:t>Submitting a Bulk Insert Issue:</a:t>
            </a:r>
          </a:p>
          <a:p>
            <a:pPr lvl="1">
              <a:spcBef>
                <a:spcPts val="1200"/>
              </a:spcBef>
            </a:pPr>
            <a:r>
              <a:rPr lang="en-US" sz="2000" dirty="0"/>
              <a:t>Following fields must be populated for successful submission of Bulk Insert:  </a:t>
            </a:r>
          </a:p>
          <a:p>
            <a:pPr lvl="2">
              <a:spcBef>
                <a:spcPts val="1200"/>
              </a:spcBef>
            </a:pPr>
            <a:r>
              <a:rPr lang="en-US" sz="2000" dirty="0"/>
              <a:t>Issue Type	</a:t>
            </a:r>
          </a:p>
          <a:p>
            <a:pPr lvl="2">
              <a:spcBef>
                <a:spcPts val="0"/>
              </a:spcBef>
            </a:pPr>
            <a:r>
              <a:rPr lang="en-US" sz="2000" dirty="0"/>
              <a:t>Sub-Type</a:t>
            </a:r>
          </a:p>
          <a:p>
            <a:pPr lvl="2">
              <a:spcBef>
                <a:spcPts val="0"/>
              </a:spcBef>
            </a:pPr>
            <a:r>
              <a:rPr lang="en-US" sz="2000" dirty="0"/>
              <a:t>Report Destination</a:t>
            </a:r>
          </a:p>
          <a:p>
            <a:pPr lvl="2">
              <a:spcBef>
                <a:spcPts val="0"/>
              </a:spcBef>
            </a:pPr>
            <a:endParaRPr lang="en-US" sz="2000" dirty="0"/>
          </a:p>
          <a:p>
            <a:pPr lvl="1">
              <a:spcBef>
                <a:spcPts val="0"/>
              </a:spcBef>
            </a:pPr>
            <a:r>
              <a:rPr lang="en-US" sz="2000" dirty="0"/>
              <a:t>Submitter selects </a:t>
            </a:r>
            <a:r>
              <a:rPr lang="en-US" sz="2000" i="1" dirty="0"/>
              <a:t>OK</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120</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524000"/>
            <a:ext cx="4943475"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9416"/>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90600" y="847725"/>
            <a:ext cx="6781800" cy="361949"/>
          </a:xfrm>
        </p:spPr>
        <p:txBody>
          <a:bodyPr/>
          <a:lstStyle/>
          <a:p>
            <a:r>
              <a:rPr lang="en-US" sz="2000" dirty="0"/>
              <a:t>From the Actions dropdown, select </a:t>
            </a:r>
            <a:r>
              <a:rPr lang="en-US" sz="2000" i="1" dirty="0"/>
              <a:t>Add File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121</a:t>
            </a:fld>
            <a:endParaRPr lang="en-US">
              <a:solidFill>
                <a:srgbClr val="5B6770"/>
              </a:solidFill>
            </a:endParaRPr>
          </a:p>
        </p:txBody>
      </p:sp>
      <p:sp>
        <p:nvSpPr>
          <p:cNvPr id="5" name="Content Placeholder 2"/>
          <p:cNvSpPr txBox="1">
            <a:spLocks/>
          </p:cNvSpPr>
          <p:nvPr/>
        </p:nvSpPr>
        <p:spPr>
          <a:xfrm>
            <a:off x="990600" y="3429005"/>
            <a:ext cx="6781800" cy="3619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Browse</a:t>
            </a:r>
            <a:r>
              <a:rPr lang="en-US" sz="2000" dirty="0">
                <a:solidFill>
                  <a:srgbClr val="5B6770"/>
                </a:solidFill>
              </a:rPr>
              <a:t>, locate the CSV file, and press </a:t>
            </a:r>
            <a:r>
              <a:rPr lang="en-US" sz="2000" i="1" dirty="0">
                <a:solidFill>
                  <a:srgbClr val="5B6770"/>
                </a:solidFill>
              </a:rPr>
              <a:t>Upload &amp; Attach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95400"/>
            <a:ext cx="4121944"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9886"/>
          <a:stretch>
            <a:fillRect/>
          </a:stretch>
        </p:blipFill>
        <p:spPr bwMode="auto">
          <a:xfrm>
            <a:off x="2743200" y="3924309"/>
            <a:ext cx="4121944" cy="225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426723"/>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762000" y="847725"/>
            <a:ext cx="6400800" cy="304800"/>
          </a:xfrm>
        </p:spPr>
        <p:txBody>
          <a:bodyPr/>
          <a:lstStyle/>
          <a:p>
            <a:r>
              <a:rPr lang="en-US" sz="2000" dirty="0"/>
              <a:t>Select </a:t>
            </a:r>
            <a:r>
              <a:rPr lang="en-US" sz="2000" i="1" dirty="0"/>
              <a:t>Attach and Validate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122</a:t>
            </a:fld>
            <a:endParaRPr lang="en-US">
              <a:solidFill>
                <a:srgbClr val="5B6770"/>
              </a:solidFill>
            </a:endParaRPr>
          </a:p>
        </p:txBody>
      </p:sp>
      <p:sp>
        <p:nvSpPr>
          <p:cNvPr id="5" name="Content Placeholder 2"/>
          <p:cNvSpPr txBox="1">
            <a:spLocks/>
          </p:cNvSpPr>
          <p:nvPr/>
        </p:nvSpPr>
        <p:spPr>
          <a:xfrm>
            <a:off x="762000" y="3552825"/>
            <a:ext cx="7315200" cy="304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the file has been attached select </a:t>
            </a:r>
            <a:r>
              <a:rPr lang="en-US" sz="2000" i="1" dirty="0">
                <a:solidFill>
                  <a:srgbClr val="5B6770"/>
                </a:solidFill>
              </a:rPr>
              <a:t>OK</a:t>
            </a:r>
            <a:r>
              <a:rPr lang="en-US" sz="2000" dirty="0">
                <a:solidFill>
                  <a:srgbClr val="5B6770"/>
                </a:solidFill>
              </a:rPr>
              <a:t> to validate the format of the CSV file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30" y="1238250"/>
            <a:ext cx="4121944"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t="2252" b="29581"/>
          <a:stretch>
            <a:fillRect/>
          </a:stretch>
        </p:blipFill>
        <p:spPr bwMode="auto">
          <a:xfrm>
            <a:off x="3733800" y="4000500"/>
            <a:ext cx="4121944" cy="21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4382095"/>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685800" y="800100"/>
            <a:ext cx="3886200" cy="5257800"/>
          </a:xfrm>
        </p:spPr>
        <p:txBody>
          <a:bodyPr/>
          <a:lstStyle/>
          <a:p>
            <a:r>
              <a:rPr lang="en-US" sz="1800" dirty="0"/>
              <a:t>Validation will be performed on the uploaded file  </a:t>
            </a:r>
          </a:p>
          <a:p>
            <a:pPr marL="800100" lvl="1" indent="-342900">
              <a:buFont typeface="+mj-lt"/>
              <a:buAutoNum type="arabicPeriod"/>
            </a:pPr>
            <a:r>
              <a:rPr lang="en-US" sz="1800" dirty="0"/>
              <a:t>File failure possibilities:</a:t>
            </a:r>
          </a:p>
          <a:p>
            <a:pPr lvl="2">
              <a:buFont typeface="+mj-lt"/>
              <a:buAutoNum type="alphaLcParenR"/>
            </a:pPr>
            <a:r>
              <a:rPr lang="en-US" sz="1800" dirty="0"/>
              <a:t>incorrect number of columns </a:t>
            </a:r>
          </a:p>
          <a:p>
            <a:pPr lvl="2">
              <a:buFont typeface="+mj-lt"/>
              <a:buAutoNum type="alphaLcParenR"/>
            </a:pPr>
            <a:r>
              <a:rPr lang="en-US" sz="1800" dirty="0"/>
              <a:t>formatted incorrectly</a:t>
            </a:r>
          </a:p>
          <a:p>
            <a:pPr marL="800100" lvl="1" indent="-342900">
              <a:buFont typeface="+mj-lt"/>
              <a:buAutoNum type="arabicPeriod"/>
            </a:pPr>
            <a:r>
              <a:rPr lang="en-US" sz="1800" dirty="0"/>
              <a:t>Comments section to display failure message </a:t>
            </a:r>
          </a:p>
          <a:p>
            <a:pPr marL="800100" lvl="1" indent="-342900">
              <a:buFont typeface="+mj-lt"/>
              <a:buAutoNum type="arabicPeriod"/>
            </a:pPr>
            <a:r>
              <a:rPr lang="en-US" sz="1800" dirty="0"/>
              <a:t>Failures </a:t>
            </a:r>
            <a:r>
              <a:rPr lang="en-US" sz="1800" u="sng" dirty="0"/>
              <a:t>must</a:t>
            </a:r>
            <a:r>
              <a:rPr lang="en-US" sz="1800" dirty="0"/>
              <a:t> be corrected</a:t>
            </a:r>
          </a:p>
          <a:p>
            <a:pPr marL="800100" lvl="1" indent="-342900">
              <a:buFont typeface="+mj-lt"/>
              <a:buAutoNum type="arabicPeriod"/>
            </a:pPr>
            <a:r>
              <a:rPr lang="en-US" sz="1800" dirty="0"/>
              <a:t>Once corrected, original file must be deleted before it can be reattached</a:t>
            </a:r>
          </a:p>
          <a:p>
            <a:pPr marL="1200150" lvl="2" indent="-342900">
              <a:buFont typeface="+mj-lt"/>
              <a:buAutoNum type="alphaLcParenR"/>
            </a:pPr>
            <a:r>
              <a:rPr lang="en-US" sz="1800" dirty="0"/>
              <a:t>To delete the file, select trash can icon next to file name</a:t>
            </a:r>
          </a:p>
          <a:p>
            <a:pPr marL="1200150" lvl="2" indent="-342900">
              <a:buFont typeface="+mj-lt"/>
              <a:buAutoNum type="alphaLcParenR"/>
            </a:pPr>
            <a:r>
              <a:rPr lang="en-US" sz="1800" dirty="0"/>
              <a:t>Select ‘delete file’</a:t>
            </a:r>
          </a:p>
          <a:p>
            <a:pPr marL="1200150" lvl="2" indent="-342900">
              <a:buFont typeface="+mj-lt"/>
              <a:buAutoNum type="alphaLcParenR"/>
            </a:pPr>
            <a:endParaRPr lang="en-US" sz="1050" dirty="0"/>
          </a:p>
          <a:p>
            <a:pPr lvl="1"/>
            <a:endParaRPr lang="en-US" sz="1450" dirty="0"/>
          </a:p>
          <a:p>
            <a:pPr lvl="1"/>
            <a:endParaRPr lang="en-US" sz="145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123</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0638" b="7903"/>
          <a:stretch>
            <a:fillRect/>
          </a:stretch>
        </p:blipFill>
        <p:spPr bwMode="auto">
          <a:xfrm>
            <a:off x="4727626" y="800100"/>
            <a:ext cx="4121944"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a:extLst>
              <a:ext uri="{FF2B5EF4-FFF2-40B4-BE49-F238E27FC236}">
                <a16:creationId xmlns:a16="http://schemas.microsoft.com/office/drawing/2014/main" xmlns="" id="{E5F1E55E-6332-46AD-8CAA-6B66ABBBCF80}"/>
              </a:ext>
            </a:extLst>
          </p:cNvPr>
          <p:cNvPicPr>
            <a:picLocks noChangeAspect="1"/>
          </p:cNvPicPr>
          <p:nvPr/>
        </p:nvPicPr>
        <p:blipFill>
          <a:blip r:embed="rId4"/>
          <a:stretch>
            <a:fillRect/>
          </a:stretch>
        </p:blipFill>
        <p:spPr>
          <a:xfrm>
            <a:off x="4679847" y="3970338"/>
            <a:ext cx="4121253" cy="1030313"/>
          </a:xfrm>
          <a:prstGeom prst="rect">
            <a:avLst/>
          </a:prstGeom>
        </p:spPr>
      </p:pic>
    </p:spTree>
    <p:extLst>
      <p:ext uri="{BB962C8B-B14F-4D97-AF65-F5344CB8AC3E}">
        <p14:creationId xmlns:p14="http://schemas.microsoft.com/office/powerpoint/2010/main" val="163123303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981075" y="809619"/>
            <a:ext cx="7543800" cy="381000"/>
          </a:xfrm>
        </p:spPr>
        <p:txBody>
          <a:bodyPr/>
          <a:lstStyle/>
          <a:p>
            <a:r>
              <a:rPr lang="en-US" sz="2000" dirty="0"/>
              <a:t>If the upload is successful, a message indicating “</a:t>
            </a:r>
            <a:r>
              <a:rPr lang="en-US" sz="2000" i="1" dirty="0"/>
              <a:t>All rows passed validation</a:t>
            </a:r>
            <a:r>
              <a:rPr lang="en-US" sz="2000" dirty="0"/>
              <a:t>” will appear</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124</a:t>
            </a:fld>
            <a:endParaRPr lang="en-US">
              <a:solidFill>
                <a:srgbClr val="5B6770"/>
              </a:solidFill>
            </a:endParaRPr>
          </a:p>
        </p:txBody>
      </p:sp>
      <p:sp>
        <p:nvSpPr>
          <p:cNvPr id="5" name="Content Placeholder 2"/>
          <p:cNvSpPr txBox="1">
            <a:spLocks/>
          </p:cNvSpPr>
          <p:nvPr/>
        </p:nvSpPr>
        <p:spPr>
          <a:xfrm>
            <a:off x="981075" y="4038600"/>
            <a:ext cx="64008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Select ‘</a:t>
            </a:r>
            <a:r>
              <a:rPr lang="en-US" sz="2000" i="1" dirty="0">
                <a:solidFill>
                  <a:srgbClr val="5B6770"/>
                </a:solidFill>
              </a:rPr>
              <a:t>Submit Bulk File</a:t>
            </a:r>
            <a:r>
              <a:rPr lang="en-US" sz="2000" dirty="0">
                <a:solidFill>
                  <a:srgbClr val="5B6770"/>
                </a:solidFill>
              </a:rPr>
              <a:t>’ to create individual issues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1028" y="1466844"/>
            <a:ext cx="4121944"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b="25592"/>
          <a:stretch>
            <a:fillRect/>
          </a:stretch>
        </p:blipFill>
        <p:spPr bwMode="auto">
          <a:xfrm>
            <a:off x="2511030" y="4572006"/>
            <a:ext cx="4121944"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68994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Submit </a:t>
            </a:r>
            <a:r>
              <a:rPr lang="en-US" sz="2000" dirty="0"/>
              <a:t>(cont.)</a:t>
            </a:r>
            <a:endParaRPr lang="en-US" b="1" dirty="0">
              <a:solidFill>
                <a:schemeClr val="accent1"/>
              </a:solidFill>
            </a:endParaRPr>
          </a:p>
        </p:txBody>
      </p:sp>
      <p:sp>
        <p:nvSpPr>
          <p:cNvPr id="3" name="Content Placeholder 2"/>
          <p:cNvSpPr>
            <a:spLocks noGrp="1"/>
          </p:cNvSpPr>
          <p:nvPr>
            <p:ph idx="1"/>
          </p:nvPr>
        </p:nvSpPr>
        <p:spPr>
          <a:xfrm>
            <a:off x="838200" y="914400"/>
            <a:ext cx="6934200" cy="762000"/>
          </a:xfrm>
        </p:spPr>
        <p:txBody>
          <a:bodyPr/>
          <a:lstStyle/>
          <a:p>
            <a:r>
              <a:rPr lang="en-US" sz="2000" dirty="0"/>
              <a:t>After submitting the issue it will automatically close the Bulk Insert issue </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125</a:t>
            </a:fld>
            <a:endParaRPr lang="en-US">
              <a:solidFill>
                <a:srgbClr val="5B6770"/>
              </a:solidFill>
            </a:endParaRPr>
          </a:p>
        </p:txBody>
      </p:sp>
      <p:sp>
        <p:nvSpPr>
          <p:cNvPr id="5" name="Content Placeholder 2"/>
          <p:cNvSpPr txBox="1">
            <a:spLocks/>
          </p:cNvSpPr>
          <p:nvPr/>
        </p:nvSpPr>
        <p:spPr>
          <a:xfrm>
            <a:off x="838200" y="4495800"/>
            <a:ext cx="8001000" cy="107473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5B6770"/>
                </a:solidFill>
              </a:rPr>
              <a:t>Once submitted, Bulk Insert </a:t>
            </a:r>
            <a:r>
              <a:rPr lang="en-US" sz="2000" dirty="0" err="1">
                <a:solidFill>
                  <a:srgbClr val="5B6770"/>
                </a:solidFill>
              </a:rPr>
              <a:t>MarkeTrak</a:t>
            </a:r>
            <a:r>
              <a:rPr lang="en-US" sz="2000" dirty="0">
                <a:solidFill>
                  <a:srgbClr val="5B6770"/>
                </a:solidFill>
              </a:rPr>
              <a:t> Number becomes the “parent” and will be populated on each individual </a:t>
            </a:r>
            <a:r>
              <a:rPr lang="en-US" sz="2000" dirty="0" err="1">
                <a:solidFill>
                  <a:srgbClr val="5B6770"/>
                </a:solidFill>
              </a:rPr>
              <a:t>MarkeTrak</a:t>
            </a:r>
            <a:r>
              <a:rPr lang="en-US" sz="2000" dirty="0">
                <a:solidFill>
                  <a:srgbClr val="5B6770"/>
                </a:solidFill>
              </a:rPr>
              <a:t> issue (which are the “children”) created by the Bulk Insert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76400"/>
            <a:ext cx="4121944"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4261706"/>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7105650" cy="518318"/>
          </a:xfrm>
        </p:spPr>
        <p:txBody>
          <a:bodyPr/>
          <a:lstStyle/>
          <a:p>
            <a:r>
              <a:rPr lang="en-US" dirty="0"/>
              <a:t>Bulk Insert: Report Destination Options</a:t>
            </a:r>
            <a:endParaRPr lang="en-US" b="1" dirty="0">
              <a:solidFill>
                <a:schemeClr val="accent1"/>
              </a:solidFill>
            </a:endParaRPr>
          </a:p>
        </p:txBody>
      </p:sp>
      <p:sp>
        <p:nvSpPr>
          <p:cNvPr id="3" name="Content Placeholder 2"/>
          <p:cNvSpPr>
            <a:spLocks noGrp="1"/>
          </p:cNvSpPr>
          <p:nvPr>
            <p:ph idx="1"/>
          </p:nvPr>
        </p:nvSpPr>
        <p:spPr>
          <a:xfrm>
            <a:off x="1371600" y="1066800"/>
            <a:ext cx="6400800" cy="1524000"/>
          </a:xfrm>
          <a:ln>
            <a:noFill/>
          </a:ln>
        </p:spPr>
        <p:txBody>
          <a:bodyPr/>
          <a:lstStyle/>
          <a:p>
            <a:pPr marL="0" indent="0">
              <a:buNone/>
            </a:pPr>
            <a:r>
              <a:rPr lang="en-US" sz="2000" dirty="0"/>
              <a:t>User chooses report destination as either:</a:t>
            </a:r>
          </a:p>
          <a:p>
            <a:r>
              <a:rPr lang="en-US" sz="2000" dirty="0"/>
              <a:t>file attached to the </a:t>
            </a:r>
            <a:r>
              <a:rPr lang="en-US" sz="2000" dirty="0" err="1"/>
              <a:t>MarkeTrak</a:t>
            </a:r>
            <a:r>
              <a:rPr lang="en-US" sz="2000" dirty="0"/>
              <a:t> issue </a:t>
            </a:r>
          </a:p>
          <a:p>
            <a:r>
              <a:rPr lang="en-US" sz="2000" dirty="0"/>
              <a:t>posted to reports section on MIS </a:t>
            </a:r>
          </a:p>
          <a:p>
            <a:pPr lvl="1"/>
            <a:r>
              <a:rPr lang="en-US" sz="2000" dirty="0"/>
              <a:t>user to download the file via MIS </a:t>
            </a:r>
          </a:p>
          <a:p>
            <a:pPr lvl="1"/>
            <a:r>
              <a:rPr lang="en-US" sz="2000" dirty="0"/>
              <a:t>access to MIS can be selected at top of the </a:t>
            </a:r>
            <a:r>
              <a:rPr lang="en-US" sz="2000" dirty="0" err="1"/>
              <a:t>MarkeTrak</a:t>
            </a:r>
            <a:r>
              <a:rPr lang="en-US" sz="2000" dirty="0"/>
              <a:t> GUI screen</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471861"/>
            <a:ext cx="6357938" cy="109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5181600" y="3334542"/>
            <a:ext cx="514350" cy="685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57600322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790575" y="833437"/>
            <a:ext cx="7620000" cy="304800"/>
          </a:xfrm>
        </p:spPr>
        <p:txBody>
          <a:bodyPr/>
          <a:lstStyle/>
          <a:p>
            <a:r>
              <a:rPr lang="en-US" sz="2000" dirty="0"/>
              <a:t>From within MIS, select the </a:t>
            </a:r>
            <a:r>
              <a:rPr lang="en-US" sz="2000" i="1" dirty="0"/>
              <a:t>Retail</a:t>
            </a:r>
            <a:r>
              <a:rPr lang="en-US" sz="2000" dirty="0"/>
              <a:t> link to access the reports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127</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l="16470" t="11836" r="17738" b="20692"/>
          <a:stretch>
            <a:fillRect/>
          </a:stretch>
        </p:blipFill>
        <p:spPr bwMode="auto">
          <a:xfrm>
            <a:off x="2286000" y="1247775"/>
            <a:ext cx="4629150" cy="4865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3943350" y="1828800"/>
            <a:ext cx="11430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1058793171"/>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Bulk Insert: Report Destination</a:t>
            </a:r>
            <a:endParaRPr lang="en-US" b="1" dirty="0">
              <a:solidFill>
                <a:schemeClr val="accent1"/>
              </a:solidFill>
            </a:endParaRPr>
          </a:p>
        </p:txBody>
      </p:sp>
      <p:sp>
        <p:nvSpPr>
          <p:cNvPr id="3" name="Content Placeholder 2"/>
          <p:cNvSpPr>
            <a:spLocks noGrp="1"/>
          </p:cNvSpPr>
          <p:nvPr>
            <p:ph idx="1"/>
          </p:nvPr>
        </p:nvSpPr>
        <p:spPr>
          <a:xfrm>
            <a:off x="457200" y="914400"/>
            <a:ext cx="8077200" cy="304800"/>
          </a:xfrm>
        </p:spPr>
        <p:txBody>
          <a:bodyPr/>
          <a:lstStyle/>
          <a:p>
            <a:r>
              <a:rPr lang="en-US" sz="2000" dirty="0"/>
              <a:t>Select the </a:t>
            </a:r>
            <a:r>
              <a:rPr lang="en-US" sz="2000" i="1" dirty="0" err="1"/>
              <a:t>MarkeTrak</a:t>
            </a:r>
            <a:r>
              <a:rPr lang="en-US" sz="2000" i="1" dirty="0"/>
              <a:t> Bulk Submissions Report </a:t>
            </a:r>
            <a:r>
              <a:rPr lang="en-US" sz="2000" dirty="0"/>
              <a:t>link to access the .csv file</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128</a:t>
            </a:fld>
            <a:endParaRPr lang="en-US">
              <a:solidFill>
                <a:srgbClr val="5B6770"/>
              </a:solidFill>
            </a:endParaRPr>
          </a:p>
        </p:txBody>
      </p:sp>
      <p:grpSp>
        <p:nvGrpSpPr>
          <p:cNvPr id="8" name="Group 7"/>
          <p:cNvGrpSpPr/>
          <p:nvPr/>
        </p:nvGrpSpPr>
        <p:grpSpPr>
          <a:xfrm>
            <a:off x="2446139" y="1371600"/>
            <a:ext cx="4251722" cy="4446587"/>
            <a:chOff x="1828800" y="1524000"/>
            <a:chExt cx="5668963" cy="4446587"/>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l="16406" t="13721" r="17734" b="28015"/>
            <a:stretch>
              <a:fillRect/>
            </a:stretch>
          </p:blipFill>
          <p:spPr bwMode="auto">
            <a:xfrm>
              <a:off x="1828800" y="1524000"/>
              <a:ext cx="5668963" cy="3856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314950" y="4256087"/>
              <a:ext cx="182880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7" name="Picture 3" descr="8"/>
            <p:cNvPicPr>
              <a:picLocks noChangeAspect="1" noChangeArrowheads="1"/>
            </p:cNvPicPr>
            <p:nvPr/>
          </p:nvPicPr>
          <p:blipFill>
            <a:blip r:embed="rId4">
              <a:extLst>
                <a:ext uri="{28A0092B-C50C-407E-A947-70E740481C1C}">
                  <a14:useLocalDpi xmlns:a14="http://schemas.microsoft.com/office/drawing/2010/main" val="0"/>
                </a:ext>
              </a:extLst>
            </a:blip>
            <a:srcRect t="86082"/>
            <a:stretch>
              <a:fillRect/>
            </a:stretch>
          </p:blipFill>
          <p:spPr bwMode="auto">
            <a:xfrm>
              <a:off x="1920875" y="5456237"/>
              <a:ext cx="5486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513835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000" b="1" i="1" dirty="0"/>
              <a:t>In what format should your Bulk Insert file be saved, prior to uploading into </a:t>
            </a:r>
            <a:r>
              <a:rPr lang="en-US" sz="2000" b="1" i="1" dirty="0" err="1"/>
              <a:t>MarkeTrak</a:t>
            </a:r>
            <a:r>
              <a:rPr lang="en-US" sz="2000" b="1" i="1" dirty="0"/>
              <a:t>?</a:t>
            </a:r>
          </a:p>
          <a:p>
            <a:pPr marL="857250" lvl="1" indent="-457200">
              <a:spcBef>
                <a:spcPts val="2400"/>
              </a:spcBef>
              <a:buFont typeface="+mj-lt"/>
              <a:buAutoNum type="alphaLcParenR"/>
            </a:pPr>
            <a:r>
              <a:rPr lang="en-US" sz="2000" dirty="0"/>
              <a:t>*.pdf</a:t>
            </a:r>
          </a:p>
          <a:p>
            <a:pPr marL="857250" lvl="1" indent="-457200">
              <a:spcBef>
                <a:spcPts val="1200"/>
              </a:spcBef>
              <a:buFont typeface="+mj-lt"/>
              <a:buAutoNum type="alphaLcParenR"/>
            </a:pPr>
            <a:r>
              <a:rPr lang="en-US" sz="2000" dirty="0"/>
              <a:t>*.txt</a:t>
            </a:r>
          </a:p>
          <a:p>
            <a:pPr marL="857250" lvl="1" indent="-457200">
              <a:spcBef>
                <a:spcPts val="1200"/>
              </a:spcBef>
              <a:buFont typeface="+mj-lt"/>
              <a:buAutoNum type="alphaLcParenR"/>
            </a:pPr>
            <a:r>
              <a:rPr lang="en-US" sz="2000" dirty="0"/>
              <a:t>*.csv</a:t>
            </a:r>
          </a:p>
          <a:p>
            <a:pPr marL="857250" lvl="1" indent="-457200">
              <a:spcBef>
                <a:spcPts val="1200"/>
              </a:spcBef>
              <a:buFont typeface="+mj-lt"/>
              <a:buAutoNum type="alphaLcParenR"/>
            </a:pPr>
            <a:r>
              <a:rPr lang="en-US" sz="2000" dirty="0"/>
              <a:t>*.</a:t>
            </a:r>
            <a:r>
              <a:rPr lang="en-US" sz="2000" dirty="0" err="1"/>
              <a:t>xlsx</a:t>
            </a:r>
            <a:endParaRPr lang="en-US" sz="2000" dirty="0"/>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129</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i="1" dirty="0">
                <a:solidFill>
                  <a:srgbClr val="00AEC7"/>
                </a:solidFill>
              </a:rPr>
              <a:t>*.csv</a:t>
            </a:r>
          </a:p>
        </p:txBody>
      </p:sp>
      <p:sp>
        <p:nvSpPr>
          <p:cNvPr id="6" name="Rectangle 5"/>
          <p:cNvSpPr/>
          <p:nvPr/>
        </p:nvSpPr>
        <p:spPr>
          <a:xfrm>
            <a:off x="2286000" y="4428744"/>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5167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694099" y="914400"/>
            <a:ext cx="8534400" cy="533400"/>
          </a:xfrm>
        </p:spPr>
        <p:txBody>
          <a:bodyPr/>
          <a:lstStyle/>
          <a:p>
            <a:pPr marL="0" indent="0">
              <a:spcBef>
                <a:spcPts val="1800"/>
              </a:spcBef>
              <a:buNone/>
            </a:pPr>
            <a:r>
              <a:rPr lang="en-US" sz="2000" dirty="0"/>
              <a:t>Home page now defaults to the selected report with each login.</a:t>
            </a:r>
            <a:endParaRPr lang="en-US" sz="20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a:t>
            </a:fld>
            <a:endParaRPr lang="en-US">
              <a:solidFill>
                <a:srgbClr val="5B677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052" y="1447800"/>
            <a:ext cx="5041900" cy="466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4343400" y="2628900"/>
            <a:ext cx="18288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22406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1371600" y="1139032"/>
            <a:ext cx="6400800" cy="2747168"/>
          </a:xfrm>
        </p:spPr>
        <p:txBody>
          <a:bodyPr/>
          <a:lstStyle/>
          <a:p>
            <a:pPr marL="0" indent="0">
              <a:spcBef>
                <a:spcPts val="1800"/>
              </a:spcBef>
              <a:buNone/>
            </a:pPr>
            <a:r>
              <a:rPr lang="en-US" sz="2000" b="1" i="1" dirty="0"/>
              <a:t>True or False:</a:t>
            </a:r>
          </a:p>
          <a:p>
            <a:pPr marL="0" indent="0">
              <a:spcBef>
                <a:spcPts val="1800"/>
              </a:spcBef>
              <a:buNone/>
            </a:pPr>
            <a:r>
              <a:rPr lang="en-US" sz="2000" dirty="0"/>
              <a:t>Bulk Insert templates for every applicable subtype are available on the </a:t>
            </a:r>
            <a:r>
              <a:rPr lang="en-US" sz="2000" dirty="0" err="1"/>
              <a:t>MarkeTrak</a:t>
            </a:r>
            <a:r>
              <a:rPr lang="en-US" sz="2000" dirty="0"/>
              <a:t> Information Page.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130</a:t>
            </a:fld>
            <a:endParaRPr lang="en-US">
              <a:solidFill>
                <a:srgbClr val="5B6770"/>
              </a:solidFill>
            </a:endParaRPr>
          </a:p>
        </p:txBody>
      </p:sp>
      <p:sp>
        <p:nvSpPr>
          <p:cNvPr id="5" name="Content Placeholder 2"/>
          <p:cNvSpPr txBox="1">
            <a:spLocks/>
          </p:cNvSpPr>
          <p:nvPr/>
        </p:nvSpPr>
        <p:spPr>
          <a:xfrm>
            <a:off x="1371600" y="4419600"/>
            <a:ext cx="64008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True</a:t>
            </a:r>
          </a:p>
        </p:txBody>
      </p:sp>
      <p:sp>
        <p:nvSpPr>
          <p:cNvPr id="6" name="Rectangle 5"/>
          <p:cNvSpPr/>
          <p:nvPr/>
        </p:nvSpPr>
        <p:spPr>
          <a:xfrm>
            <a:off x="2360691" y="4605164"/>
            <a:ext cx="4572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1549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p>
          <a:p>
            <a:pPr>
              <a:spcBef>
                <a:spcPts val="600"/>
              </a:spcBef>
            </a:pPr>
            <a:r>
              <a:rPr lang="en-US" sz="2800" b="1" dirty="0">
                <a:solidFill>
                  <a:srgbClr val="5B6770"/>
                </a:solidFill>
              </a:rPr>
              <a:t>Additional D2D Subtypes</a:t>
            </a:r>
          </a:p>
        </p:txBody>
      </p:sp>
    </p:spTree>
    <p:extLst>
      <p:ext uri="{BB962C8B-B14F-4D97-AF65-F5344CB8AC3E}">
        <p14:creationId xmlns:p14="http://schemas.microsoft.com/office/powerpoint/2010/main" val="28849955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Additional Day to Day Subtypes - summary</a:t>
            </a:r>
            <a:endParaRPr lang="en-US" b="1" dirty="0">
              <a:solidFill>
                <a:schemeClr val="accent1"/>
              </a:solidFill>
            </a:endParaRPr>
          </a:p>
        </p:txBody>
      </p:sp>
      <p:sp>
        <p:nvSpPr>
          <p:cNvPr id="3" name="Content Placeholder 2"/>
          <p:cNvSpPr>
            <a:spLocks noGrp="1"/>
          </p:cNvSpPr>
          <p:nvPr>
            <p:ph idx="1"/>
          </p:nvPr>
        </p:nvSpPr>
        <p:spPr>
          <a:xfrm>
            <a:off x="304800" y="787075"/>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132</a:t>
            </a:fld>
            <a:endParaRPr lang="en-US">
              <a:solidFill>
                <a:srgbClr val="5B6770"/>
              </a:solidFill>
            </a:endParaRPr>
          </a:p>
        </p:txBody>
      </p:sp>
      <p:graphicFrame>
        <p:nvGraphicFramePr>
          <p:cNvPr id="6" name="Table 5">
            <a:extLst>
              <a:ext uri="{FF2B5EF4-FFF2-40B4-BE49-F238E27FC236}">
                <a16:creationId xmlns=""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2319813890"/>
              </p:ext>
            </p:extLst>
          </p:nvPr>
        </p:nvGraphicFramePr>
        <p:xfrm>
          <a:off x="562708" y="1246525"/>
          <a:ext cx="7971693" cy="4699000"/>
        </p:xfrm>
        <a:graphic>
          <a:graphicData uri="http://schemas.openxmlformats.org/drawingml/2006/table">
            <a:tbl>
              <a:tblPr firstRow="1" bandRow="1">
                <a:tableStyleId>{5C22544A-7EE6-4342-B048-85BDC9FD1C3A}</a:tableStyleId>
              </a:tblPr>
              <a:tblGrid>
                <a:gridCol w="2215661">
                  <a:extLst>
                    <a:ext uri="{9D8B030D-6E8A-4147-A177-3AD203B41FA5}">
                      <a16:colId xmlns="" xmlns:a16="http://schemas.microsoft.com/office/drawing/2014/main" val="583062930"/>
                    </a:ext>
                  </a:extLst>
                </a:gridCol>
                <a:gridCol w="4126523">
                  <a:extLst>
                    <a:ext uri="{9D8B030D-6E8A-4147-A177-3AD203B41FA5}">
                      <a16:colId xmlns="" xmlns:a16="http://schemas.microsoft.com/office/drawing/2014/main" val="2470269224"/>
                    </a:ext>
                  </a:extLst>
                </a:gridCol>
                <a:gridCol w="1629509">
                  <a:extLst>
                    <a:ext uri="{9D8B030D-6E8A-4147-A177-3AD203B41FA5}">
                      <a16:colId xmlns=""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 xmlns:a16="http://schemas.microsoft.com/office/drawing/2014/main" val="1538410743"/>
                  </a:ext>
                </a:extLst>
              </a:tr>
              <a:tr h="370840">
                <a:tc>
                  <a:txBody>
                    <a:bodyPr/>
                    <a:lstStyle/>
                    <a:p>
                      <a:r>
                        <a:rPr lang="en-US" dirty="0">
                          <a:solidFill>
                            <a:srgbClr val="000000"/>
                          </a:solidFill>
                        </a:rPr>
                        <a:t>Cancel w/ Approval </a:t>
                      </a:r>
                    </a:p>
                  </a:txBody>
                  <a:tcPr/>
                </a:tc>
                <a:tc>
                  <a:txBody>
                    <a:bodyPr/>
                    <a:lstStyle/>
                    <a:p>
                      <a:pPr marL="285750" indent="-285750">
                        <a:buFont typeface="Arial" panose="020B0604020202020204" pitchFamily="34" charset="0"/>
                        <a:buChar char="•"/>
                      </a:pPr>
                      <a:r>
                        <a:rPr lang="en-US" dirty="0">
                          <a:solidFill>
                            <a:srgbClr val="000000"/>
                          </a:solidFill>
                        </a:rPr>
                        <a:t>Manually cancelling an initiating transaction – MVI, MVO, or Switch</a:t>
                      </a:r>
                    </a:p>
                    <a:p>
                      <a:pPr marL="285750" indent="-285750">
                        <a:buFont typeface="Arial" panose="020B0604020202020204" pitchFamily="34" charset="0"/>
                        <a:buChar char="•"/>
                      </a:pPr>
                      <a:r>
                        <a:rPr lang="en-US" dirty="0" smtClean="0">
                          <a:solidFill>
                            <a:srgbClr val="000000"/>
                          </a:solidFill>
                        </a:rPr>
                        <a:t>Used by CR or TDSP when experiencing </a:t>
                      </a:r>
                      <a:r>
                        <a:rPr lang="en-US" dirty="0">
                          <a:solidFill>
                            <a:srgbClr val="000000"/>
                          </a:solidFill>
                        </a:rPr>
                        <a:t>system </a:t>
                      </a:r>
                      <a:r>
                        <a:rPr lang="en-US" dirty="0" smtClean="0">
                          <a:solidFill>
                            <a:srgbClr val="000000"/>
                          </a:solidFill>
                        </a:rPr>
                        <a:t>issues</a:t>
                      </a:r>
                    </a:p>
                    <a:p>
                      <a:pPr marL="285750" indent="-285750">
                        <a:buFont typeface="Arial" panose="020B0604020202020204" pitchFamily="34" charset="0"/>
                        <a:buChar char="•"/>
                      </a:pPr>
                      <a:r>
                        <a:rPr lang="en-US" dirty="0" smtClean="0">
                          <a:solidFill>
                            <a:srgbClr val="000000"/>
                          </a:solidFill>
                        </a:rPr>
                        <a:t>CR requesting cancellation of </a:t>
                      </a:r>
                      <a:r>
                        <a:rPr lang="en-US" dirty="0">
                          <a:solidFill>
                            <a:srgbClr val="000000"/>
                          </a:solidFill>
                        </a:rPr>
                        <a:t>a </a:t>
                      </a:r>
                      <a:r>
                        <a:rPr lang="en-US" dirty="0" smtClean="0">
                          <a:solidFill>
                            <a:srgbClr val="000000"/>
                          </a:solidFill>
                        </a:rPr>
                        <a:t>past-dated ‘</a:t>
                      </a:r>
                      <a:r>
                        <a:rPr lang="en-US" b="1" dirty="0" smtClean="0">
                          <a:solidFill>
                            <a:srgbClr val="000000"/>
                          </a:solidFill>
                        </a:rPr>
                        <a:t>scheduled</a:t>
                      </a:r>
                      <a:r>
                        <a:rPr lang="en-US" dirty="0" smtClean="0">
                          <a:solidFill>
                            <a:srgbClr val="000000"/>
                          </a:solidFill>
                        </a:rPr>
                        <a:t>’ transaction</a:t>
                      </a:r>
                      <a:endParaRPr lang="en-US" dirty="0">
                        <a:solidFill>
                          <a:srgbClr val="000000"/>
                        </a:solidFill>
                      </a:endParaRPr>
                    </a:p>
                  </a:txBody>
                  <a:tcPr/>
                </a:tc>
                <a:tc>
                  <a:txBody>
                    <a:bodyPr/>
                    <a:lstStyle/>
                    <a:p>
                      <a:pPr algn="ctr"/>
                      <a:r>
                        <a:rPr lang="en-US" dirty="0">
                          <a:solidFill>
                            <a:srgbClr val="000000"/>
                          </a:solidFill>
                        </a:rPr>
                        <a:t>CR or TDSP</a:t>
                      </a:r>
                    </a:p>
                  </a:txBody>
                  <a:tcPr/>
                </a:tc>
                <a:extLst>
                  <a:ext uri="{0D108BD9-81ED-4DB2-BD59-A6C34878D82A}">
                    <a16:rowId xmlns="" xmlns:a16="http://schemas.microsoft.com/office/drawing/2014/main" val="131316762"/>
                  </a:ext>
                </a:extLst>
              </a:tr>
              <a:tr h="370840">
                <a:tc>
                  <a:txBody>
                    <a:bodyPr/>
                    <a:lstStyle/>
                    <a:p>
                      <a:r>
                        <a:rPr lang="en-US" dirty="0">
                          <a:solidFill>
                            <a:srgbClr val="000000"/>
                          </a:solidFill>
                        </a:rPr>
                        <a:t>997s</a:t>
                      </a:r>
                    </a:p>
                  </a:txBody>
                  <a:tcPr/>
                </a:tc>
                <a:tc>
                  <a:txBody>
                    <a:bodyPr/>
                    <a:lstStyle/>
                    <a:p>
                      <a:r>
                        <a:rPr lang="en-US" dirty="0">
                          <a:solidFill>
                            <a:srgbClr val="000000"/>
                          </a:solidFill>
                        </a:rPr>
                        <a:t>Verify if a 997 was sent or received</a:t>
                      </a:r>
                    </a:p>
                  </a:txBody>
                  <a:tcPr/>
                </a:tc>
                <a:tc>
                  <a:txBody>
                    <a:bodyPr/>
                    <a:lstStyle/>
                    <a:p>
                      <a:pPr algn="ctr"/>
                      <a:r>
                        <a:rPr lang="en-US" dirty="0">
                          <a:solidFill>
                            <a:srgbClr val="000000"/>
                          </a:solidFill>
                        </a:rPr>
                        <a:t>CR or TDSP</a:t>
                      </a:r>
                    </a:p>
                  </a:txBody>
                  <a:tcPr/>
                </a:tc>
                <a:extLst>
                  <a:ext uri="{0D108BD9-81ED-4DB2-BD59-A6C34878D82A}">
                    <a16:rowId xmlns="" xmlns:a16="http://schemas.microsoft.com/office/drawing/2014/main" val="1943286471"/>
                  </a:ext>
                </a:extLst>
              </a:tr>
              <a:tr h="370840">
                <a:tc>
                  <a:txBody>
                    <a:bodyPr/>
                    <a:lstStyle/>
                    <a:p>
                      <a:r>
                        <a:rPr lang="en-US" dirty="0">
                          <a:solidFill>
                            <a:srgbClr val="000000"/>
                          </a:solidFill>
                        </a:rPr>
                        <a:t>Projects</a:t>
                      </a:r>
                    </a:p>
                  </a:txBody>
                  <a:tcPr/>
                </a:tc>
                <a:tc>
                  <a:txBody>
                    <a:bodyPr/>
                    <a:lstStyle/>
                    <a:p>
                      <a:r>
                        <a:rPr lang="en-US" dirty="0">
                          <a:solidFill>
                            <a:srgbClr val="000000"/>
                          </a:solidFill>
                        </a:rPr>
                        <a:t>Project related requests, i.e. Meter Cycle change request</a:t>
                      </a:r>
                    </a:p>
                  </a:txBody>
                  <a:tcPr/>
                </a:tc>
                <a:tc>
                  <a:txBody>
                    <a:bodyPr/>
                    <a:lstStyle/>
                    <a:p>
                      <a:pPr algn="ctr"/>
                      <a:r>
                        <a:rPr lang="en-US" dirty="0">
                          <a:solidFill>
                            <a:srgbClr val="000000"/>
                          </a:solidFill>
                        </a:rPr>
                        <a:t>CR or TDSP </a:t>
                      </a:r>
                    </a:p>
                  </a:txBody>
                  <a:tcPr/>
                </a:tc>
                <a:extLst>
                  <a:ext uri="{0D108BD9-81ED-4DB2-BD59-A6C34878D82A}">
                    <a16:rowId xmlns="" xmlns:a16="http://schemas.microsoft.com/office/drawing/2014/main" val="2749336163"/>
                  </a:ext>
                </a:extLst>
              </a:tr>
              <a:tr h="370840">
                <a:tc>
                  <a:txBody>
                    <a:bodyPr/>
                    <a:lstStyle/>
                    <a:p>
                      <a:r>
                        <a:rPr lang="en-US" dirty="0">
                          <a:solidFill>
                            <a:srgbClr val="000000"/>
                          </a:solidFill>
                        </a:rPr>
                        <a:t>ERCOT Initiated</a:t>
                      </a:r>
                    </a:p>
                  </a:txBody>
                  <a:tcPr/>
                </a:tc>
                <a:tc>
                  <a:txBody>
                    <a:bodyPr/>
                    <a:lstStyle/>
                    <a:p>
                      <a:r>
                        <a:rPr lang="en-US" dirty="0" smtClean="0">
                          <a:solidFill>
                            <a:srgbClr val="000000"/>
                          </a:solidFill>
                        </a:rPr>
                        <a:t>Used when </a:t>
                      </a:r>
                      <a:r>
                        <a:rPr lang="en-US" dirty="0">
                          <a:solidFill>
                            <a:srgbClr val="000000"/>
                          </a:solidFill>
                        </a:rPr>
                        <a:t>exceptions are in ERCOT’s </a:t>
                      </a:r>
                      <a:r>
                        <a:rPr lang="en-US" dirty="0" smtClean="0">
                          <a:solidFill>
                            <a:srgbClr val="000000"/>
                          </a:solidFill>
                        </a:rPr>
                        <a:t>system</a:t>
                      </a:r>
                      <a:br>
                        <a:rPr lang="en-US" dirty="0" smtClean="0">
                          <a:solidFill>
                            <a:srgbClr val="000000"/>
                          </a:solidFill>
                        </a:rPr>
                      </a:br>
                      <a:r>
                        <a:rPr lang="en-US" dirty="0" smtClean="0">
                          <a:solidFill>
                            <a:srgbClr val="000000"/>
                          </a:solidFill>
                        </a:rPr>
                        <a:t>(i.e</a:t>
                      </a:r>
                      <a:r>
                        <a:rPr lang="en-US" dirty="0">
                          <a:solidFill>
                            <a:srgbClr val="000000"/>
                          </a:solidFill>
                        </a:rPr>
                        <a:t>. conflicting metering dates</a:t>
                      </a:r>
                      <a:r>
                        <a:rPr lang="en-US" dirty="0" smtClean="0">
                          <a:solidFill>
                            <a:srgbClr val="000000"/>
                          </a:solidFill>
                        </a:rPr>
                        <a:t>,</a:t>
                      </a:r>
                      <a:r>
                        <a:rPr lang="en-US" baseline="0" dirty="0" smtClean="0">
                          <a:solidFill>
                            <a:srgbClr val="000000"/>
                          </a:solidFill>
                        </a:rPr>
                        <a:t> etc.)</a:t>
                      </a:r>
                      <a:endParaRPr lang="en-US" dirty="0">
                        <a:solidFill>
                          <a:srgbClr val="000000"/>
                        </a:solidFill>
                      </a:endParaRPr>
                    </a:p>
                  </a:txBody>
                  <a:tcPr/>
                </a:tc>
                <a:tc>
                  <a:txBody>
                    <a:bodyPr/>
                    <a:lstStyle/>
                    <a:p>
                      <a:pPr algn="ctr"/>
                      <a:r>
                        <a:rPr lang="en-US" dirty="0">
                          <a:solidFill>
                            <a:srgbClr val="000000"/>
                          </a:solidFill>
                        </a:rPr>
                        <a:t>ERCOT</a:t>
                      </a:r>
                    </a:p>
                  </a:txBody>
                  <a:tcPr/>
                </a:tc>
                <a:extLst>
                  <a:ext uri="{0D108BD9-81ED-4DB2-BD59-A6C34878D82A}">
                    <a16:rowId xmlns="" xmlns:a16="http://schemas.microsoft.com/office/drawing/2014/main" val="1102382808"/>
                  </a:ext>
                </a:extLst>
              </a:tr>
              <a:tr h="370840">
                <a:tc>
                  <a:txBody>
                    <a:bodyPr/>
                    <a:lstStyle/>
                    <a:p>
                      <a:r>
                        <a:rPr lang="en-US" dirty="0">
                          <a:solidFill>
                            <a:srgbClr val="000000"/>
                          </a:solidFill>
                        </a:rPr>
                        <a:t>Safety Net Order</a:t>
                      </a:r>
                    </a:p>
                  </a:txBody>
                  <a:tcPr/>
                </a:tc>
                <a:tc>
                  <a:txBody>
                    <a:bodyPr/>
                    <a:lstStyle/>
                    <a:p>
                      <a:r>
                        <a:rPr lang="en-US" dirty="0">
                          <a:solidFill>
                            <a:srgbClr val="000000"/>
                          </a:solidFill>
                        </a:rPr>
                        <a:t>Request for follow up EDI transaction after CR submittal of safety net</a:t>
                      </a:r>
                    </a:p>
                  </a:txBody>
                  <a:tcPr/>
                </a:tc>
                <a:tc>
                  <a:txBody>
                    <a:bodyPr/>
                    <a:lstStyle/>
                    <a:p>
                      <a:pPr algn="ctr"/>
                      <a:r>
                        <a:rPr lang="en-US" dirty="0">
                          <a:solidFill>
                            <a:srgbClr val="000000"/>
                          </a:solidFill>
                        </a:rPr>
                        <a:t>TDSP </a:t>
                      </a:r>
                    </a:p>
                  </a:txBody>
                  <a:tcPr/>
                </a:tc>
                <a:extLst>
                  <a:ext uri="{0D108BD9-81ED-4DB2-BD59-A6C34878D82A}">
                    <a16:rowId xmlns="" xmlns:a16="http://schemas.microsoft.com/office/drawing/2014/main" val="3970696537"/>
                  </a:ext>
                </a:extLst>
              </a:tr>
            </a:tbl>
          </a:graphicData>
        </a:graphic>
      </p:graphicFrame>
    </p:spTree>
    <p:extLst>
      <p:ext uri="{BB962C8B-B14F-4D97-AF65-F5344CB8AC3E}">
        <p14:creationId xmlns:p14="http://schemas.microsoft.com/office/powerpoint/2010/main" val="4083425123"/>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133</a:t>
            </a:fld>
            <a:endParaRPr lang="en-US">
              <a:solidFill>
                <a:srgbClr val="5B6770"/>
              </a:solidFill>
            </a:endParaRPr>
          </a:p>
        </p:txBody>
      </p:sp>
      <p:graphicFrame>
        <p:nvGraphicFramePr>
          <p:cNvPr id="6" name="Table 5">
            <a:extLst>
              <a:ext uri="{FF2B5EF4-FFF2-40B4-BE49-F238E27FC236}">
                <a16:creationId xmlns=""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4206632369"/>
              </p:ext>
            </p:extLst>
          </p:nvPr>
        </p:nvGraphicFramePr>
        <p:xfrm>
          <a:off x="562708" y="1397000"/>
          <a:ext cx="7971693" cy="4876800"/>
        </p:xfrm>
        <a:graphic>
          <a:graphicData uri="http://schemas.openxmlformats.org/drawingml/2006/table">
            <a:tbl>
              <a:tblPr firstRow="1" bandRow="1">
                <a:tableStyleId>{5C22544A-7EE6-4342-B048-85BDC9FD1C3A}</a:tableStyleId>
              </a:tblPr>
              <a:tblGrid>
                <a:gridCol w="2215661">
                  <a:extLst>
                    <a:ext uri="{9D8B030D-6E8A-4147-A177-3AD203B41FA5}">
                      <a16:colId xmlns="" xmlns:a16="http://schemas.microsoft.com/office/drawing/2014/main" val="583062930"/>
                    </a:ext>
                  </a:extLst>
                </a:gridCol>
                <a:gridCol w="4126523">
                  <a:extLst>
                    <a:ext uri="{9D8B030D-6E8A-4147-A177-3AD203B41FA5}">
                      <a16:colId xmlns="" xmlns:a16="http://schemas.microsoft.com/office/drawing/2014/main" val="2470269224"/>
                    </a:ext>
                  </a:extLst>
                </a:gridCol>
                <a:gridCol w="1629509">
                  <a:extLst>
                    <a:ext uri="{9D8B030D-6E8A-4147-A177-3AD203B41FA5}">
                      <a16:colId xmlns=""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 xmlns:a16="http://schemas.microsoft.com/office/drawing/2014/main" val="1538410743"/>
                  </a:ext>
                </a:extLst>
              </a:tr>
              <a:tr h="370840">
                <a:tc>
                  <a:txBody>
                    <a:bodyPr/>
                    <a:lstStyle/>
                    <a:p>
                      <a:r>
                        <a:rPr lang="en-US" dirty="0">
                          <a:solidFill>
                            <a:srgbClr val="000000"/>
                          </a:solidFill>
                        </a:rPr>
                        <a:t>Move Out w/ Meter Removal</a:t>
                      </a:r>
                    </a:p>
                  </a:txBody>
                  <a:tcPr/>
                </a:tc>
                <a:tc>
                  <a:txBody>
                    <a:bodyPr/>
                    <a:lstStyle/>
                    <a:p>
                      <a:pPr marL="285750" indent="-285750">
                        <a:buFont typeface="Arial" panose="020B0604020202020204" pitchFamily="34" charset="0"/>
                        <a:buChar char="•"/>
                      </a:pPr>
                      <a:r>
                        <a:rPr lang="en-US" dirty="0">
                          <a:solidFill>
                            <a:srgbClr val="000000"/>
                          </a:solidFill>
                        </a:rPr>
                        <a:t>TDSP notification of meter removal if 650_04 is not sent</a:t>
                      </a:r>
                    </a:p>
                    <a:p>
                      <a:pPr marL="285750" indent="-285750">
                        <a:buFont typeface="Arial" panose="020B0604020202020204" pitchFamily="34" charset="0"/>
                        <a:buChar char="•"/>
                      </a:pPr>
                      <a:r>
                        <a:rPr lang="en-US" dirty="0">
                          <a:solidFill>
                            <a:srgbClr val="000000"/>
                          </a:solidFill>
                        </a:rPr>
                        <a:t>Follow up request for MVO transaction upon 650_04 notification </a:t>
                      </a:r>
                    </a:p>
                  </a:txBody>
                  <a:tcPr/>
                </a:tc>
                <a:tc>
                  <a:txBody>
                    <a:bodyPr/>
                    <a:lstStyle/>
                    <a:p>
                      <a:pPr algn="ctr"/>
                      <a:r>
                        <a:rPr lang="en-US" dirty="0">
                          <a:solidFill>
                            <a:srgbClr val="000000"/>
                          </a:solidFill>
                        </a:rPr>
                        <a:t>TDSP</a:t>
                      </a:r>
                    </a:p>
                  </a:txBody>
                  <a:tcPr/>
                </a:tc>
                <a:extLst>
                  <a:ext uri="{0D108BD9-81ED-4DB2-BD59-A6C34878D82A}">
                    <a16:rowId xmlns="" xmlns:a16="http://schemas.microsoft.com/office/drawing/2014/main" val="131316762"/>
                  </a:ext>
                </a:extLst>
              </a:tr>
              <a:tr h="370840">
                <a:tc>
                  <a:txBody>
                    <a:bodyPr/>
                    <a:lstStyle/>
                    <a:p>
                      <a:r>
                        <a:rPr lang="en-US" dirty="0">
                          <a:solidFill>
                            <a:srgbClr val="000000"/>
                          </a:solidFill>
                        </a:rPr>
                        <a:t>Redirect Fees</a:t>
                      </a:r>
                    </a:p>
                  </a:txBody>
                  <a:tcPr/>
                </a:tc>
                <a:tc>
                  <a:txBody>
                    <a:bodyPr/>
                    <a:lstStyle/>
                    <a:p>
                      <a:r>
                        <a:rPr lang="en-US" dirty="0">
                          <a:solidFill>
                            <a:srgbClr val="000000"/>
                          </a:solidFill>
                        </a:rPr>
                        <a:t>When an IAG results in a lights out situation, allows Losing CR to submit within 3 days of receiving 810_02 for recovery of any discretionary fees from Gaining REP</a:t>
                      </a:r>
                    </a:p>
                  </a:txBody>
                  <a:tcPr/>
                </a:tc>
                <a:tc>
                  <a:txBody>
                    <a:bodyPr/>
                    <a:lstStyle/>
                    <a:p>
                      <a:pPr algn="ctr"/>
                      <a:r>
                        <a:rPr lang="en-US" dirty="0">
                          <a:solidFill>
                            <a:srgbClr val="000000"/>
                          </a:solidFill>
                        </a:rPr>
                        <a:t>Losing CR</a:t>
                      </a:r>
                    </a:p>
                  </a:txBody>
                  <a:tcPr/>
                </a:tc>
                <a:extLst>
                  <a:ext uri="{0D108BD9-81ED-4DB2-BD59-A6C34878D82A}">
                    <a16:rowId xmlns="" xmlns:a16="http://schemas.microsoft.com/office/drawing/2014/main" val="1943286471"/>
                  </a:ext>
                </a:extLst>
              </a:tr>
              <a:tr h="370840">
                <a:tc>
                  <a:txBody>
                    <a:bodyPr/>
                    <a:lstStyle/>
                    <a:p>
                      <a:r>
                        <a:rPr lang="en-US" dirty="0">
                          <a:solidFill>
                            <a:srgbClr val="000000"/>
                          </a:solidFill>
                        </a:rPr>
                        <a:t>Market Rule</a:t>
                      </a:r>
                    </a:p>
                  </a:txBody>
                  <a:tcPr/>
                </a:tc>
                <a:tc>
                  <a:txBody>
                    <a:bodyPr/>
                    <a:lstStyle/>
                    <a:p>
                      <a:r>
                        <a:rPr lang="en-US" dirty="0">
                          <a:solidFill>
                            <a:srgbClr val="000000"/>
                          </a:solidFill>
                        </a:rPr>
                        <a:t>Flexible for operationalizing PUCT rulemaking, i.e. AMS Opt-Out customer requests</a:t>
                      </a:r>
                    </a:p>
                  </a:txBody>
                  <a:tcPr/>
                </a:tc>
                <a:tc>
                  <a:txBody>
                    <a:bodyPr/>
                    <a:lstStyle/>
                    <a:p>
                      <a:pPr algn="ctr"/>
                      <a:r>
                        <a:rPr lang="en-US" dirty="0">
                          <a:solidFill>
                            <a:srgbClr val="000000"/>
                          </a:solidFill>
                        </a:rPr>
                        <a:t>TDSP or CR</a:t>
                      </a:r>
                    </a:p>
                  </a:txBody>
                  <a:tcPr/>
                </a:tc>
                <a:extLst>
                  <a:ext uri="{0D108BD9-81ED-4DB2-BD59-A6C34878D82A}">
                    <a16:rowId xmlns="" xmlns:a16="http://schemas.microsoft.com/office/drawing/2014/main" val="2749336163"/>
                  </a:ext>
                </a:extLst>
              </a:tr>
              <a:tr h="370840">
                <a:tc>
                  <a:txBody>
                    <a:bodyPr/>
                    <a:lstStyle/>
                    <a:p>
                      <a:r>
                        <a:rPr lang="en-US" dirty="0">
                          <a:solidFill>
                            <a:srgbClr val="000000"/>
                          </a:solidFill>
                        </a:rPr>
                        <a:t>Reject Transactions</a:t>
                      </a:r>
                    </a:p>
                  </a:txBody>
                  <a:tcPr/>
                </a:tc>
                <a:tc>
                  <a:txBody>
                    <a:bodyPr/>
                    <a:lstStyle/>
                    <a:p>
                      <a:r>
                        <a:rPr lang="en-US" dirty="0">
                          <a:solidFill>
                            <a:srgbClr val="000000"/>
                          </a:solidFill>
                        </a:rPr>
                        <a:t>CR or TDSP questions rejected transaction, i.e. invalid EDI, NFI, Dups</a:t>
                      </a:r>
                    </a:p>
                  </a:txBody>
                  <a:tcPr/>
                </a:tc>
                <a:tc>
                  <a:txBody>
                    <a:bodyPr/>
                    <a:lstStyle/>
                    <a:p>
                      <a:pPr algn="ctr"/>
                      <a:r>
                        <a:rPr lang="en-US" dirty="0">
                          <a:solidFill>
                            <a:srgbClr val="000000"/>
                          </a:solidFill>
                        </a:rPr>
                        <a:t>CR or TDSP</a:t>
                      </a:r>
                    </a:p>
                  </a:txBody>
                  <a:tcPr/>
                </a:tc>
                <a:extLst>
                  <a:ext uri="{0D108BD9-81ED-4DB2-BD59-A6C34878D82A}">
                    <a16:rowId xmlns="" xmlns:a16="http://schemas.microsoft.com/office/drawing/2014/main" val="1102382808"/>
                  </a:ext>
                </a:extLst>
              </a:tr>
            </a:tbl>
          </a:graphicData>
        </a:graphic>
      </p:graphicFrame>
    </p:spTree>
    <p:extLst>
      <p:ext uri="{BB962C8B-B14F-4D97-AF65-F5344CB8AC3E}">
        <p14:creationId xmlns:p14="http://schemas.microsoft.com/office/powerpoint/2010/main" val="166300538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686800" cy="518318"/>
          </a:xfrm>
        </p:spPr>
        <p:txBody>
          <a:bodyPr/>
          <a:lstStyle/>
          <a:p>
            <a:r>
              <a:rPr lang="en-US" dirty="0"/>
              <a:t>Additional Day to Day Subtypes </a:t>
            </a:r>
            <a:r>
              <a:rPr lang="en-US" sz="2400" dirty="0"/>
              <a:t>– summary – cont.</a:t>
            </a:r>
            <a:endParaRPr lang="en-US" sz="2400" b="1" dirty="0">
              <a:solidFill>
                <a:schemeClr val="accent1"/>
              </a:solidFill>
            </a:endParaRPr>
          </a:p>
        </p:txBody>
      </p:sp>
      <p:sp>
        <p:nvSpPr>
          <p:cNvPr id="3" name="Content Placeholder 2"/>
          <p:cNvSpPr>
            <a:spLocks noGrp="1"/>
          </p:cNvSpPr>
          <p:nvPr>
            <p:ph idx="1"/>
          </p:nvPr>
        </p:nvSpPr>
        <p:spPr>
          <a:xfrm>
            <a:off x="304800" y="914400"/>
            <a:ext cx="8534400" cy="533400"/>
          </a:xfrm>
        </p:spPr>
        <p:txBody>
          <a:bodyPr/>
          <a:lstStyle/>
          <a:p>
            <a:pPr marL="0" indent="0">
              <a:buNone/>
            </a:pPr>
            <a:r>
              <a:rPr lang="en-US" sz="1400" dirty="0"/>
              <a:t>Below is a summary of additional subtypes utilized for specific purposes: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134</a:t>
            </a:fld>
            <a:endParaRPr lang="en-US">
              <a:solidFill>
                <a:srgbClr val="5B6770"/>
              </a:solidFill>
            </a:endParaRPr>
          </a:p>
        </p:txBody>
      </p:sp>
      <p:graphicFrame>
        <p:nvGraphicFramePr>
          <p:cNvPr id="6" name="Table 5">
            <a:extLst>
              <a:ext uri="{FF2B5EF4-FFF2-40B4-BE49-F238E27FC236}">
                <a16:creationId xmlns="" xmlns:a16="http://schemas.microsoft.com/office/drawing/2014/main" id="{A2DEB3B4-7F88-4E4D-BE13-9EAF00EFB294}"/>
              </a:ext>
            </a:extLst>
          </p:cNvPr>
          <p:cNvGraphicFramePr>
            <a:graphicFrameLocks noGrp="1"/>
          </p:cNvGraphicFramePr>
          <p:nvPr>
            <p:extLst>
              <p:ext uri="{D42A27DB-BD31-4B8C-83A1-F6EECF244321}">
                <p14:modId xmlns:p14="http://schemas.microsoft.com/office/powerpoint/2010/main" val="3653137608"/>
              </p:ext>
            </p:extLst>
          </p:nvPr>
        </p:nvGraphicFramePr>
        <p:xfrm>
          <a:off x="562708" y="1397000"/>
          <a:ext cx="7971693" cy="3779520"/>
        </p:xfrm>
        <a:graphic>
          <a:graphicData uri="http://schemas.openxmlformats.org/drawingml/2006/table">
            <a:tbl>
              <a:tblPr firstRow="1" bandRow="1">
                <a:tableStyleId>{5C22544A-7EE6-4342-B048-85BDC9FD1C3A}</a:tableStyleId>
              </a:tblPr>
              <a:tblGrid>
                <a:gridCol w="2215661">
                  <a:extLst>
                    <a:ext uri="{9D8B030D-6E8A-4147-A177-3AD203B41FA5}">
                      <a16:colId xmlns="" xmlns:a16="http://schemas.microsoft.com/office/drawing/2014/main" val="583062930"/>
                    </a:ext>
                  </a:extLst>
                </a:gridCol>
                <a:gridCol w="4126523">
                  <a:extLst>
                    <a:ext uri="{9D8B030D-6E8A-4147-A177-3AD203B41FA5}">
                      <a16:colId xmlns="" xmlns:a16="http://schemas.microsoft.com/office/drawing/2014/main" val="2470269224"/>
                    </a:ext>
                  </a:extLst>
                </a:gridCol>
                <a:gridCol w="1629509">
                  <a:extLst>
                    <a:ext uri="{9D8B030D-6E8A-4147-A177-3AD203B41FA5}">
                      <a16:colId xmlns="" xmlns:a16="http://schemas.microsoft.com/office/drawing/2014/main" val="732560415"/>
                    </a:ext>
                  </a:extLst>
                </a:gridCol>
              </a:tblGrid>
              <a:tr h="370840">
                <a:tc>
                  <a:txBody>
                    <a:bodyPr/>
                    <a:lstStyle/>
                    <a:p>
                      <a:pPr algn="ctr"/>
                      <a:r>
                        <a:rPr lang="en-US" sz="2000" dirty="0"/>
                        <a:t>Issue Subtype</a:t>
                      </a:r>
                    </a:p>
                  </a:txBody>
                  <a:tcPr/>
                </a:tc>
                <a:tc>
                  <a:txBody>
                    <a:bodyPr/>
                    <a:lstStyle/>
                    <a:p>
                      <a:pPr algn="ctr"/>
                      <a:r>
                        <a:rPr lang="en-US" dirty="0"/>
                        <a:t>Purpose</a:t>
                      </a:r>
                    </a:p>
                  </a:txBody>
                  <a:tcPr/>
                </a:tc>
                <a:tc>
                  <a:txBody>
                    <a:bodyPr/>
                    <a:lstStyle/>
                    <a:p>
                      <a:pPr algn="ctr"/>
                      <a:r>
                        <a:rPr lang="en-US" dirty="0"/>
                        <a:t>Submitter</a:t>
                      </a:r>
                    </a:p>
                  </a:txBody>
                  <a:tcPr/>
                </a:tc>
                <a:extLst>
                  <a:ext uri="{0D108BD9-81ED-4DB2-BD59-A6C34878D82A}">
                    <a16:rowId xmlns="" xmlns:a16="http://schemas.microsoft.com/office/drawing/2014/main" val="1538410743"/>
                  </a:ext>
                </a:extLst>
              </a:tr>
              <a:tr h="370840">
                <a:tc>
                  <a:txBody>
                    <a:bodyPr/>
                    <a:lstStyle/>
                    <a:p>
                      <a:r>
                        <a:rPr lang="en-US" dirty="0">
                          <a:solidFill>
                            <a:srgbClr val="000000"/>
                          </a:solidFill>
                        </a:rPr>
                        <a:t>REP of Record</a:t>
                      </a:r>
                    </a:p>
                  </a:txBody>
                  <a:tcPr/>
                </a:tc>
                <a:tc>
                  <a:txBody>
                    <a:bodyPr/>
                    <a:lstStyle/>
                    <a:p>
                      <a:r>
                        <a:rPr lang="en-US" dirty="0">
                          <a:solidFill>
                            <a:srgbClr val="000000"/>
                          </a:solidFill>
                        </a:rPr>
                        <a:t>CR questions who ERCOT or TDSP show as ROR – i.e. used in Mass Transition process</a:t>
                      </a:r>
                    </a:p>
                  </a:txBody>
                  <a:tcPr/>
                </a:tc>
                <a:tc>
                  <a:txBody>
                    <a:bodyPr/>
                    <a:lstStyle/>
                    <a:p>
                      <a:pPr algn="ctr"/>
                      <a:r>
                        <a:rPr lang="en-US" dirty="0">
                          <a:solidFill>
                            <a:srgbClr val="000000"/>
                          </a:solidFill>
                        </a:rPr>
                        <a:t>CR or TDSP </a:t>
                      </a:r>
                    </a:p>
                  </a:txBody>
                  <a:tcPr/>
                </a:tc>
                <a:extLst>
                  <a:ext uri="{0D108BD9-81ED-4DB2-BD59-A6C34878D82A}">
                    <a16:rowId xmlns="" xmlns:a16="http://schemas.microsoft.com/office/drawing/2014/main" val="3970696537"/>
                  </a:ext>
                </a:extLst>
              </a:tr>
              <a:tr h="370840">
                <a:tc>
                  <a:txBody>
                    <a:bodyPr/>
                    <a:lstStyle/>
                    <a:p>
                      <a:r>
                        <a:rPr lang="en-US" dirty="0">
                          <a:solidFill>
                            <a:srgbClr val="000000"/>
                          </a:solidFill>
                        </a:rPr>
                        <a:t>Service Order – 650 Issues</a:t>
                      </a:r>
                    </a:p>
                  </a:txBody>
                  <a:tcPr/>
                </a:tc>
                <a:tc>
                  <a:txBody>
                    <a:bodyPr/>
                    <a:lstStyle/>
                    <a:p>
                      <a:r>
                        <a:rPr lang="en-US" dirty="0">
                          <a:solidFill>
                            <a:srgbClr val="000000"/>
                          </a:solidFill>
                        </a:rPr>
                        <a:t>Inquiries related to service orders – missing 650_02 responses or rejects of 650_01</a:t>
                      </a:r>
                    </a:p>
                  </a:txBody>
                  <a:tcPr/>
                </a:tc>
                <a:tc>
                  <a:txBody>
                    <a:bodyPr/>
                    <a:lstStyle/>
                    <a:p>
                      <a:pPr algn="ctr"/>
                      <a:r>
                        <a:rPr lang="en-US" dirty="0">
                          <a:solidFill>
                            <a:srgbClr val="000000"/>
                          </a:solidFill>
                        </a:rPr>
                        <a:t>CR or TDSP</a:t>
                      </a:r>
                    </a:p>
                  </a:txBody>
                  <a:tcPr/>
                </a:tc>
                <a:extLst>
                  <a:ext uri="{0D108BD9-81ED-4DB2-BD59-A6C34878D82A}">
                    <a16:rowId xmlns="" xmlns:a16="http://schemas.microsoft.com/office/drawing/2014/main" val="2046180981"/>
                  </a:ext>
                </a:extLst>
              </a:tr>
              <a:tr h="370840">
                <a:tc>
                  <a:txBody>
                    <a:bodyPr/>
                    <a:lstStyle/>
                    <a:p>
                      <a:r>
                        <a:rPr lang="en-US" dirty="0">
                          <a:solidFill>
                            <a:srgbClr val="000000"/>
                          </a:solidFill>
                        </a:rPr>
                        <a:t>Premise Type</a:t>
                      </a:r>
                    </a:p>
                  </a:txBody>
                  <a:tcPr/>
                </a:tc>
                <a:tc>
                  <a:txBody>
                    <a:bodyPr/>
                    <a:lstStyle/>
                    <a:p>
                      <a:r>
                        <a:rPr lang="en-US" dirty="0">
                          <a:solidFill>
                            <a:srgbClr val="000000"/>
                          </a:solidFill>
                        </a:rPr>
                        <a:t>Out of sync conditions for premise types requesting TDSP to submit 814_20 to update premise type</a:t>
                      </a:r>
                    </a:p>
                  </a:txBody>
                  <a:tcPr/>
                </a:tc>
                <a:tc>
                  <a:txBody>
                    <a:bodyPr/>
                    <a:lstStyle/>
                    <a:p>
                      <a:pPr algn="ctr"/>
                      <a:r>
                        <a:rPr lang="en-US" dirty="0">
                          <a:solidFill>
                            <a:srgbClr val="000000"/>
                          </a:solidFill>
                        </a:rPr>
                        <a:t>CR</a:t>
                      </a:r>
                    </a:p>
                  </a:txBody>
                  <a:tcPr/>
                </a:tc>
                <a:extLst>
                  <a:ext uri="{0D108BD9-81ED-4DB2-BD59-A6C34878D82A}">
                    <a16:rowId xmlns="" xmlns:a16="http://schemas.microsoft.com/office/drawing/2014/main" val="848928990"/>
                  </a:ext>
                </a:extLst>
              </a:tr>
              <a:tr h="370840">
                <a:tc>
                  <a:txBody>
                    <a:bodyPr/>
                    <a:lstStyle/>
                    <a:p>
                      <a:r>
                        <a:rPr lang="en-US" dirty="0">
                          <a:solidFill>
                            <a:srgbClr val="000000"/>
                          </a:solidFill>
                        </a:rPr>
                        <a:t>Service Address</a:t>
                      </a:r>
                    </a:p>
                  </a:txBody>
                  <a:tcPr/>
                </a:tc>
                <a:tc>
                  <a:txBody>
                    <a:bodyPr/>
                    <a:lstStyle/>
                    <a:p>
                      <a:r>
                        <a:rPr lang="en-US" dirty="0">
                          <a:solidFill>
                            <a:srgbClr val="000000"/>
                          </a:solidFill>
                        </a:rPr>
                        <a:t>CR requests TDSP to submit 814_20 to update a service address for an ESI</a:t>
                      </a:r>
                    </a:p>
                  </a:txBody>
                  <a:tcPr/>
                </a:tc>
                <a:tc>
                  <a:txBody>
                    <a:bodyPr/>
                    <a:lstStyle/>
                    <a:p>
                      <a:pPr algn="ctr"/>
                      <a:r>
                        <a:rPr lang="en-US" dirty="0">
                          <a:solidFill>
                            <a:srgbClr val="000000"/>
                          </a:solidFill>
                        </a:rPr>
                        <a:t>CR</a:t>
                      </a:r>
                    </a:p>
                  </a:txBody>
                  <a:tcPr/>
                </a:tc>
                <a:extLst>
                  <a:ext uri="{0D108BD9-81ED-4DB2-BD59-A6C34878D82A}">
                    <a16:rowId xmlns="" xmlns:a16="http://schemas.microsoft.com/office/drawing/2014/main" val="3804181321"/>
                  </a:ext>
                </a:extLst>
              </a:tr>
            </a:tbl>
          </a:graphicData>
        </a:graphic>
      </p:graphicFrame>
    </p:spTree>
    <p:extLst>
      <p:ext uri="{BB962C8B-B14F-4D97-AF65-F5344CB8AC3E}">
        <p14:creationId xmlns:p14="http://schemas.microsoft.com/office/powerpoint/2010/main" val="47701924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‘Other’ Issues</a:t>
            </a:r>
          </a:p>
        </p:txBody>
      </p:sp>
    </p:spTree>
    <p:extLst>
      <p:ext uri="{BB962C8B-B14F-4D97-AF65-F5344CB8AC3E}">
        <p14:creationId xmlns:p14="http://schemas.microsoft.com/office/powerpoint/2010/main" val="412155994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Other</a:t>
            </a:r>
            <a:endParaRPr lang="en-US" b="1" dirty="0">
              <a:solidFill>
                <a:schemeClr val="accent1"/>
              </a:solidFill>
            </a:endParaRPr>
          </a:p>
        </p:txBody>
      </p:sp>
      <p:sp>
        <p:nvSpPr>
          <p:cNvPr id="3" name="Content Placeholder 2"/>
          <p:cNvSpPr>
            <a:spLocks noGrp="1"/>
          </p:cNvSpPr>
          <p:nvPr>
            <p:ph idx="1"/>
          </p:nvPr>
        </p:nvSpPr>
        <p:spPr>
          <a:xfrm>
            <a:off x="304800" y="914400"/>
            <a:ext cx="8534400" cy="5181600"/>
          </a:xfrm>
        </p:spPr>
        <p:txBody>
          <a:bodyPr/>
          <a:lstStyle/>
          <a:p>
            <a:pPr>
              <a:spcBef>
                <a:spcPts val="600"/>
              </a:spcBef>
            </a:pPr>
            <a:r>
              <a:rPr lang="en-US" sz="1800" dirty="0"/>
              <a:t>Examples of Other Issues but not limited to: </a:t>
            </a:r>
          </a:p>
          <a:p>
            <a:pPr lvl="1">
              <a:spcBef>
                <a:spcPts val="1200"/>
              </a:spcBef>
            </a:pPr>
            <a:r>
              <a:rPr lang="en-US" sz="1800" dirty="0"/>
              <a:t>Questions pertaining to discrepancy between sum of AMS Interval data and the 867 consumption value</a:t>
            </a:r>
          </a:p>
          <a:p>
            <a:pPr lvl="1">
              <a:spcBef>
                <a:spcPts val="600"/>
              </a:spcBef>
            </a:pPr>
            <a:r>
              <a:rPr lang="en-US" sz="1800" dirty="0"/>
              <a:t>Questions pertaining to Siebel Reports</a:t>
            </a:r>
          </a:p>
          <a:p>
            <a:pPr lvl="1">
              <a:spcBef>
                <a:spcPts val="600"/>
              </a:spcBef>
            </a:pPr>
            <a:r>
              <a:rPr lang="en-US" sz="1800" dirty="0"/>
              <a:t>Questions pertaining to request for filenames</a:t>
            </a:r>
          </a:p>
          <a:p>
            <a:pPr lvl="1">
              <a:spcBef>
                <a:spcPts val="600"/>
              </a:spcBef>
            </a:pPr>
            <a:r>
              <a:rPr lang="en-US" sz="1800" dirty="0"/>
              <a:t>Questions pertaining to 997 reports</a:t>
            </a:r>
          </a:p>
          <a:p>
            <a:pPr lvl="1">
              <a:spcBef>
                <a:spcPts val="600"/>
              </a:spcBef>
            </a:pPr>
            <a:r>
              <a:rPr lang="en-US" sz="1800" dirty="0"/>
              <a:t>Questions pertaining to CSAs</a:t>
            </a:r>
          </a:p>
          <a:p>
            <a:pPr lvl="1">
              <a:spcBef>
                <a:spcPts val="600"/>
              </a:spcBef>
            </a:pPr>
            <a:r>
              <a:rPr lang="en-US" sz="1800" dirty="0"/>
              <a:t>Questions pertaining to missing information on non-required EDI fields</a:t>
            </a:r>
          </a:p>
          <a:p>
            <a:pPr lvl="1">
              <a:spcBef>
                <a:spcPts val="600"/>
              </a:spcBef>
            </a:pPr>
            <a:r>
              <a:rPr lang="en-US" sz="1800" dirty="0"/>
              <a:t>Request for reprocessing of transactions</a:t>
            </a:r>
          </a:p>
          <a:p>
            <a:pPr lvl="1">
              <a:spcBef>
                <a:spcPts val="600"/>
              </a:spcBef>
            </a:pPr>
            <a:r>
              <a:rPr lang="en-US" sz="1800" dirty="0"/>
              <a:t>Questions pertaining to Texas SET Transaction Issues</a:t>
            </a:r>
          </a:p>
          <a:p>
            <a:pPr lvl="1">
              <a:spcBef>
                <a:spcPts val="600"/>
              </a:spcBef>
            </a:pPr>
            <a:r>
              <a:rPr lang="en-US" sz="1800" dirty="0"/>
              <a:t>Questions pertaining to MIS Portal</a:t>
            </a:r>
          </a:p>
          <a:p>
            <a:pPr>
              <a:spcBef>
                <a:spcPts val="1200"/>
              </a:spcBef>
            </a:pPr>
            <a:r>
              <a:rPr lang="en-US" sz="1800" dirty="0"/>
              <a:t>A CR or a TDSP can submit this subtype</a:t>
            </a:r>
          </a:p>
          <a:p>
            <a:pPr>
              <a:spcBef>
                <a:spcPts val="1200"/>
              </a:spcBef>
            </a:pPr>
            <a:r>
              <a:rPr lang="en-US" sz="1800" dirty="0"/>
              <a:t>Required Fields on Submit:</a:t>
            </a:r>
          </a:p>
          <a:p>
            <a:pPr lvl="1">
              <a:spcBef>
                <a:spcPts val="1200"/>
              </a:spcBef>
            </a:pPr>
            <a:r>
              <a:rPr lang="en-US" sz="1800" dirty="0"/>
              <a:t>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136</a:t>
            </a:fld>
            <a:endParaRPr lang="en-US">
              <a:solidFill>
                <a:srgbClr val="5B6770"/>
              </a:solidFill>
            </a:endParaRPr>
          </a:p>
        </p:txBody>
      </p:sp>
    </p:spTree>
    <p:extLst>
      <p:ext uri="{BB962C8B-B14F-4D97-AF65-F5344CB8AC3E}">
        <p14:creationId xmlns:p14="http://schemas.microsoft.com/office/powerpoint/2010/main" val="174533155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nchor="ctr">
            <a:spAutoFit/>
          </a:bodyPr>
          <a:lstStyle/>
          <a:p>
            <a:r>
              <a:rPr lang="en-US" sz="1400" b="1" dirty="0" err="1" smtClean="0">
                <a:solidFill>
                  <a:srgbClr val="5B6770"/>
                </a:solidFill>
              </a:rPr>
              <a:t>MarkeTrak</a:t>
            </a:r>
            <a:r>
              <a:rPr lang="en-US" sz="1400" b="1" dirty="0" smtClean="0">
                <a:solidFill>
                  <a:srgbClr val="5B6770"/>
                </a:solidFill>
              </a:rPr>
              <a:t> Training</a:t>
            </a:r>
            <a:endParaRPr lang="en-US" sz="1400" dirty="0" smtClean="0">
              <a:solidFill>
                <a:srgbClr val="5B6770"/>
              </a:solidFill>
            </a:endParaRPr>
          </a:p>
          <a:p>
            <a:pPr>
              <a:spcBef>
                <a:spcPts val="600"/>
              </a:spcBef>
            </a:pPr>
            <a:r>
              <a:rPr lang="en-US" sz="2800" b="1" dirty="0" smtClean="0">
                <a:solidFill>
                  <a:srgbClr val="5B6770"/>
                </a:solidFill>
              </a:rPr>
              <a:t>Inadvertent Gain/Loss </a:t>
            </a:r>
            <a:r>
              <a:rPr lang="en-US" sz="2800" b="1" dirty="0">
                <a:solidFill>
                  <a:srgbClr val="5B6770"/>
                </a:solidFill>
              </a:rPr>
              <a:t>(</a:t>
            </a:r>
            <a:r>
              <a:rPr lang="en-US" sz="2800" b="1" dirty="0" smtClean="0">
                <a:solidFill>
                  <a:srgbClr val="5B6770"/>
                </a:solidFill>
              </a:rPr>
              <a:t>IAG) Overview</a:t>
            </a:r>
            <a:endParaRPr lang="en-US" sz="2800" dirty="0">
              <a:solidFill>
                <a:srgbClr val="5B6770"/>
              </a:solidFill>
            </a:endParaRPr>
          </a:p>
        </p:txBody>
      </p:sp>
    </p:spTree>
    <p:extLst>
      <p:ext uri="{BB962C8B-B14F-4D97-AF65-F5344CB8AC3E}">
        <p14:creationId xmlns:p14="http://schemas.microsoft.com/office/powerpoint/2010/main" val="12067566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is an </a:t>
            </a:r>
            <a:r>
              <a:rPr lang="en-US" dirty="0" smtClean="0"/>
              <a:t>IAG?</a:t>
            </a:r>
            <a:endParaRPr lang="en-US" dirty="0"/>
          </a:p>
        </p:txBody>
      </p:sp>
      <p:sp>
        <p:nvSpPr>
          <p:cNvPr id="5" name="Content Placeholder 4"/>
          <p:cNvSpPr>
            <a:spLocks noGrp="1"/>
          </p:cNvSpPr>
          <p:nvPr>
            <p:ph idx="1"/>
          </p:nvPr>
        </p:nvSpPr>
        <p:spPr/>
        <p:txBody>
          <a:bodyPr/>
          <a:lstStyle/>
          <a:p>
            <a:pPr marL="0" indent="0" algn="ctr">
              <a:spcBef>
                <a:spcPts val="2400"/>
              </a:spcBef>
              <a:buNone/>
            </a:pPr>
            <a:r>
              <a:rPr lang="en-US" dirty="0"/>
              <a:t>An </a:t>
            </a:r>
            <a:r>
              <a:rPr lang="en-US" b="1" dirty="0">
                <a:solidFill>
                  <a:schemeClr val="accent5"/>
                </a:solidFill>
              </a:rPr>
              <a:t>Inadvertent Gain/Loss </a:t>
            </a:r>
            <a:r>
              <a:rPr lang="en-US" b="1" dirty="0" smtClean="0">
                <a:solidFill>
                  <a:schemeClr val="accent5"/>
                </a:solidFill>
              </a:rPr>
              <a:t>(IAG) </a:t>
            </a:r>
            <a:r>
              <a:rPr lang="en-US" dirty="0"/>
              <a:t>is an </a:t>
            </a:r>
            <a:r>
              <a:rPr lang="en-US" dirty="0" smtClean="0"/>
              <a:t>unauthorized change </a:t>
            </a:r>
            <a:r>
              <a:rPr lang="en-US" dirty="0"/>
              <a:t>of a customer’s </a:t>
            </a:r>
            <a:r>
              <a:rPr lang="en-US" dirty="0" smtClean="0"/>
              <a:t/>
            </a:r>
            <a:br>
              <a:rPr lang="en-US" dirty="0" smtClean="0"/>
            </a:br>
            <a:r>
              <a:rPr lang="en-US" dirty="0" smtClean="0"/>
              <a:t>Retail </a:t>
            </a:r>
            <a:r>
              <a:rPr lang="en-US" dirty="0"/>
              <a:t>Electric </a:t>
            </a:r>
            <a:r>
              <a:rPr lang="en-US" dirty="0" smtClean="0"/>
              <a:t>Provider</a:t>
            </a:r>
            <a:endParaRPr lang="en-US" dirty="0"/>
          </a:p>
          <a:p>
            <a:pPr marL="0" indent="0">
              <a:spcBef>
                <a:spcPts val="2400"/>
              </a:spcBef>
              <a:buNone/>
            </a:pPr>
            <a:r>
              <a:rPr lang="en-US" sz="2400" dirty="0"/>
              <a:t>Commonly referred to as either an Inadvertent Gain (IAG) or Inadvertent Loss (IAL), an inadvertent situation occurs when a customer or a premise is changed to a REP that is different than their expected REP of choice</a:t>
            </a:r>
            <a:r>
              <a:rPr lang="en-US" sz="2400" dirty="0" smtClean="0"/>
              <a:t>.</a:t>
            </a:r>
            <a:endParaRPr lang="en-US" sz="2400" dirty="0"/>
          </a:p>
          <a:p>
            <a:pPr marL="0" indent="0">
              <a:spcBef>
                <a:spcPts val="2400"/>
              </a:spcBef>
              <a:buNone/>
            </a:pPr>
            <a:r>
              <a:rPr lang="en-US" sz="2400" dirty="0"/>
              <a:t>When resolving </a:t>
            </a:r>
            <a:r>
              <a:rPr lang="en-US" sz="2400" dirty="0" smtClean="0"/>
              <a:t>IAG </a:t>
            </a:r>
            <a:r>
              <a:rPr lang="en-US" sz="2400" dirty="0"/>
              <a:t>issues, the </a:t>
            </a:r>
            <a:r>
              <a:rPr lang="en-US" sz="2400" b="1" i="1" dirty="0">
                <a:solidFill>
                  <a:schemeClr val="accent5"/>
                </a:solidFill>
              </a:rPr>
              <a:t>ultimate goal </a:t>
            </a:r>
            <a:r>
              <a:rPr lang="en-US" sz="2400" dirty="0"/>
              <a:t>is to return the Customer to their REP of choice in a </a:t>
            </a:r>
            <a:r>
              <a:rPr lang="en-US" sz="2400" b="1" i="1" dirty="0">
                <a:solidFill>
                  <a:schemeClr val="accent5"/>
                </a:solidFill>
              </a:rPr>
              <a:t>quick and efficient </a:t>
            </a:r>
            <a:r>
              <a:rPr lang="en-US" sz="2400" dirty="0"/>
              <a:t>manner with minimal inconvenience to the Customer</a:t>
            </a:r>
            <a:r>
              <a:rPr lang="en-US" sz="2400" dirty="0" smtClean="0"/>
              <a:t>.</a:t>
            </a:r>
            <a:endParaRPr lang="en-US" sz="2400" dirty="0"/>
          </a:p>
        </p:txBody>
      </p:sp>
    </p:spTree>
    <p:extLst>
      <p:ext uri="{BB962C8B-B14F-4D97-AF65-F5344CB8AC3E}">
        <p14:creationId xmlns:p14="http://schemas.microsoft.com/office/powerpoint/2010/main" val="510296763"/>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Gaining CR and Losing CR</a:t>
            </a:r>
            <a:endParaRPr lang="en-US" dirty="0"/>
          </a:p>
        </p:txBody>
      </p:sp>
      <p:sp>
        <p:nvSpPr>
          <p:cNvPr id="3" name="Content Placeholder 2"/>
          <p:cNvSpPr>
            <a:spLocks noGrp="1"/>
          </p:cNvSpPr>
          <p:nvPr>
            <p:ph idx="1"/>
          </p:nvPr>
        </p:nvSpPr>
        <p:spPr>
          <a:xfrm>
            <a:off x="381000" y="1066800"/>
            <a:ext cx="8534400" cy="5052221"/>
          </a:xfrm>
        </p:spPr>
        <p:txBody>
          <a:bodyPr/>
          <a:lstStyle/>
          <a:p>
            <a:r>
              <a:rPr lang="en-US" sz="2800" dirty="0" smtClean="0"/>
              <a:t>The </a:t>
            </a:r>
            <a:r>
              <a:rPr lang="en-US" sz="2800" b="1" u="sng" dirty="0" smtClean="0"/>
              <a:t>Gaining CR </a:t>
            </a:r>
            <a:r>
              <a:rPr lang="en-US" sz="2800" dirty="0" smtClean="0"/>
              <a:t>is a competitive retailer who inadvertently gains an ESI ID and is responsible for returning the customer to the previous REP of Record.</a:t>
            </a:r>
          </a:p>
          <a:p>
            <a:pPr lvl="1"/>
            <a:r>
              <a:rPr lang="en-US" sz="2400" dirty="0" smtClean="0"/>
              <a:t>When initiating the </a:t>
            </a:r>
            <a:r>
              <a:rPr lang="en-US" sz="2400" dirty="0" err="1" smtClean="0"/>
              <a:t>MarkeTrak</a:t>
            </a:r>
            <a:r>
              <a:rPr lang="en-US" sz="2400" dirty="0" smtClean="0"/>
              <a:t> process the Gaining CR shall submit the </a:t>
            </a:r>
            <a:r>
              <a:rPr lang="en-US" sz="2400" u="sng" dirty="0" smtClean="0"/>
              <a:t>Inadvertent Gain subtype</a:t>
            </a:r>
            <a:r>
              <a:rPr lang="en-US" sz="2400" dirty="0" smtClean="0"/>
              <a:t>.</a:t>
            </a:r>
          </a:p>
          <a:p>
            <a:r>
              <a:rPr lang="en-US" sz="2800" dirty="0" smtClean="0"/>
              <a:t>The </a:t>
            </a:r>
            <a:r>
              <a:rPr lang="en-US" sz="2800" b="1" u="sng" dirty="0" smtClean="0"/>
              <a:t>Losing CR </a:t>
            </a:r>
            <a:r>
              <a:rPr lang="en-US" sz="2800" dirty="0" smtClean="0"/>
              <a:t>is a competitive retailer who was the REP of Record prior to losing an ESI ID due to an Inadvertent Gain situation.</a:t>
            </a:r>
          </a:p>
          <a:p>
            <a:pPr lvl="1"/>
            <a:r>
              <a:rPr lang="en-US" sz="2400" dirty="0"/>
              <a:t>When initiating the </a:t>
            </a:r>
            <a:r>
              <a:rPr lang="en-US" sz="2400" dirty="0" err="1"/>
              <a:t>MarkeTrak</a:t>
            </a:r>
            <a:r>
              <a:rPr lang="en-US" sz="2400" dirty="0"/>
              <a:t> process the </a:t>
            </a:r>
            <a:r>
              <a:rPr lang="en-US" sz="2400" dirty="0" smtClean="0"/>
              <a:t>Losing </a:t>
            </a:r>
            <a:r>
              <a:rPr lang="en-US" sz="2400" dirty="0"/>
              <a:t>CR shall submit the </a:t>
            </a:r>
            <a:r>
              <a:rPr lang="en-US" sz="2400" u="sng" dirty="0"/>
              <a:t>Inadvertent </a:t>
            </a:r>
            <a:r>
              <a:rPr lang="en-US" sz="2400" u="sng" dirty="0" smtClean="0"/>
              <a:t>Loss </a:t>
            </a:r>
            <a:r>
              <a:rPr lang="en-US" sz="2400" u="sng" dirty="0"/>
              <a:t>subtype</a:t>
            </a:r>
            <a:r>
              <a:rPr lang="en-US" sz="2400" dirty="0"/>
              <a:t>.</a:t>
            </a:r>
          </a:p>
          <a:p>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139</a:t>
            </a:fld>
            <a:endParaRPr lang="en-US" dirty="0">
              <a:solidFill>
                <a:srgbClr val="5B6770"/>
              </a:solidFill>
            </a:endParaRPr>
          </a:p>
        </p:txBody>
      </p:sp>
    </p:spTree>
    <p:extLst>
      <p:ext uri="{BB962C8B-B14F-4D97-AF65-F5344CB8AC3E}">
        <p14:creationId xmlns:p14="http://schemas.microsoft.com/office/powerpoint/2010/main" val="162233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50837" y="1600200"/>
            <a:ext cx="8534400" cy="4343400"/>
          </a:xfrm>
        </p:spPr>
        <p:txBody>
          <a:bodyPr/>
          <a:lstStyle/>
          <a:p>
            <a:pPr marL="0" indent="0">
              <a:spcBef>
                <a:spcPts val="600"/>
              </a:spcBef>
              <a:buNone/>
            </a:pPr>
            <a:r>
              <a:rPr lang="en-US" sz="1800" b="1" dirty="0" err="1"/>
              <a:t>MarkeTrak</a:t>
            </a:r>
            <a:r>
              <a:rPr lang="en-US" sz="1800" b="1" dirty="0"/>
              <a:t> Tool </a:t>
            </a:r>
            <a:r>
              <a:rPr lang="en-US" sz="1800" b="1" dirty="0" smtClean="0"/>
              <a:t>Bar</a:t>
            </a:r>
            <a:r>
              <a:rPr lang="en-US" sz="1800" dirty="0" smtClean="0"/>
              <a:t>: The </a:t>
            </a:r>
            <a:r>
              <a:rPr lang="en-US" sz="1800" dirty="0"/>
              <a:t>Home, Application Settings, MIS, </a:t>
            </a:r>
            <a:r>
              <a:rPr lang="en-US" sz="1800" dirty="0" err="1"/>
              <a:t>MarkeTrak</a:t>
            </a:r>
            <a:r>
              <a:rPr lang="en-US" sz="1800" dirty="0"/>
              <a:t> Documentation, Legal Disclaimer, Administrator, Help, and Exit links are available across the top of each window view in the </a:t>
            </a:r>
            <a:r>
              <a:rPr lang="en-US" sz="1800" dirty="0" err="1"/>
              <a:t>MarkeTrak</a:t>
            </a:r>
            <a:r>
              <a:rPr lang="en-US" sz="1800" dirty="0"/>
              <a:t> application.</a:t>
            </a:r>
          </a:p>
          <a:p>
            <a:pPr lvl="1">
              <a:spcBef>
                <a:spcPts val="1200"/>
              </a:spcBef>
            </a:pPr>
            <a:r>
              <a:rPr lang="en-US" sz="1400" b="1" dirty="0" smtClean="0"/>
              <a:t>Home</a:t>
            </a:r>
            <a:r>
              <a:rPr lang="en-US" sz="1400" dirty="0" smtClean="0"/>
              <a:t>: This </a:t>
            </a:r>
            <a:r>
              <a:rPr lang="en-US" sz="1400" dirty="0"/>
              <a:t>button returns the user to the Home Page Report.</a:t>
            </a:r>
          </a:p>
          <a:p>
            <a:pPr lvl="1">
              <a:spcBef>
                <a:spcPts val="600"/>
              </a:spcBef>
            </a:pPr>
            <a:r>
              <a:rPr lang="en-US" sz="1400" b="1" dirty="0"/>
              <a:t>Application </a:t>
            </a:r>
            <a:r>
              <a:rPr lang="en-US" sz="1400" b="1" dirty="0" smtClean="0"/>
              <a:t>Settings</a:t>
            </a:r>
            <a:r>
              <a:rPr lang="en-US" sz="1400" dirty="0" smtClean="0"/>
              <a:t>: This </a:t>
            </a:r>
            <a:r>
              <a:rPr lang="en-US" sz="1400" dirty="0"/>
              <a:t>link enables the user to select a Home Page Report and preferred projects for the application.</a:t>
            </a:r>
          </a:p>
          <a:p>
            <a:pPr lvl="1">
              <a:spcBef>
                <a:spcPts val="600"/>
              </a:spcBef>
            </a:pPr>
            <a:r>
              <a:rPr lang="en-US" sz="1400" b="1" dirty="0" smtClean="0"/>
              <a:t>MIS</a:t>
            </a:r>
            <a:r>
              <a:rPr lang="en-US" sz="1400" dirty="0" smtClean="0"/>
              <a:t>: This </a:t>
            </a:r>
            <a:r>
              <a:rPr lang="en-US" sz="1400" dirty="0"/>
              <a:t>link will take you directly to the main page of the Market Information System website.  From there, you can select the Reports and Extracts Index link which will take you to your reports and </a:t>
            </a:r>
            <a:r>
              <a:rPr lang="en-US" sz="1400" dirty="0" smtClean="0"/>
              <a:t>extracts.</a:t>
            </a:r>
          </a:p>
          <a:p>
            <a:pPr lvl="1">
              <a:spcBef>
                <a:spcPts val="600"/>
              </a:spcBef>
            </a:pPr>
            <a:r>
              <a:rPr lang="en-US" sz="1400" b="1" dirty="0" err="1"/>
              <a:t>MarkeTrak</a:t>
            </a:r>
            <a:r>
              <a:rPr lang="en-US" sz="1400" b="1" dirty="0"/>
              <a:t> Documentation</a:t>
            </a:r>
            <a:r>
              <a:rPr lang="en-US" sz="1400" dirty="0"/>
              <a:t>: This link will take you to the </a:t>
            </a:r>
            <a:r>
              <a:rPr lang="en-US" sz="1400" dirty="0" err="1"/>
              <a:t>MarkeTrak</a:t>
            </a:r>
            <a:r>
              <a:rPr lang="en-US" sz="1400" dirty="0"/>
              <a:t> Information Page which contains several key documents such as the User Guide, Tips &amp; Tricks document, bulk insert templates, etc.</a:t>
            </a:r>
          </a:p>
          <a:p>
            <a:pPr lvl="1">
              <a:spcBef>
                <a:spcPts val="600"/>
              </a:spcBef>
            </a:pPr>
            <a:r>
              <a:rPr lang="en-US" sz="1400" b="1" dirty="0"/>
              <a:t>Legal Disclaimer</a:t>
            </a:r>
            <a:r>
              <a:rPr lang="en-US" sz="1400" dirty="0"/>
              <a:t>: A quick link to the legal disclaimer relevant to the </a:t>
            </a:r>
            <a:r>
              <a:rPr lang="en-US" sz="1400" dirty="0" err="1"/>
              <a:t>MarkeTrak</a:t>
            </a:r>
            <a:r>
              <a:rPr lang="en-US" sz="1400" dirty="0"/>
              <a:t> application.</a:t>
            </a:r>
          </a:p>
          <a:p>
            <a:pPr lvl="1">
              <a:spcBef>
                <a:spcPts val="600"/>
              </a:spcBef>
            </a:pPr>
            <a:r>
              <a:rPr lang="en-US" sz="1400" b="1" dirty="0"/>
              <a:t>Help</a:t>
            </a:r>
            <a:r>
              <a:rPr lang="en-US" sz="1400" dirty="0"/>
              <a:t>: The help feature is an indexed and searchable resource with a thorough explanation of ‘out-of-the-box’ tool functionality.  The purpose of this guide and appendix is to bridge the gap between the application and the ERCOT help documents</a:t>
            </a:r>
          </a:p>
          <a:p>
            <a:pPr lvl="1">
              <a:spcBef>
                <a:spcPts val="600"/>
              </a:spcBef>
            </a:pPr>
            <a:r>
              <a:rPr lang="en-US" sz="1400" b="1" dirty="0"/>
              <a:t>Exit</a:t>
            </a:r>
            <a:r>
              <a:rPr lang="en-US" sz="1400" dirty="0"/>
              <a:t>: This is the method to log out of the </a:t>
            </a:r>
            <a:r>
              <a:rPr lang="en-US" sz="1400" dirty="0" err="1"/>
              <a:t>MarkeTrak</a:t>
            </a:r>
            <a:r>
              <a:rPr lang="en-US" sz="1400" dirty="0"/>
              <a:t> tool.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a:t>
            </a:fld>
            <a:endParaRPr lang="en-US">
              <a:solidFill>
                <a:srgbClr val="5B6770"/>
              </a:solidFill>
            </a:endParaRPr>
          </a:p>
        </p:txBody>
      </p:sp>
      <p:grpSp>
        <p:nvGrpSpPr>
          <p:cNvPr id="5" name="Group 9"/>
          <p:cNvGrpSpPr>
            <a:grpSpLocks/>
          </p:cNvGrpSpPr>
          <p:nvPr/>
        </p:nvGrpSpPr>
        <p:grpSpPr bwMode="auto">
          <a:xfrm>
            <a:off x="228600" y="914401"/>
            <a:ext cx="8778875" cy="549275"/>
            <a:chOff x="-76200" y="1338262"/>
            <a:chExt cx="8923338" cy="5238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r="73396"/>
            <a:stretch>
              <a:fillRect/>
            </a:stretch>
          </p:blipFill>
          <p:spPr bwMode="auto">
            <a:xfrm>
              <a:off x="-76200" y="1338262"/>
              <a:ext cx="3220720"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l="51469"/>
            <a:stretch>
              <a:fillRect/>
            </a:stretch>
          </p:blipFill>
          <p:spPr bwMode="auto">
            <a:xfrm>
              <a:off x="2971800" y="1338262"/>
              <a:ext cx="5875338"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6059092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Documents </a:t>
            </a:r>
          </a:p>
        </p:txBody>
      </p:sp>
      <p:sp>
        <p:nvSpPr>
          <p:cNvPr id="3" name="Content Placeholder 2"/>
          <p:cNvSpPr>
            <a:spLocks noGrp="1"/>
          </p:cNvSpPr>
          <p:nvPr>
            <p:ph idx="1"/>
          </p:nvPr>
        </p:nvSpPr>
        <p:spPr/>
        <p:txBody>
          <a:bodyPr/>
          <a:lstStyle/>
          <a:p>
            <a:pPr marL="514350" indent="-514350">
              <a:buFont typeface="+mj-lt"/>
              <a:buAutoNum type="arabicPeriod"/>
            </a:pPr>
            <a:r>
              <a:rPr lang="en-US" sz="2800" dirty="0"/>
              <a:t>PUCT Subst. Rule §25.495, Unauthorized Change of Retail Electric Provider</a:t>
            </a:r>
          </a:p>
          <a:p>
            <a:pPr marL="514350" indent="-514350">
              <a:buFont typeface="+mj-lt"/>
              <a:buAutoNum type="arabicPeriod"/>
            </a:pPr>
            <a:endParaRPr lang="en-US" sz="2800" dirty="0"/>
          </a:p>
          <a:p>
            <a:pPr marL="514350" indent="-514350">
              <a:buFont typeface="+mj-lt"/>
              <a:buAutoNum type="arabicPeriod"/>
            </a:pPr>
            <a:r>
              <a:rPr lang="en-US" sz="2800" dirty="0"/>
              <a:t>ERCOT Retail Market Guide Section 7.3, Inadvertent Gain Process</a:t>
            </a:r>
          </a:p>
          <a:p>
            <a:pPr marL="514350" indent="-514350">
              <a:buFont typeface="+mj-lt"/>
              <a:buAutoNum type="arabicPeriod"/>
            </a:pPr>
            <a:endParaRPr lang="en-US" sz="2800" dirty="0"/>
          </a:p>
          <a:p>
            <a:pPr marL="514350" indent="-514350">
              <a:buFont typeface="+mj-lt"/>
              <a:buAutoNum type="arabicPeriod"/>
            </a:pPr>
            <a:r>
              <a:rPr lang="en-US" sz="2800" dirty="0" err="1"/>
              <a:t>MarkeTrak</a:t>
            </a:r>
            <a:r>
              <a:rPr lang="en-US" sz="2800" dirty="0"/>
              <a:t> User’s Guide, Section </a:t>
            </a:r>
            <a:r>
              <a:rPr lang="en-US" sz="2800" dirty="0" smtClean="0"/>
              <a:t>2</a:t>
            </a:r>
            <a:endParaRPr lang="en-US" sz="2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140</a:t>
            </a:fld>
            <a:endParaRPr lang="en-US">
              <a:solidFill>
                <a:srgbClr val="5B6770"/>
              </a:solidFill>
            </a:endParaRPr>
          </a:p>
        </p:txBody>
      </p:sp>
    </p:spTree>
    <p:extLst>
      <p:ext uri="{BB962C8B-B14F-4D97-AF65-F5344CB8AC3E}">
        <p14:creationId xmlns:p14="http://schemas.microsoft.com/office/powerpoint/2010/main" val="354195595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an </a:t>
            </a:r>
            <a:r>
              <a:rPr lang="en-US" dirty="0" smtClean="0"/>
              <a:t>IAG </a:t>
            </a:r>
            <a:r>
              <a:rPr lang="en-US" dirty="0"/>
              <a:t>occur?</a:t>
            </a:r>
          </a:p>
        </p:txBody>
      </p:sp>
      <p:sp>
        <p:nvSpPr>
          <p:cNvPr id="3" name="Content Placeholder 2"/>
          <p:cNvSpPr>
            <a:spLocks noGrp="1"/>
          </p:cNvSpPr>
          <p:nvPr>
            <p:ph idx="1"/>
          </p:nvPr>
        </p:nvSpPr>
        <p:spPr/>
        <p:txBody>
          <a:bodyPr/>
          <a:lstStyle/>
          <a:p>
            <a:pPr marL="0" indent="0">
              <a:buNone/>
            </a:pPr>
            <a:r>
              <a:rPr lang="en-US" sz="2800" dirty="0"/>
              <a:t>An Inadvertent Gain or Loss can occur under various circumstances:</a:t>
            </a:r>
          </a:p>
          <a:p>
            <a:pPr>
              <a:spcBef>
                <a:spcPts val="1800"/>
              </a:spcBef>
            </a:pPr>
            <a:r>
              <a:rPr lang="en-US" sz="2800" dirty="0"/>
              <a:t>Incorrect information provided by the Customer during enrollment – service </a:t>
            </a:r>
            <a:r>
              <a:rPr lang="en-US" sz="2800" dirty="0" smtClean="0"/>
              <a:t>address, </a:t>
            </a:r>
            <a:r>
              <a:rPr lang="en-US" sz="2800" dirty="0"/>
              <a:t>ESI </a:t>
            </a:r>
            <a:r>
              <a:rPr lang="en-US" sz="2800" dirty="0" smtClean="0"/>
              <a:t>ID, wrong apartment number.</a:t>
            </a:r>
            <a:endParaRPr lang="en-US" sz="2800" dirty="0"/>
          </a:p>
          <a:p>
            <a:pPr>
              <a:spcBef>
                <a:spcPts val="1800"/>
              </a:spcBef>
            </a:pPr>
            <a:r>
              <a:rPr lang="en-US" sz="2800" dirty="0"/>
              <a:t>Incorrect information entered by the REP during enrollment</a:t>
            </a:r>
          </a:p>
          <a:p>
            <a:pPr>
              <a:spcBef>
                <a:spcPts val="1800"/>
              </a:spcBef>
            </a:pPr>
            <a:r>
              <a:rPr lang="en-US" sz="2800" dirty="0"/>
              <a:t>Unauthorized enrollments – slamming</a:t>
            </a:r>
          </a:p>
          <a:p>
            <a:pPr>
              <a:spcBef>
                <a:spcPts val="1800"/>
              </a:spcBef>
            </a:pPr>
            <a:r>
              <a:rPr lang="en-US" sz="2800" dirty="0"/>
              <a:t>Variety of different enrollment processes used by REPs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141</a:t>
            </a:fld>
            <a:endParaRPr lang="en-US">
              <a:solidFill>
                <a:srgbClr val="5B6770"/>
              </a:solidFill>
            </a:endParaRPr>
          </a:p>
        </p:txBody>
      </p:sp>
    </p:spTree>
    <p:extLst>
      <p:ext uri="{BB962C8B-B14F-4D97-AF65-F5344CB8AC3E}">
        <p14:creationId xmlns:p14="http://schemas.microsoft.com/office/powerpoint/2010/main" val="65036184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2035658" y="1138572"/>
            <a:ext cx="5161733" cy="4967477"/>
          </a:xfrm>
          <a:prstGeom prst="ellipse">
            <a:avLst/>
          </a:prstGeom>
          <a:noFill/>
          <a:ln w="571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57150">
                <a:solidFill>
                  <a:schemeClr val="tx1"/>
                </a:solidFill>
              </a:ln>
            </a:endParaRPr>
          </a:p>
        </p:txBody>
      </p:sp>
      <p:graphicFrame>
        <p:nvGraphicFramePr>
          <p:cNvPr id="8" name="Diagram 7"/>
          <p:cNvGraphicFramePr/>
          <p:nvPr>
            <p:extLst>
              <p:ext uri="{D42A27DB-BD31-4B8C-83A1-F6EECF244321}">
                <p14:modId xmlns:p14="http://schemas.microsoft.com/office/powerpoint/2010/main" val="555089915"/>
              </p:ext>
            </p:extLst>
          </p:nvPr>
        </p:nvGraphicFramePr>
        <p:xfrm>
          <a:off x="301752" y="859467"/>
          <a:ext cx="8622792" cy="55321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txBody>
          <a:bodyPr/>
          <a:lstStyle/>
          <a:p>
            <a:r>
              <a:rPr lang="en-US" dirty="0"/>
              <a:t>Who does an </a:t>
            </a:r>
            <a:r>
              <a:rPr lang="en-US" dirty="0" smtClean="0"/>
              <a:t>IAG </a:t>
            </a:r>
            <a:r>
              <a:rPr lang="en-US" dirty="0"/>
              <a:t>impact?</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142</a:t>
            </a:fld>
            <a:endParaRPr lang="en-US"/>
          </a:p>
        </p:txBody>
      </p:sp>
    </p:spTree>
    <p:extLst>
      <p:ext uri="{BB962C8B-B14F-4D97-AF65-F5344CB8AC3E}">
        <p14:creationId xmlns:p14="http://schemas.microsoft.com/office/powerpoint/2010/main" val="2149905175"/>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the </a:t>
            </a:r>
            <a:r>
              <a:rPr lang="en-US" dirty="0" smtClean="0"/>
              <a:t>Market </a:t>
            </a:r>
            <a:r>
              <a:rPr lang="en-US" dirty="0"/>
              <a:t>impacted?</a:t>
            </a:r>
          </a:p>
        </p:txBody>
      </p:sp>
      <p:sp>
        <p:nvSpPr>
          <p:cNvPr id="3" name="Content Placeholder 2"/>
          <p:cNvSpPr>
            <a:spLocks noGrp="1"/>
          </p:cNvSpPr>
          <p:nvPr>
            <p:ph idx="1"/>
          </p:nvPr>
        </p:nvSpPr>
        <p:spPr/>
        <p:txBody>
          <a:bodyPr/>
          <a:lstStyle/>
          <a:p>
            <a:pPr>
              <a:spcBef>
                <a:spcPts val="600"/>
              </a:spcBef>
            </a:pPr>
            <a:r>
              <a:rPr lang="en-US" sz="2400" b="1" dirty="0"/>
              <a:t>Customer</a:t>
            </a:r>
          </a:p>
          <a:p>
            <a:pPr lvl="1"/>
            <a:r>
              <a:rPr lang="en-US" sz="2000" dirty="0"/>
              <a:t>Confusion as to who is their REP</a:t>
            </a:r>
          </a:p>
          <a:p>
            <a:pPr lvl="1"/>
            <a:r>
              <a:rPr lang="en-US" sz="2000" dirty="0"/>
              <a:t>Delayed Billing</a:t>
            </a:r>
          </a:p>
          <a:p>
            <a:pPr lvl="1"/>
            <a:r>
              <a:rPr lang="en-US" sz="2000" dirty="0"/>
              <a:t>Possible Lights Out Situation</a:t>
            </a:r>
          </a:p>
          <a:p>
            <a:pPr lvl="1"/>
            <a:r>
              <a:rPr lang="en-US" sz="2000" dirty="0"/>
              <a:t>Poor Customer Experience</a:t>
            </a:r>
          </a:p>
          <a:p>
            <a:pPr>
              <a:spcBef>
                <a:spcPts val="600"/>
              </a:spcBef>
            </a:pPr>
            <a:r>
              <a:rPr lang="en-US" sz="2400" b="1" dirty="0"/>
              <a:t>Market</a:t>
            </a:r>
          </a:p>
          <a:p>
            <a:pPr lvl="1"/>
            <a:r>
              <a:rPr lang="en-US" sz="2000" dirty="0"/>
              <a:t>Most used MT Subtype -represents over </a:t>
            </a:r>
            <a:r>
              <a:rPr lang="en-US" sz="2000" b="1" dirty="0" smtClean="0">
                <a:solidFill>
                  <a:srgbClr val="FF0000"/>
                </a:solidFill>
              </a:rPr>
              <a:t>49%</a:t>
            </a:r>
            <a:r>
              <a:rPr lang="en-US" sz="2000" dirty="0" smtClean="0"/>
              <a:t> </a:t>
            </a:r>
            <a:r>
              <a:rPr lang="en-US" sz="2000" dirty="0"/>
              <a:t>of all MTs</a:t>
            </a:r>
          </a:p>
          <a:p>
            <a:pPr lvl="1"/>
            <a:r>
              <a:rPr lang="en-US" sz="2000" dirty="0"/>
              <a:t>One of the longest MT issues to resolve</a:t>
            </a:r>
          </a:p>
          <a:p>
            <a:pPr lvl="1"/>
            <a:r>
              <a:rPr lang="en-US" sz="2000" dirty="0" smtClean="0"/>
              <a:t>It can </a:t>
            </a:r>
            <a:r>
              <a:rPr lang="en-US" sz="2000" dirty="0"/>
              <a:t>create distrust and confusion in the Market</a:t>
            </a:r>
          </a:p>
          <a:p>
            <a:pPr>
              <a:spcBef>
                <a:spcPts val="600"/>
              </a:spcBef>
            </a:pPr>
            <a:r>
              <a:rPr lang="en-US" sz="2400" b="1" dirty="0"/>
              <a:t>Cost</a:t>
            </a:r>
          </a:p>
          <a:p>
            <a:pPr lvl="1"/>
            <a:r>
              <a:rPr lang="en-US" sz="2000" dirty="0"/>
              <a:t>Resource Commitments</a:t>
            </a:r>
          </a:p>
          <a:p>
            <a:pPr lvl="1"/>
            <a:r>
              <a:rPr lang="en-US" sz="2000" dirty="0"/>
              <a:t>Consumption Write-offs</a:t>
            </a:r>
          </a:p>
          <a:p>
            <a:pPr lvl="1"/>
            <a:r>
              <a:rPr lang="en-US" sz="2000" dirty="0"/>
              <a:t>IAG Fees from </a:t>
            </a:r>
            <a:r>
              <a:rPr lang="en-US" sz="2000" dirty="0" smtClean="0"/>
              <a:t>TDSPs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143</a:t>
            </a:fld>
            <a:endParaRPr lang="en-US">
              <a:solidFill>
                <a:srgbClr val="5B6770"/>
              </a:solidFill>
            </a:endParaRPr>
          </a:p>
        </p:txBody>
      </p:sp>
      <p:pic>
        <p:nvPicPr>
          <p:cNvPr id="5" name="Picture 4" descr="C:\Users\TFernandez\AppData\Local\Microsoft\Windows\Temporary Internet Files\Content.IE5\07DO0RG3\customer-servic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2490" y="990600"/>
            <a:ext cx="205105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xrnr\AppData\Local\Microsoft\Windows\Temporary Internet Files\Content.IE5\0LWW3KAQ\gold-dollar-sign[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314"/>
          <a:stretch/>
        </p:blipFill>
        <p:spPr bwMode="auto">
          <a:xfrm>
            <a:off x="6250115" y="4607695"/>
            <a:ext cx="2003425" cy="14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0345138"/>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144</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387467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smtClean="0">
                <a:solidFill>
                  <a:srgbClr val="5B6770"/>
                </a:solidFill>
              </a:rPr>
              <a:t>MarkeTrak</a:t>
            </a:r>
            <a:r>
              <a:rPr lang="en-US" sz="1400" b="1" dirty="0" smtClean="0">
                <a:solidFill>
                  <a:srgbClr val="5B6770"/>
                </a:solidFill>
              </a:rPr>
              <a:t> Training</a:t>
            </a:r>
            <a:endParaRPr lang="en-US" sz="1400" dirty="0">
              <a:solidFill>
                <a:srgbClr val="5B6770"/>
              </a:solidFill>
            </a:endParaRPr>
          </a:p>
          <a:p>
            <a:pPr>
              <a:spcBef>
                <a:spcPts val="600"/>
              </a:spcBef>
            </a:pPr>
            <a:r>
              <a:rPr lang="en-US" sz="2800" b="1" dirty="0" smtClean="0">
                <a:solidFill>
                  <a:srgbClr val="5B6770"/>
                </a:solidFill>
              </a:rPr>
              <a:t>Customer Rescission Walkthrough</a:t>
            </a:r>
            <a:endParaRPr lang="en-US" sz="2800" dirty="0">
              <a:solidFill>
                <a:srgbClr val="5B6770"/>
              </a:solidFill>
            </a:endParaRPr>
          </a:p>
        </p:txBody>
      </p:sp>
    </p:spTree>
    <p:extLst>
      <p:ext uri="{BB962C8B-B14F-4D97-AF65-F5344CB8AC3E}">
        <p14:creationId xmlns:p14="http://schemas.microsoft.com/office/powerpoint/2010/main" val="630662793"/>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buNone/>
            </a:pPr>
            <a:r>
              <a:rPr lang="en-US" sz="2400" b="1" dirty="0"/>
              <a:t>PUCT Subst. Rule 25.474(j) - Right of Rescission</a:t>
            </a:r>
            <a:endParaRPr lang="en-US" sz="1800" b="1" dirty="0"/>
          </a:p>
          <a:p>
            <a:pPr marL="0" indent="0">
              <a:buNone/>
            </a:pPr>
            <a:r>
              <a:rPr lang="en-US" sz="1800" dirty="0"/>
              <a:t/>
            </a:r>
            <a:br>
              <a:rPr lang="en-US" sz="1800" dirty="0"/>
            </a:br>
            <a:r>
              <a:rPr lang="en-US" sz="1800" dirty="0"/>
              <a:t>A REP shall promptly  provide the applicant with the terms of service document after the applicant has authorized the REP to provide service to the applicant and the authorization has been verified. For switch requests, the REP shall offer the applicant a right to rescind the terms of service without penalty or fee of any kind for a period of three federal business days after the applicant's receipt of the terms of service document. The provider may assume that any delivery of the terms of service document deposited first class with the United States Postal Service will be received by the applicant within three federal business days. Any REP receiving an untimely notice of rescission from the applicant shall inform the applicant that the applicant has a right to select another REP and may do so by contacting that REP. The REP shall also inform the applicant that the applicant will be responsible for charges from the REP for service provided until the applicant switches to another REP. The right of rescission is not applicable to an applicant requesting a move-in.</a:t>
            </a:r>
          </a:p>
        </p:txBody>
      </p:sp>
    </p:spTree>
    <p:extLst>
      <p:ext uri="{BB962C8B-B14F-4D97-AF65-F5344CB8AC3E}">
        <p14:creationId xmlns:p14="http://schemas.microsoft.com/office/powerpoint/2010/main" val="239117629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of Rescission</a:t>
            </a:r>
          </a:p>
        </p:txBody>
      </p:sp>
      <p:sp>
        <p:nvSpPr>
          <p:cNvPr id="3" name="Content Placeholder 2"/>
          <p:cNvSpPr>
            <a:spLocks noGrp="1"/>
          </p:cNvSpPr>
          <p:nvPr>
            <p:ph idx="1"/>
          </p:nvPr>
        </p:nvSpPr>
        <p:spPr/>
        <p:txBody>
          <a:bodyPr/>
          <a:lstStyle/>
          <a:p>
            <a:pPr marL="0" indent="0">
              <a:spcBef>
                <a:spcPts val="2400"/>
              </a:spcBef>
              <a:buNone/>
            </a:pPr>
            <a:r>
              <a:rPr lang="en-US" b="1" dirty="0"/>
              <a:t>In other </a:t>
            </a:r>
            <a:r>
              <a:rPr lang="en-US" b="1" dirty="0" smtClean="0"/>
              <a:t>words …</a:t>
            </a:r>
            <a:endParaRPr lang="en-US" b="1" dirty="0"/>
          </a:p>
          <a:p>
            <a:pPr>
              <a:spcBef>
                <a:spcPts val="2400"/>
              </a:spcBef>
            </a:pPr>
            <a:r>
              <a:rPr lang="en-US" sz="2400" dirty="0"/>
              <a:t>Applicable to Switch requests only, not Move-Ins</a:t>
            </a:r>
            <a:r>
              <a:rPr lang="en-US" sz="2400" dirty="0" smtClean="0"/>
              <a:t>.</a:t>
            </a:r>
            <a:endParaRPr lang="en-US" sz="2400" dirty="0"/>
          </a:p>
          <a:p>
            <a:pPr>
              <a:spcBef>
                <a:spcPts val="2400"/>
              </a:spcBef>
              <a:buClr>
                <a:schemeClr val="tx1"/>
              </a:buClr>
            </a:pPr>
            <a:r>
              <a:rPr lang="en-US" sz="2400" b="1" i="1" dirty="0" smtClean="0">
                <a:solidFill>
                  <a:schemeClr val="accent5"/>
                </a:solidFill>
              </a:rPr>
              <a:t>After receiving </a:t>
            </a:r>
            <a:r>
              <a:rPr lang="en-US" sz="2400" b="1" i="1" dirty="0">
                <a:solidFill>
                  <a:schemeClr val="accent5"/>
                </a:solidFill>
              </a:rPr>
              <a:t>the Terms of Service</a:t>
            </a:r>
            <a:r>
              <a:rPr lang="en-US" sz="2400" dirty="0"/>
              <a:t>, Customer is allowed three (3) federal business days to rescind without penalty or fees from the Gaining REP</a:t>
            </a:r>
            <a:r>
              <a:rPr lang="en-US" sz="2400" dirty="0" smtClean="0"/>
              <a:t>.</a:t>
            </a:r>
            <a:endParaRPr lang="en-US" sz="2400" dirty="0"/>
          </a:p>
          <a:p>
            <a:pPr>
              <a:spcBef>
                <a:spcPts val="2400"/>
              </a:spcBef>
            </a:pPr>
            <a:r>
              <a:rPr lang="en-US" sz="2400" dirty="0"/>
              <a:t>Ultimate goal is to return the Customer to their REP of choice </a:t>
            </a:r>
            <a:r>
              <a:rPr lang="en-US" sz="2400" b="1" i="1" dirty="0">
                <a:solidFill>
                  <a:schemeClr val="accent5"/>
                </a:solidFill>
              </a:rPr>
              <a:t>quickly and efficiently </a:t>
            </a:r>
            <a:r>
              <a:rPr lang="en-US" sz="2400" dirty="0" smtClean="0"/>
              <a:t>with </a:t>
            </a:r>
            <a:r>
              <a:rPr lang="en-US" sz="2400" dirty="0"/>
              <a:t>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147</a:t>
            </a:fld>
            <a:endParaRPr lang="en-US">
              <a:solidFill>
                <a:srgbClr val="5B6770"/>
              </a:solidFill>
            </a:endParaRPr>
          </a:p>
        </p:txBody>
      </p:sp>
    </p:spTree>
    <p:extLst>
      <p:ext uri="{BB962C8B-B14F-4D97-AF65-F5344CB8AC3E}">
        <p14:creationId xmlns:p14="http://schemas.microsoft.com/office/powerpoint/2010/main" val="2699739562"/>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vs. Inadvertent Switch</a:t>
            </a:r>
          </a:p>
        </p:txBody>
      </p:sp>
      <p:sp>
        <p:nvSpPr>
          <p:cNvPr id="3" name="Content Placeholder 2"/>
          <p:cNvSpPr>
            <a:spLocks noGrp="1"/>
          </p:cNvSpPr>
          <p:nvPr>
            <p:ph idx="1"/>
          </p:nvPr>
        </p:nvSpPr>
        <p:spPr/>
        <p:txBody>
          <a:bodyPr/>
          <a:lstStyle/>
          <a:p>
            <a:pPr>
              <a:spcBef>
                <a:spcPts val="1200"/>
              </a:spcBef>
            </a:pPr>
            <a:r>
              <a:rPr lang="en-US" sz="2050" dirty="0"/>
              <a:t>Strongly recommended that involved CRs share as much information as possible at the onset of issue creation to aid in resolution of Customer Rescission issue </a:t>
            </a:r>
            <a:r>
              <a:rPr lang="en-US" sz="2050" b="1" i="1" dirty="0">
                <a:solidFill>
                  <a:schemeClr val="accent5"/>
                </a:solidFill>
              </a:rPr>
              <a:t>quickly and efficiently </a:t>
            </a:r>
            <a:r>
              <a:rPr lang="en-US" sz="2050" b="1" dirty="0"/>
              <a:t>(e.g. Customer Name, Meter #, etc</a:t>
            </a:r>
            <a:r>
              <a:rPr lang="en-US" sz="2050" b="1" dirty="0" smtClean="0"/>
              <a:t>.)</a:t>
            </a:r>
            <a:endParaRPr lang="en-US" sz="2050" b="1" dirty="0"/>
          </a:p>
          <a:p>
            <a:pPr>
              <a:spcBef>
                <a:spcPts val="1200"/>
              </a:spcBef>
            </a:pPr>
            <a:r>
              <a:rPr lang="en-US" sz="2050" dirty="0"/>
              <a:t>Although Customer Rescission is part of the Inadvertent Switch ‘family’ within the </a:t>
            </a:r>
            <a:r>
              <a:rPr lang="en-US" sz="2050" dirty="0" err="1"/>
              <a:t>MarkeTrak</a:t>
            </a:r>
            <a:r>
              <a:rPr lang="en-US" sz="2050" dirty="0"/>
              <a:t> tool, resolution of a Customer Rescission does not follow the same criteria nor follow the same completion timeline</a:t>
            </a:r>
            <a:r>
              <a:rPr lang="en-US" sz="2050" dirty="0" smtClean="0"/>
              <a:t>.</a:t>
            </a:r>
            <a:endParaRPr lang="en-US" sz="2050" dirty="0"/>
          </a:p>
          <a:p>
            <a:pPr>
              <a:spcBef>
                <a:spcPts val="1200"/>
              </a:spcBef>
            </a:pPr>
            <a:r>
              <a:rPr lang="en-US" sz="2050" dirty="0" smtClean="0"/>
              <a:t>If/when </a:t>
            </a:r>
            <a:r>
              <a:rPr lang="en-US" sz="2050" dirty="0"/>
              <a:t>the customer requests rescission (within the 3 federal business day window), the ‘losing’ REP must promptly regain the Customer – </a:t>
            </a:r>
            <a:r>
              <a:rPr lang="en-US" sz="2050" b="1" i="1" u="sng" dirty="0">
                <a:solidFill>
                  <a:schemeClr val="accent5"/>
                </a:solidFill>
              </a:rPr>
              <a:t>no questions asked</a:t>
            </a:r>
            <a:r>
              <a:rPr lang="en-US" sz="2050" dirty="0" smtClean="0"/>
              <a:t>.</a:t>
            </a:r>
          </a:p>
          <a:p>
            <a:pPr lvl="1">
              <a:spcBef>
                <a:spcPts val="1200"/>
              </a:spcBef>
            </a:pPr>
            <a:r>
              <a:rPr lang="en-US" sz="1800" dirty="0"/>
              <a:t>The research and investigation normally pursued during resolution of an Inadvertent Switch is not utilized when resolving Customer Rescission.</a:t>
            </a:r>
          </a:p>
          <a:p>
            <a:pPr marL="457200" lvl="1" indent="0">
              <a:spcBef>
                <a:spcPts val="1200"/>
              </a:spcBef>
              <a:buNone/>
            </a:pPr>
            <a:endParaRPr lang="en-US" sz="165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148</a:t>
            </a:fld>
            <a:endParaRPr lang="en-US">
              <a:solidFill>
                <a:srgbClr val="5B6770"/>
              </a:solidFill>
            </a:endParaRPr>
          </a:p>
        </p:txBody>
      </p:sp>
    </p:spTree>
    <p:extLst>
      <p:ext uri="{BB962C8B-B14F-4D97-AF65-F5344CB8AC3E}">
        <p14:creationId xmlns:p14="http://schemas.microsoft.com/office/powerpoint/2010/main" val="12951501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5"/>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Rescission vs. Inadvertent Switch</a:t>
            </a:r>
          </a:p>
        </p:txBody>
      </p:sp>
      <p:sp>
        <p:nvSpPr>
          <p:cNvPr id="6147" name="Slide Number Placeholder 3"/>
          <p:cNvSpPr>
            <a:spLocks noGrp="1"/>
          </p:cNvSpPr>
          <p:nvPr>
            <p:ph type="sldNum" sz="quarter" idx="11"/>
          </p:nvPr>
        </p:nvSpPr>
        <p:spPr bwMode="auto">
          <a:xfrm>
            <a:off x="8531352" y="6565392"/>
            <a:ext cx="530352" cy="2194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B071EE-6792-41A1-BF81-9B1786303C59}" type="slidenum">
              <a:rPr lang="en-US" altLang="en-US">
                <a:solidFill>
                  <a:srgbClr val="9BA0A4"/>
                </a:solidFill>
              </a:rPr>
              <a:pPr/>
              <a:t>149</a:t>
            </a:fld>
            <a:endParaRPr lang="en-US" altLang="en-US" dirty="0">
              <a:solidFill>
                <a:srgbClr val="9BA0A4"/>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970057867"/>
              </p:ext>
            </p:extLst>
          </p:nvPr>
        </p:nvGraphicFramePr>
        <p:xfrm>
          <a:off x="347663" y="1801813"/>
          <a:ext cx="8491537" cy="3873514"/>
        </p:xfrm>
        <a:graphic>
          <a:graphicData uri="http://schemas.openxmlformats.org/drawingml/2006/table">
            <a:tbl>
              <a:tblPr firstRow="1" bandRow="1">
                <a:tableStyleId>{5C22544A-7EE6-4342-B048-85BDC9FD1C3A}</a:tableStyleId>
              </a:tblPr>
              <a:tblGrid>
                <a:gridCol w="2015669"/>
                <a:gridCol w="1522472"/>
                <a:gridCol w="4953396"/>
              </a:tblGrid>
              <a:tr h="806804">
                <a:tc>
                  <a:txBody>
                    <a:bodyPr/>
                    <a:lstStyle/>
                    <a:p>
                      <a:pPr algn="ctr"/>
                      <a:endParaRPr lang="en-US" sz="1800" dirty="0"/>
                    </a:p>
                  </a:txBody>
                  <a:tcPr marL="91442" marR="91442" marT="45721" marB="45721" anchor="ctr"/>
                </a:tc>
                <a:tc>
                  <a:txBody>
                    <a:bodyPr/>
                    <a:lstStyle/>
                    <a:p>
                      <a:pPr algn="ctr"/>
                      <a:r>
                        <a:rPr lang="en-US" sz="1800" dirty="0" smtClean="0"/>
                        <a:t>Customer</a:t>
                      </a:r>
                      <a:r>
                        <a:rPr lang="en-US" sz="1800" baseline="0" dirty="0" smtClean="0"/>
                        <a:t> Rescission</a:t>
                      </a:r>
                      <a:endParaRPr lang="en-US" sz="1800" dirty="0"/>
                    </a:p>
                  </a:txBody>
                  <a:tcPr marL="91442" marR="91442" marT="45721" marB="45721" anchor="ctr"/>
                </a:tc>
                <a:tc>
                  <a:txBody>
                    <a:bodyPr/>
                    <a:lstStyle/>
                    <a:p>
                      <a:pPr algn="ctr"/>
                      <a:r>
                        <a:rPr lang="en-US" sz="1800" dirty="0" smtClean="0"/>
                        <a:t>Inadvertent</a:t>
                      </a:r>
                      <a:r>
                        <a:rPr lang="en-US" sz="1800" baseline="0" dirty="0" smtClean="0"/>
                        <a:t> Gain/ Loss</a:t>
                      </a:r>
                      <a:endParaRPr lang="en-US" sz="1800" dirty="0"/>
                    </a:p>
                  </a:txBody>
                  <a:tcPr marL="91442" marR="91442" marT="45721" marB="45721" anchor="ctr"/>
                </a:tc>
              </a:tr>
              <a:tr h="1533355">
                <a:tc>
                  <a:txBody>
                    <a:bodyPr/>
                    <a:lstStyle/>
                    <a:p>
                      <a:pPr algn="ctr"/>
                      <a:r>
                        <a:rPr lang="en-US" sz="1800" dirty="0" smtClean="0">
                          <a:solidFill>
                            <a:schemeClr val="tx2"/>
                          </a:solidFill>
                        </a:rPr>
                        <a:t>Can CRs</a:t>
                      </a:r>
                      <a:r>
                        <a:rPr lang="en-US" sz="1800" baseline="0" dirty="0" smtClean="0">
                          <a:solidFill>
                            <a:schemeClr val="tx2"/>
                          </a:solidFill>
                        </a:rPr>
                        <a:t> p</a:t>
                      </a:r>
                      <a:r>
                        <a:rPr lang="en-US" sz="1800" dirty="0" smtClean="0">
                          <a:solidFill>
                            <a:schemeClr val="tx2"/>
                          </a:solidFill>
                        </a:rPr>
                        <a:t>ass </a:t>
                      </a:r>
                      <a:r>
                        <a:rPr lang="en-US" sz="1800" b="1" i="1" u="sng" kern="1200" dirty="0" smtClean="0">
                          <a:solidFill>
                            <a:schemeClr val="accent5"/>
                          </a:solidFill>
                          <a:latin typeface="+mn-lt"/>
                          <a:ea typeface="+mn-ea"/>
                          <a:cs typeface="+mn-cs"/>
                        </a:rPr>
                        <a:t>TDSP fees</a:t>
                      </a:r>
                      <a:r>
                        <a:rPr lang="en-US" sz="1800" dirty="0" smtClean="0"/>
                        <a:t> </a:t>
                      </a:r>
                      <a:r>
                        <a:rPr lang="en-US" sz="1800" dirty="0" smtClean="0">
                          <a:solidFill>
                            <a:schemeClr val="tx2"/>
                          </a:solidFill>
                        </a:rPr>
                        <a:t>to customer?</a:t>
                      </a:r>
                      <a:endParaRPr lang="en-US" sz="1800" dirty="0">
                        <a:solidFill>
                          <a:schemeClr val="tx2"/>
                        </a:solidFill>
                      </a:endParaRPr>
                    </a:p>
                  </a:txBody>
                  <a:tcPr marT="45716" marB="45716" anchor="ctr"/>
                </a:tc>
                <a:tc>
                  <a:txBody>
                    <a:bodyPr/>
                    <a:lstStyle/>
                    <a:p>
                      <a:pPr algn="ctr"/>
                      <a:r>
                        <a:rPr lang="en-US" sz="1800" b="1" dirty="0" smtClean="0">
                          <a:solidFill>
                            <a:schemeClr val="tx2"/>
                          </a:solidFill>
                        </a:rPr>
                        <a:t>No</a:t>
                      </a:r>
                      <a:endParaRPr lang="en-US" sz="1800" b="1" dirty="0">
                        <a:solidFill>
                          <a:schemeClr val="tx2"/>
                        </a:solidFill>
                      </a:endParaRPr>
                    </a:p>
                  </a:txBody>
                  <a:tcPr marT="45716" marB="45716" anchor="ctr"/>
                </a:tc>
                <a:tc>
                  <a:txBody>
                    <a:bodyPr/>
                    <a:lstStyle/>
                    <a:p>
                      <a:pPr marL="0" lvl="1" algn="l">
                        <a:spcBef>
                          <a:spcPts val="0"/>
                        </a:spcBef>
                      </a:pPr>
                      <a:r>
                        <a:rPr lang="en-US" sz="1800" b="1" kern="1200" dirty="0" smtClean="0">
                          <a:solidFill>
                            <a:schemeClr val="tx2"/>
                          </a:solidFill>
                          <a:effectLst/>
                          <a:latin typeface="+mn-lt"/>
                          <a:ea typeface="+mn-ea"/>
                          <a:cs typeface="+mn-cs"/>
                        </a:rPr>
                        <a:t>Yes</a:t>
                      </a:r>
                      <a:r>
                        <a:rPr lang="en-US" sz="1800" b="0" kern="1200" baseline="0" dirty="0" smtClean="0">
                          <a:solidFill>
                            <a:schemeClr val="tx2"/>
                          </a:solidFill>
                          <a:effectLst/>
                          <a:latin typeface="+mn-lt"/>
                          <a:ea typeface="+mn-ea"/>
                          <a:cs typeface="+mn-cs"/>
                        </a:rPr>
                        <a:t> – </a:t>
                      </a:r>
                      <a:r>
                        <a:rPr lang="en-US" sz="1800" kern="1200" dirty="0" smtClean="0">
                          <a:solidFill>
                            <a:schemeClr val="tx2"/>
                          </a:solidFill>
                          <a:effectLst/>
                          <a:latin typeface="+mn-lt"/>
                          <a:ea typeface="+mn-ea"/>
                          <a:cs typeface="+mn-cs"/>
                        </a:rPr>
                        <a:t>TDSPs may charge Gaining CRs an IAG fee and/or pass-through charges. Gaining CRs </a:t>
                      </a:r>
                      <a:r>
                        <a:rPr lang="en-US" sz="1700" b="1" u="sng" kern="1200" dirty="0" smtClean="0">
                          <a:solidFill>
                            <a:schemeClr val="accent5"/>
                          </a:solidFill>
                          <a:latin typeface="+mn-lt"/>
                          <a:ea typeface="+mn-ea"/>
                          <a:cs typeface="+mn-cs"/>
                        </a:rPr>
                        <a:t>may choose</a:t>
                      </a:r>
                      <a:r>
                        <a:rPr lang="en-US" sz="1800" kern="1200" dirty="0" smtClean="0">
                          <a:solidFill>
                            <a:schemeClr val="dk1"/>
                          </a:solidFill>
                          <a:effectLst/>
                          <a:latin typeface="+mn-lt"/>
                          <a:ea typeface="+mn-ea"/>
                          <a:cs typeface="+mn-cs"/>
                        </a:rPr>
                        <a:t> </a:t>
                      </a:r>
                      <a:r>
                        <a:rPr lang="en-US" sz="1800" kern="1200" dirty="0" smtClean="0">
                          <a:solidFill>
                            <a:schemeClr val="tx2"/>
                          </a:solidFill>
                          <a:effectLst/>
                          <a:latin typeface="+mn-lt"/>
                          <a:ea typeface="+mn-ea"/>
                          <a:cs typeface="+mn-cs"/>
                        </a:rPr>
                        <a:t>to pass  these charges to the customer.</a:t>
                      </a:r>
                      <a:endParaRPr lang="en-US" sz="1800" dirty="0">
                        <a:solidFill>
                          <a:schemeClr val="tx2"/>
                        </a:solidFill>
                      </a:endParaRPr>
                    </a:p>
                  </a:txBody>
                  <a:tcPr marT="45716" marB="45716" anchor="ctr"/>
                </a:tc>
              </a:tr>
              <a:tr h="1533355">
                <a:tc>
                  <a:txBody>
                    <a:bodyPr/>
                    <a:lstStyle/>
                    <a:p>
                      <a:pPr algn="ctr"/>
                      <a:r>
                        <a:rPr lang="en-US" sz="1800" dirty="0" smtClean="0">
                          <a:solidFill>
                            <a:schemeClr val="tx2"/>
                          </a:solidFill>
                        </a:rPr>
                        <a:t>Can CRs </a:t>
                      </a:r>
                      <a:r>
                        <a:rPr lang="en-US" sz="1800" b="0" i="0" u="none" kern="1200" dirty="0" smtClean="0">
                          <a:solidFill>
                            <a:schemeClr val="tx2"/>
                          </a:solidFill>
                          <a:latin typeface="+mn-lt"/>
                          <a:ea typeface="+mn-ea"/>
                          <a:cs typeface="+mn-cs"/>
                        </a:rPr>
                        <a:t>pass </a:t>
                      </a:r>
                      <a:r>
                        <a:rPr lang="en-US" sz="1800" b="1" i="1" u="sng" kern="1200" dirty="0" smtClean="0">
                          <a:solidFill>
                            <a:schemeClr val="accent5"/>
                          </a:solidFill>
                          <a:latin typeface="+mn-lt"/>
                          <a:ea typeface="+mn-ea"/>
                          <a:cs typeface="+mn-cs"/>
                        </a:rPr>
                        <a:t>kWh usage</a:t>
                      </a:r>
                      <a:r>
                        <a:rPr lang="en-US" sz="1800" b="0" i="0" u="none" kern="1200" dirty="0" smtClean="0">
                          <a:solidFill>
                            <a:schemeClr val="tx1"/>
                          </a:solidFill>
                          <a:latin typeface="+mn-lt"/>
                          <a:ea typeface="+mn-ea"/>
                          <a:cs typeface="+mn-cs"/>
                        </a:rPr>
                        <a:t> </a:t>
                      </a:r>
                      <a:r>
                        <a:rPr lang="en-US" sz="1800" dirty="0" smtClean="0">
                          <a:solidFill>
                            <a:schemeClr val="tx2"/>
                          </a:solidFill>
                        </a:rPr>
                        <a:t>to</a:t>
                      </a:r>
                      <a:r>
                        <a:rPr lang="en-US" sz="1800" baseline="0" dirty="0" smtClean="0">
                          <a:solidFill>
                            <a:schemeClr val="tx2"/>
                          </a:solidFill>
                        </a:rPr>
                        <a:t> customer?</a:t>
                      </a:r>
                      <a:endParaRPr lang="en-US" sz="1800" dirty="0">
                        <a:solidFill>
                          <a:schemeClr val="tx2"/>
                        </a:solidFill>
                      </a:endParaRPr>
                    </a:p>
                  </a:txBody>
                  <a:tcPr marT="45716" marB="45716" anchor="ctr"/>
                </a:tc>
                <a:tc>
                  <a:txBody>
                    <a:bodyPr/>
                    <a:lstStyle/>
                    <a:p>
                      <a:pPr algn="ctr"/>
                      <a:r>
                        <a:rPr lang="en-US" sz="1800" b="1" dirty="0" smtClean="0">
                          <a:solidFill>
                            <a:schemeClr val="tx2"/>
                          </a:solidFill>
                        </a:rPr>
                        <a:t>No</a:t>
                      </a:r>
                      <a:endParaRPr lang="en-US" sz="1800" b="1" dirty="0">
                        <a:solidFill>
                          <a:schemeClr val="tx2"/>
                        </a:solidFill>
                      </a:endParaRPr>
                    </a:p>
                  </a:txBody>
                  <a:tcPr marT="45716" marB="45716" anchor="ct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700" b="1" i="0" dirty="0" smtClean="0">
                          <a:solidFill>
                            <a:schemeClr val="tx2"/>
                          </a:solidFill>
                        </a:rPr>
                        <a:t>Yes</a:t>
                      </a:r>
                      <a:r>
                        <a:rPr lang="en-US" sz="1700" baseline="0" dirty="0" smtClean="0">
                          <a:solidFill>
                            <a:schemeClr val="tx2"/>
                          </a:solidFill>
                        </a:rPr>
                        <a:t> – because IAG reinstatement date can range from “</a:t>
                      </a:r>
                      <a:r>
                        <a:rPr lang="en-US" sz="1700" dirty="0" smtClean="0">
                          <a:solidFill>
                            <a:schemeClr val="tx2"/>
                          </a:solidFill>
                        </a:rPr>
                        <a:t>DOL + 1” to “Date of MT submission +10”, Gaining CRs </a:t>
                      </a:r>
                      <a:r>
                        <a:rPr lang="en-US" sz="1700" b="1" u="sng" dirty="0" smtClean="0">
                          <a:solidFill>
                            <a:schemeClr val="accent5"/>
                          </a:solidFill>
                        </a:rPr>
                        <a:t>may choose</a:t>
                      </a:r>
                      <a:r>
                        <a:rPr lang="en-US" sz="1700" dirty="0" smtClean="0"/>
                        <a:t> </a:t>
                      </a:r>
                      <a:r>
                        <a:rPr lang="en-US" sz="1700" dirty="0" smtClean="0">
                          <a:solidFill>
                            <a:schemeClr val="tx2"/>
                          </a:solidFill>
                        </a:rPr>
                        <a:t>to pass kWh charges (usage) to the customer</a:t>
                      </a:r>
                      <a:r>
                        <a:rPr lang="en-US" sz="1700" baseline="0" dirty="0" smtClean="0">
                          <a:solidFill>
                            <a:schemeClr val="tx2"/>
                          </a:solidFill>
                        </a:rPr>
                        <a:t>.</a:t>
                      </a:r>
                      <a:endParaRPr lang="en-US" sz="1700" dirty="0">
                        <a:solidFill>
                          <a:schemeClr val="tx2"/>
                        </a:solidFill>
                      </a:endParaRPr>
                    </a:p>
                  </a:txBody>
                  <a:tcPr marT="45716" marB="45716" anchor="ctr"/>
                </a:tc>
              </a:tr>
            </a:tbl>
          </a:graphicData>
        </a:graphic>
      </p:graphicFrame>
      <p:sp>
        <p:nvSpPr>
          <p:cNvPr id="6166" name="Rectangle 6"/>
          <p:cNvSpPr>
            <a:spLocks noChangeArrowheads="1"/>
          </p:cNvSpPr>
          <p:nvPr/>
        </p:nvSpPr>
        <p:spPr bwMode="auto">
          <a:xfrm>
            <a:off x="347663" y="909638"/>
            <a:ext cx="8491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ts val="1200"/>
              </a:spcBef>
            </a:pPr>
            <a:r>
              <a:rPr lang="en-US" altLang="en-US" sz="2200" dirty="0">
                <a:solidFill>
                  <a:srgbClr val="5B6770"/>
                </a:solidFill>
              </a:rPr>
              <a:t>Handling of Fees/Charges Associated with IAG vs Rescission </a:t>
            </a:r>
            <a:br>
              <a:rPr lang="en-US" altLang="en-US" sz="2200" dirty="0">
                <a:solidFill>
                  <a:srgbClr val="5B6770"/>
                </a:solidFill>
              </a:rPr>
            </a:br>
            <a:r>
              <a:rPr lang="en-US" altLang="en-US" sz="2200" dirty="0">
                <a:solidFill>
                  <a:srgbClr val="5B6770"/>
                </a:solidFill>
              </a:rPr>
              <a:t>(per TDSP tariff</a:t>
            </a:r>
            <a:r>
              <a:rPr lang="en-US" altLang="en-US" sz="2200" dirty="0" smtClean="0">
                <a:solidFill>
                  <a:srgbClr val="5B6770"/>
                </a:solidFill>
              </a:rPr>
              <a:t>):</a:t>
            </a:r>
            <a:endParaRPr lang="en-US" altLang="en-US" sz="2200" dirty="0">
              <a:solidFill>
                <a:srgbClr val="5B6770"/>
              </a:solidFill>
            </a:endParaRPr>
          </a:p>
        </p:txBody>
      </p:sp>
    </p:spTree>
    <p:extLst>
      <p:ext uri="{BB962C8B-B14F-4D97-AF65-F5344CB8AC3E}">
        <p14:creationId xmlns:p14="http://schemas.microsoft.com/office/powerpoint/2010/main" val="1253977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838200"/>
          </a:xfrm>
        </p:spPr>
        <p:txBody>
          <a:bodyPr/>
          <a:lstStyle/>
          <a:p>
            <a:r>
              <a:rPr lang="en-US" sz="1600" b="1" dirty="0"/>
              <a:t>Quick </a:t>
            </a:r>
            <a:r>
              <a:rPr lang="en-US" sz="1600" b="1" dirty="0" smtClean="0"/>
              <a:t>Links</a:t>
            </a:r>
            <a:r>
              <a:rPr lang="en-US" sz="1600" dirty="0" smtClean="0"/>
              <a:t>: These </a:t>
            </a:r>
            <a:r>
              <a:rPr lang="en-US" sz="1600" dirty="0"/>
              <a:t>are links updated to an individual user toolbar.  This can include useful URLs such as ERCOT.com or common reports a user may wish to access in one click as demonstrated </a:t>
            </a:r>
            <a:r>
              <a:rPr lang="en-US" sz="1600" dirty="0" smtClean="0"/>
              <a:t>below:</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a:t>
            </a:fld>
            <a:endParaRPr lang="en-US">
              <a:solidFill>
                <a:srgbClr val="5B6770"/>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3475" y="1952625"/>
            <a:ext cx="6877050"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p:cNvPicPr>
            <a:picLocks noChangeAspect="1" noChangeArrowheads="1"/>
          </p:cNvPicPr>
          <p:nvPr/>
        </p:nvPicPr>
        <p:blipFill>
          <a:blip r:embed="rId4">
            <a:extLst>
              <a:ext uri="{28A0092B-C50C-407E-A947-70E740481C1C}">
                <a14:useLocalDpi xmlns:a14="http://schemas.microsoft.com/office/drawing/2010/main" val="0"/>
              </a:ext>
            </a:extLst>
          </a:blip>
          <a:srcRect l="94453" t="22153" r="3516" b="74596"/>
          <a:stretch>
            <a:fillRect/>
          </a:stretch>
        </p:blipFill>
        <p:spPr bwMode="auto">
          <a:xfrm>
            <a:off x="4315968" y="5157216"/>
            <a:ext cx="24765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V="1">
            <a:off x="3124200" y="3062288"/>
            <a:ext cx="1828800" cy="82391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2"/>
          <p:cNvSpPr txBox="1">
            <a:spLocks/>
          </p:cNvSpPr>
          <p:nvPr/>
        </p:nvSpPr>
        <p:spPr>
          <a:xfrm>
            <a:off x="301752" y="4466432"/>
            <a:ext cx="8534400" cy="151606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600" b="1" dirty="0" smtClean="0">
                <a:solidFill>
                  <a:srgbClr val="5B6770"/>
                </a:solidFill>
              </a:rPr>
              <a:t>To add a quick link:</a:t>
            </a:r>
          </a:p>
          <a:p>
            <a:pPr lvl="1">
              <a:spcBef>
                <a:spcPts val="1200"/>
              </a:spcBef>
            </a:pPr>
            <a:r>
              <a:rPr lang="en-US" sz="1400" dirty="0" smtClean="0">
                <a:solidFill>
                  <a:srgbClr val="5B6770"/>
                </a:solidFill>
              </a:rPr>
              <a:t>Navigate to the report, form, view, or page to which you want to create a link. </a:t>
            </a:r>
          </a:p>
          <a:p>
            <a:pPr lvl="1"/>
            <a:r>
              <a:rPr lang="en-US" sz="1400" dirty="0" smtClean="0">
                <a:solidFill>
                  <a:srgbClr val="5B6770"/>
                </a:solidFill>
              </a:rPr>
              <a:t>Click the icon on the application toolbar.        The Add to Quick Links dialog box opens. </a:t>
            </a:r>
          </a:p>
          <a:p>
            <a:pPr lvl="1"/>
            <a:r>
              <a:rPr lang="en-US" sz="1400" dirty="0" smtClean="0">
                <a:solidFill>
                  <a:srgbClr val="5B6770"/>
                </a:solidFill>
              </a:rPr>
              <a:t>Type a name for the quick link. This name is used to label the quick link on the application toolbar and in the Favorites view. Click Save. </a:t>
            </a:r>
            <a:endParaRPr lang="en-US" sz="1400" dirty="0">
              <a:solidFill>
                <a:srgbClr val="5B6770"/>
              </a:solidFill>
            </a:endParaRPr>
          </a:p>
        </p:txBody>
      </p:sp>
    </p:spTree>
    <p:extLst>
      <p:ext uri="{BB962C8B-B14F-4D97-AF65-F5344CB8AC3E}">
        <p14:creationId xmlns:p14="http://schemas.microsoft.com/office/powerpoint/2010/main" val="3153769746"/>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Rescission Guidelines</a:t>
            </a:r>
          </a:p>
        </p:txBody>
      </p:sp>
      <p:sp>
        <p:nvSpPr>
          <p:cNvPr id="3" name="Content Placeholder 2"/>
          <p:cNvSpPr>
            <a:spLocks noGrp="1"/>
          </p:cNvSpPr>
          <p:nvPr>
            <p:ph idx="1"/>
          </p:nvPr>
        </p:nvSpPr>
        <p:spPr/>
        <p:txBody>
          <a:bodyPr/>
          <a:lstStyle/>
          <a:p>
            <a:pPr>
              <a:spcBef>
                <a:spcPts val="2400"/>
              </a:spcBef>
            </a:pPr>
            <a:r>
              <a:rPr lang="en-US" sz="2400" dirty="0"/>
              <a:t>Only the </a:t>
            </a:r>
            <a:r>
              <a:rPr lang="en-US" sz="2400" u="sng" dirty="0"/>
              <a:t>Gaining CR </a:t>
            </a:r>
            <a:r>
              <a:rPr lang="en-US" sz="2400" dirty="0" smtClean="0"/>
              <a:t>may submit the </a:t>
            </a:r>
            <a:r>
              <a:rPr lang="en-US" sz="2400" dirty="0"/>
              <a:t>rescission-based </a:t>
            </a:r>
            <a:r>
              <a:rPr lang="en-US" sz="2400" dirty="0" err="1"/>
              <a:t>MarkeTrak</a:t>
            </a:r>
            <a:r>
              <a:rPr lang="en-US" sz="2400" dirty="0"/>
              <a:t> </a:t>
            </a:r>
            <a:endParaRPr lang="en-US" sz="2400" dirty="0" smtClean="0"/>
          </a:p>
          <a:p>
            <a:pPr>
              <a:spcBef>
                <a:spcPts val="2400"/>
              </a:spcBef>
            </a:pPr>
            <a:r>
              <a:rPr lang="en-US" sz="2400" dirty="0" smtClean="0"/>
              <a:t>The issue must </a:t>
            </a:r>
            <a:r>
              <a:rPr lang="en-US" sz="2400" dirty="0"/>
              <a:t>be submitted on or before the twenty-fifth (25th) calendar day following ERCOT’s established First Available Switch Date (FASD). </a:t>
            </a:r>
          </a:p>
          <a:p>
            <a:pPr>
              <a:spcBef>
                <a:spcPts val="2400"/>
              </a:spcBef>
            </a:pPr>
            <a:r>
              <a:rPr lang="en-US" sz="2400" dirty="0"/>
              <a:t>If a Customer Rescission issue has not been submitted within the specified timeframe above, the two CRs should work to resolve the </a:t>
            </a:r>
            <a:r>
              <a:rPr lang="en-US" sz="2400" dirty="0" smtClean="0"/>
              <a:t>issue </a:t>
            </a:r>
            <a:r>
              <a:rPr lang="en-US" sz="2400" dirty="0"/>
              <a:t>through the </a:t>
            </a:r>
            <a:r>
              <a:rPr lang="en-US" sz="2400" dirty="0" smtClean="0"/>
              <a:t>IAG/IAL </a:t>
            </a:r>
            <a:r>
              <a:rPr lang="en-US" sz="2400" dirty="0"/>
              <a:t>subtype.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150</a:t>
            </a:fld>
            <a:endParaRPr lang="en-US" dirty="0">
              <a:solidFill>
                <a:srgbClr val="5B6770"/>
              </a:solidFill>
            </a:endParaRPr>
          </a:p>
        </p:txBody>
      </p:sp>
    </p:spTree>
    <p:extLst>
      <p:ext uri="{BB962C8B-B14F-4D97-AF65-F5344CB8AC3E}">
        <p14:creationId xmlns:p14="http://schemas.microsoft.com/office/powerpoint/2010/main" val="1600874478"/>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Completion Timeline for Customer Rescission</a:t>
            </a:r>
          </a:p>
        </p:txBody>
      </p:sp>
      <p:sp>
        <p:nvSpPr>
          <p:cNvPr id="3" name="Content Placeholder 2"/>
          <p:cNvSpPr>
            <a:spLocks noGrp="1"/>
          </p:cNvSpPr>
          <p:nvPr>
            <p:ph idx="1"/>
          </p:nvPr>
        </p:nvSpPr>
        <p:spPr/>
        <p:txBody>
          <a:bodyPr/>
          <a:lstStyle/>
          <a:p>
            <a:pPr>
              <a:spcBef>
                <a:spcPts val="2400"/>
              </a:spcBef>
            </a:pPr>
            <a:r>
              <a:rPr lang="en-US" sz="2400" dirty="0"/>
              <a:t>Once a Customer Rescission </a:t>
            </a:r>
            <a:r>
              <a:rPr lang="en-US" sz="2400" dirty="0" err="1"/>
              <a:t>MarkeTrak</a:t>
            </a:r>
            <a:r>
              <a:rPr lang="en-US" sz="2400" dirty="0"/>
              <a:t> (MT) issue has been submitted, the </a:t>
            </a:r>
            <a:r>
              <a:rPr lang="en-US" sz="2400" u="sng" dirty="0" smtClean="0"/>
              <a:t>Losing </a:t>
            </a:r>
            <a:r>
              <a:rPr lang="en-US" sz="2400" u="sng" dirty="0"/>
              <a:t>CR </a:t>
            </a:r>
            <a:r>
              <a:rPr lang="en-US" sz="2400" dirty="0"/>
              <a:t>has two (2) business days to agree to the Customer Rescission MT issue</a:t>
            </a:r>
            <a:r>
              <a:rPr lang="en-US" sz="2400" dirty="0" smtClean="0"/>
              <a:t>.</a:t>
            </a:r>
            <a:endParaRPr lang="en-US" sz="2400" dirty="0"/>
          </a:p>
          <a:p>
            <a:pPr>
              <a:spcBef>
                <a:spcPts val="2400"/>
              </a:spcBef>
            </a:pPr>
            <a:r>
              <a:rPr lang="en-US" sz="2400" dirty="0"/>
              <a:t>Once the Transmission and/or Distribution Service Provider (TDSP) has updated the MT issue to “Ready to Receive”, the </a:t>
            </a:r>
            <a:r>
              <a:rPr lang="en-US" sz="2400" u="sng" dirty="0" smtClean="0"/>
              <a:t>Losing </a:t>
            </a:r>
            <a:r>
              <a:rPr lang="en-US" sz="2400" u="sng" dirty="0"/>
              <a:t>CR </a:t>
            </a:r>
            <a:r>
              <a:rPr lang="en-US" sz="2400" dirty="0"/>
              <a:t>has another two (2) business days to send a backdated 814_16, Move-In Request</a:t>
            </a:r>
            <a:r>
              <a:rPr lang="en-US" dirty="0" smtClean="0"/>
              <a:t>.</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151</a:t>
            </a:fld>
            <a:endParaRPr lang="en-US">
              <a:solidFill>
                <a:srgbClr val="5B6770"/>
              </a:solidFill>
            </a:endParaRPr>
          </a:p>
        </p:txBody>
      </p:sp>
    </p:spTree>
    <p:extLst>
      <p:ext uri="{BB962C8B-B14F-4D97-AF65-F5344CB8AC3E}">
        <p14:creationId xmlns:p14="http://schemas.microsoft.com/office/powerpoint/2010/main" val="290357871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CR</a:t>
            </a:r>
          </a:p>
        </p:txBody>
      </p:sp>
      <p:sp>
        <p:nvSpPr>
          <p:cNvPr id="3" name="Content Placeholder 2"/>
          <p:cNvSpPr>
            <a:spLocks noGrp="1"/>
          </p:cNvSpPr>
          <p:nvPr>
            <p:ph idx="1"/>
          </p:nvPr>
        </p:nvSpPr>
        <p:spPr>
          <a:xfrm>
            <a:off x="304800" y="990601"/>
            <a:ext cx="8534400" cy="916354"/>
          </a:xfrm>
        </p:spPr>
        <p:txBody>
          <a:bodyPr/>
          <a:lstStyle/>
          <a:p>
            <a:pPr marL="365760" indent="-365760">
              <a:spcBef>
                <a:spcPts val="600"/>
              </a:spcBef>
              <a:buFont typeface="+mj-lt"/>
              <a:buAutoNum type="arabicPeriod"/>
            </a:pPr>
            <a:r>
              <a:rPr lang="en-US" sz="2000" dirty="0"/>
              <a:t>The Gaining CR selects the Submit tab.</a:t>
            </a:r>
          </a:p>
          <a:p>
            <a:pPr marL="365760" indent="-365760">
              <a:spcBef>
                <a:spcPts val="600"/>
              </a:spcBef>
              <a:buFont typeface="+mj-lt"/>
              <a:buAutoNum type="arabicPeriod"/>
            </a:pPr>
            <a:r>
              <a:rPr lang="en-US" sz="2000" dirty="0"/>
              <a:t>From the Submit Tree, select </a:t>
            </a:r>
            <a:r>
              <a:rPr lang="en-US" sz="2000" b="1" dirty="0" smtClean="0">
                <a:solidFill>
                  <a:schemeClr val="accent5"/>
                </a:solidFill>
              </a:rPr>
              <a:t>Customer Rescission</a:t>
            </a:r>
            <a:r>
              <a:rPr lang="en-US"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152</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25" y="2057400"/>
            <a:ext cx="6762750" cy="389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4267200" y="5416183"/>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Aft>
                <a:spcPts val="600"/>
              </a:spcAft>
            </a:pPr>
            <a:r>
              <a:rPr lang="en-US" altLang="en-US" sz="1600" dirty="0">
                <a:solidFill>
                  <a:srgbClr val="FF0000"/>
                </a:solidFill>
              </a:rPr>
              <a:t>Note: The submitter should include any details (ex. customer name) in the comments section which may expedite resolution of the issue.</a:t>
            </a:r>
            <a:endParaRPr lang="en-US" altLang="en-US" dirty="0">
              <a:solidFill>
                <a:srgbClr val="FF0000"/>
              </a:solidFill>
            </a:endParaRPr>
          </a:p>
        </p:txBody>
      </p:sp>
    </p:spTree>
    <p:extLst>
      <p:ext uri="{BB962C8B-B14F-4D97-AF65-F5344CB8AC3E}">
        <p14:creationId xmlns:p14="http://schemas.microsoft.com/office/powerpoint/2010/main" val="859995444"/>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Gaining </a:t>
            </a:r>
            <a:r>
              <a:rPr lang="en-US" dirty="0" smtClean="0"/>
              <a:t>CR</a:t>
            </a:r>
            <a:endParaRPr lang="en-US" dirty="0"/>
          </a:p>
        </p:txBody>
      </p:sp>
      <p:sp>
        <p:nvSpPr>
          <p:cNvPr id="3" name="Content Placeholder 2"/>
          <p:cNvSpPr>
            <a:spLocks noGrp="1"/>
          </p:cNvSpPr>
          <p:nvPr>
            <p:ph idx="1"/>
          </p:nvPr>
        </p:nvSpPr>
        <p:spPr>
          <a:xfrm>
            <a:off x="304800" y="990601"/>
            <a:ext cx="8534400" cy="1127368"/>
          </a:xfrm>
        </p:spPr>
        <p:txBody>
          <a:bodyPr/>
          <a:lstStyle/>
          <a:p>
            <a:pPr marL="0" indent="0">
              <a:buNone/>
            </a:pPr>
            <a:r>
              <a:rPr lang="en-US" sz="1600" dirty="0"/>
              <a:t>The following fields must be populated:</a:t>
            </a:r>
          </a:p>
          <a:p>
            <a:pPr>
              <a:spcBef>
                <a:spcPts val="600"/>
              </a:spcBef>
            </a:pPr>
            <a:r>
              <a:rPr lang="en-US" sz="1600" dirty="0"/>
              <a:t>ESI ID</a:t>
            </a:r>
          </a:p>
          <a:p>
            <a:r>
              <a:rPr lang="en-US" sz="1600" dirty="0"/>
              <a:t>Original Tran ID</a:t>
            </a:r>
          </a:p>
          <a:p>
            <a:r>
              <a:rPr lang="en-US" sz="1600" dirty="0"/>
              <a:t>Comments (Recommended)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153</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17735"/>
          <a:stretch>
            <a:fillRect/>
          </a:stretch>
        </p:blipFill>
        <p:spPr bwMode="auto">
          <a:xfrm>
            <a:off x="1104900" y="2207846"/>
            <a:ext cx="6934200" cy="393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977635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a:t>
            </a:r>
            <a:r>
              <a:rPr lang="en-US" dirty="0" smtClean="0"/>
              <a:t>Validations</a:t>
            </a:r>
            <a:endParaRPr lang="en-US" dirty="0"/>
          </a:p>
        </p:txBody>
      </p:sp>
      <p:sp>
        <p:nvSpPr>
          <p:cNvPr id="3" name="Content Placeholder 2"/>
          <p:cNvSpPr>
            <a:spLocks noGrp="1"/>
          </p:cNvSpPr>
          <p:nvPr>
            <p:ph idx="1"/>
          </p:nvPr>
        </p:nvSpPr>
        <p:spPr>
          <a:xfrm>
            <a:off x="381000" y="916860"/>
            <a:ext cx="8458200" cy="5304186"/>
          </a:xfrm>
        </p:spPr>
        <p:txBody>
          <a:bodyPr/>
          <a:lstStyle/>
          <a:p>
            <a:pPr marL="320040" indent="-320040">
              <a:spcBef>
                <a:spcPts val="800"/>
              </a:spcBef>
              <a:buFont typeface="+mj-lt"/>
              <a:buAutoNum type="arabicPeriod" startAt="3"/>
            </a:pPr>
            <a:r>
              <a:rPr lang="en-US" sz="2000" dirty="0"/>
              <a:t>ERCOT validates ESI ID, submission timeframe and </a:t>
            </a:r>
            <a:r>
              <a:rPr lang="en-US" sz="2000" dirty="0" smtClean="0"/>
              <a:t>valid originating </a:t>
            </a:r>
            <a:r>
              <a:rPr lang="en-US" sz="2000" dirty="0"/>
              <a:t>transaction.</a:t>
            </a:r>
          </a:p>
          <a:p>
            <a:pPr marL="320040" indent="-320040">
              <a:spcBef>
                <a:spcPts val="800"/>
              </a:spcBef>
              <a:buFont typeface="+mj-lt"/>
              <a:buAutoNum type="arabicPeriod" startAt="3"/>
            </a:pPr>
            <a:r>
              <a:rPr lang="en-US" sz="2000" dirty="0"/>
              <a:t>Upon passing validation, </a:t>
            </a:r>
            <a:r>
              <a:rPr lang="en-US" sz="2000" dirty="0" err="1"/>
              <a:t>MarkeTrak</a:t>
            </a:r>
            <a:r>
              <a:rPr lang="en-US" sz="2000" dirty="0"/>
              <a:t> issue is created and ERCOT updates the issue with the following information:</a:t>
            </a:r>
          </a:p>
          <a:p>
            <a:pPr marL="640080" lvl="1">
              <a:spcBef>
                <a:spcPts val="800"/>
              </a:spcBef>
              <a:buFont typeface="Arial" panose="020B0604020202020204" pitchFamily="34" charset="0"/>
              <a:buChar char="•"/>
            </a:pPr>
            <a:r>
              <a:rPr lang="en-US" sz="2000" dirty="0"/>
              <a:t>Losing CR Name and Duns</a:t>
            </a:r>
          </a:p>
          <a:p>
            <a:pPr marL="640080" lvl="1">
              <a:spcBef>
                <a:spcPts val="800"/>
              </a:spcBef>
              <a:buFont typeface="Arial" panose="020B0604020202020204" pitchFamily="34" charset="0"/>
              <a:buChar char="•"/>
            </a:pPr>
            <a:r>
              <a:rPr lang="en-US" sz="2000" dirty="0"/>
              <a:t>TDSP Name and Duns</a:t>
            </a:r>
          </a:p>
          <a:p>
            <a:pPr marL="640080" lvl="1">
              <a:spcBef>
                <a:spcPts val="800"/>
              </a:spcBef>
              <a:buFont typeface="Arial" panose="020B0604020202020204" pitchFamily="34" charset="0"/>
              <a:buChar char="•"/>
            </a:pPr>
            <a:r>
              <a:rPr lang="en-US" sz="2000" dirty="0"/>
              <a:t>Gaining CR ROR = Y or N</a:t>
            </a:r>
          </a:p>
          <a:p>
            <a:pPr marL="640080" lvl="1">
              <a:spcBef>
                <a:spcPts val="800"/>
              </a:spcBef>
              <a:buFont typeface="Arial" panose="020B0604020202020204" pitchFamily="34" charset="0"/>
              <a:buChar char="•"/>
            </a:pPr>
            <a:r>
              <a:rPr lang="en-US" sz="2000" dirty="0"/>
              <a:t>Gaining CR Start Date</a:t>
            </a:r>
          </a:p>
          <a:p>
            <a:pPr marL="640080" lvl="1">
              <a:spcBef>
                <a:spcPts val="800"/>
              </a:spcBef>
              <a:buFont typeface="Arial" panose="020B0604020202020204" pitchFamily="34" charset="0"/>
              <a:buChar char="•"/>
            </a:pPr>
            <a:r>
              <a:rPr lang="en-US" sz="2000" dirty="0"/>
              <a:t>Regain Date – auto populated by ERCOT.  </a:t>
            </a:r>
            <a:br>
              <a:rPr lang="en-US" sz="2000" dirty="0"/>
            </a:br>
            <a:r>
              <a:rPr lang="en-US" sz="2000" dirty="0"/>
              <a:t>(Gaining CR Start Date +1 calendar day)</a:t>
            </a:r>
          </a:p>
          <a:p>
            <a:pPr marL="320040" indent="-320040">
              <a:spcBef>
                <a:spcPts val="800"/>
              </a:spcBef>
              <a:buFont typeface="+mj-lt"/>
              <a:buAutoNum type="arabicPeriod" startAt="5"/>
            </a:pPr>
            <a:r>
              <a:rPr lang="en-US" sz="2000" dirty="0" err="1"/>
              <a:t>MarkeTrak</a:t>
            </a:r>
            <a:r>
              <a:rPr lang="en-US" sz="2000" dirty="0"/>
              <a:t> issue is assigned to the state of ‘New (Losing CR)’ with the Losing CR as the Responsible Party</a:t>
            </a:r>
            <a:r>
              <a:rPr lang="en-US" sz="2000" dirty="0" smtClean="0"/>
              <a:t>.</a:t>
            </a:r>
          </a:p>
          <a:p>
            <a:pPr marL="320040" indent="0">
              <a:spcBef>
                <a:spcPts val="800"/>
              </a:spcBef>
              <a:buNone/>
            </a:pPr>
            <a:r>
              <a:rPr lang="en-US" sz="2000" b="1" dirty="0" smtClean="0">
                <a:solidFill>
                  <a:schemeClr val="accent5"/>
                </a:solidFill>
              </a:rPr>
              <a:t>[</a:t>
            </a:r>
            <a:r>
              <a:rPr lang="en-US" sz="2000" b="1" dirty="0">
                <a:solidFill>
                  <a:schemeClr val="accent5"/>
                </a:solidFill>
              </a:rPr>
              <a:t>Starts the 2 Business Day clock for Losing CR to Agree]</a:t>
            </a:r>
          </a:p>
          <a:p>
            <a:pPr marL="320040" indent="-320040">
              <a:spcBef>
                <a:spcPts val="800"/>
              </a:spcBef>
              <a:buFont typeface="+mj-lt"/>
              <a:buAutoNum type="arabicPeriod" startAt="6"/>
            </a:pPr>
            <a:r>
              <a:rPr lang="en-US" sz="2000" dirty="0"/>
              <a:t>Losing CR user selects ‘Begin Working’.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154</a:t>
            </a:fld>
            <a:endParaRPr lang="en-US">
              <a:solidFill>
                <a:srgbClr val="5B6770"/>
              </a:solidFill>
            </a:endParaRPr>
          </a:p>
        </p:txBody>
      </p:sp>
    </p:spTree>
    <p:extLst>
      <p:ext uri="{BB962C8B-B14F-4D97-AF65-F5344CB8AC3E}">
        <p14:creationId xmlns:p14="http://schemas.microsoft.com/office/powerpoint/2010/main" val="2113979288"/>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1412124"/>
          </a:xfrm>
        </p:spPr>
        <p:txBody>
          <a:bodyPr/>
          <a:lstStyle/>
          <a:p>
            <a:pPr marL="320040" indent="-320040">
              <a:spcBef>
                <a:spcPts val="600"/>
              </a:spcBef>
              <a:buFont typeface="+mj-lt"/>
              <a:buAutoNum type="arabicPeriod" startAt="7"/>
            </a:pPr>
            <a:r>
              <a:rPr lang="en-US" sz="1900" dirty="0" err="1"/>
              <a:t>MarkeTrak</a:t>
            </a:r>
            <a:r>
              <a:rPr lang="en-US" sz="1900" dirty="0"/>
              <a:t> issue is assigned to the state of ‘In Progress (Losing CR)’ with the Losing CR as the Responsible Party.</a:t>
            </a:r>
          </a:p>
          <a:p>
            <a:pPr marL="320040" indent="-320040">
              <a:spcBef>
                <a:spcPts val="600"/>
              </a:spcBef>
              <a:buFont typeface="+mj-lt"/>
              <a:buAutoNum type="arabicPeriod" startAt="7"/>
            </a:pPr>
            <a:r>
              <a:rPr lang="en-US" sz="1900" dirty="0"/>
              <a:t>Losing CR selects ‘Send to TDSP</a:t>
            </a:r>
            <a:r>
              <a:rPr lang="en-US" sz="1900" dirty="0" smtClean="0"/>
              <a:t>’.</a:t>
            </a:r>
          </a:p>
          <a:p>
            <a:pPr marL="320040" indent="0">
              <a:spcBef>
                <a:spcPts val="600"/>
              </a:spcBef>
              <a:buNone/>
            </a:pPr>
            <a:r>
              <a:rPr lang="en-US" sz="1900" b="1" dirty="0" smtClean="0">
                <a:solidFill>
                  <a:schemeClr val="accent5"/>
                </a:solidFill>
              </a:rPr>
              <a:t>[</a:t>
            </a:r>
            <a:r>
              <a:rPr lang="en-US" sz="1900" b="1" dirty="0">
                <a:solidFill>
                  <a:schemeClr val="accent5"/>
                </a:solidFill>
              </a:rPr>
              <a:t>Implies “Agreement” &amp; ends the 2 Business Day clock</a:t>
            </a:r>
            <a:r>
              <a:rPr lang="en-US" sz="1900" b="1" dirty="0" smtClean="0">
                <a:solidFill>
                  <a:schemeClr val="accent5"/>
                </a:solidFill>
              </a:rPr>
              <a:t>]</a:t>
            </a:r>
            <a:endParaRPr lang="en-US" sz="1900" b="1"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155</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9451" b="12149"/>
          <a:stretch>
            <a:fillRect/>
          </a:stretch>
        </p:blipFill>
        <p:spPr bwMode="auto">
          <a:xfrm>
            <a:off x="1371600" y="2414955"/>
            <a:ext cx="64008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930844"/>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04800" y="1619248"/>
            <a:ext cx="8534400" cy="5052221"/>
          </a:xfrm>
        </p:spPr>
        <p:txBody>
          <a:bodyPr/>
          <a:lstStyle/>
          <a:p>
            <a:pPr marL="548640" indent="-365760">
              <a:spcBef>
                <a:spcPts val="1800"/>
              </a:spcBef>
              <a:buFont typeface="+mj-lt"/>
              <a:buAutoNum type="arabicPeriod" startAt="9"/>
            </a:pPr>
            <a:r>
              <a:rPr lang="en-US" sz="2400" dirty="0"/>
              <a:t>Issue is in a state of ‘New (TDSP)’ with TDSP as Responsible MP.</a:t>
            </a:r>
          </a:p>
          <a:p>
            <a:pPr marL="548640" indent="-548640">
              <a:spcBef>
                <a:spcPts val="1800"/>
              </a:spcBef>
              <a:buFont typeface="+mj-lt"/>
              <a:buAutoNum type="arabicPeriod" startAt="9"/>
            </a:pPr>
            <a:r>
              <a:rPr lang="en-US" sz="2400" dirty="0"/>
              <a:t>TDSP selects ‘Begin Working’.</a:t>
            </a:r>
          </a:p>
          <a:p>
            <a:pPr marL="548640" indent="-548640">
              <a:spcBef>
                <a:spcPts val="1800"/>
              </a:spcBef>
              <a:buFont typeface="+mj-lt"/>
              <a:buAutoNum type="arabicPeriod" startAt="9"/>
            </a:pPr>
            <a:r>
              <a:rPr lang="en-US" sz="2400" dirty="0"/>
              <a:t>Issue is in a state of ‘In Progress (TDSP)’ with TDSP as Responsible MP.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156</a:t>
            </a:fld>
            <a:endParaRPr lang="en-US">
              <a:solidFill>
                <a:srgbClr val="5B6770"/>
              </a:solidFill>
            </a:endParaRPr>
          </a:p>
        </p:txBody>
      </p:sp>
    </p:spTree>
    <p:extLst>
      <p:ext uri="{BB962C8B-B14F-4D97-AF65-F5344CB8AC3E}">
        <p14:creationId xmlns:p14="http://schemas.microsoft.com/office/powerpoint/2010/main" val="290109217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TDSP</a:t>
            </a:r>
          </a:p>
        </p:txBody>
      </p:sp>
      <p:sp>
        <p:nvSpPr>
          <p:cNvPr id="3" name="Content Placeholder 2"/>
          <p:cNvSpPr>
            <a:spLocks noGrp="1"/>
          </p:cNvSpPr>
          <p:nvPr>
            <p:ph idx="1"/>
          </p:nvPr>
        </p:nvSpPr>
        <p:spPr>
          <a:xfrm>
            <a:off x="381000" y="916861"/>
            <a:ext cx="8458200" cy="763448"/>
          </a:xfrm>
        </p:spPr>
        <p:txBody>
          <a:bodyPr/>
          <a:lstStyle/>
          <a:p>
            <a:pPr marL="457200" indent="-457200">
              <a:spcBef>
                <a:spcPts val="600"/>
              </a:spcBef>
              <a:buFont typeface="+mj-lt"/>
              <a:buAutoNum type="arabicPeriod" startAt="12"/>
            </a:pPr>
            <a:r>
              <a:rPr lang="en-US" sz="1900" dirty="0" smtClean="0"/>
              <a:t>TDSP </a:t>
            </a:r>
            <a:r>
              <a:rPr lang="en-US" sz="1900" dirty="0"/>
              <a:t>selects ‘Ready to Receive’</a:t>
            </a:r>
          </a:p>
          <a:p>
            <a:pPr marL="457200" indent="0">
              <a:spcBef>
                <a:spcPts val="600"/>
              </a:spcBef>
              <a:buNone/>
            </a:pPr>
            <a:r>
              <a:rPr lang="en-US" sz="1900" b="1" dirty="0" smtClean="0">
                <a:solidFill>
                  <a:schemeClr val="accent5"/>
                </a:solidFill>
              </a:rPr>
              <a:t>[</a:t>
            </a:r>
            <a:r>
              <a:rPr lang="en-US" sz="1900" b="1" dirty="0">
                <a:solidFill>
                  <a:schemeClr val="accent5"/>
                </a:solidFill>
              </a:rPr>
              <a:t>Starts the 2 Business Day clock for Losing CR to submit BDMVI]</a:t>
            </a:r>
            <a:endParaRPr lang="en-US" sz="19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157</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r="21194" b="10391"/>
          <a:stretch>
            <a:fillRect/>
          </a:stretch>
        </p:blipFill>
        <p:spPr bwMode="auto">
          <a:xfrm>
            <a:off x="1257300" y="1805355"/>
            <a:ext cx="6629400" cy="417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5044312"/>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1066800"/>
            <a:ext cx="8458200" cy="2482832"/>
          </a:xfrm>
        </p:spPr>
        <p:txBody>
          <a:bodyPr/>
          <a:lstStyle/>
          <a:p>
            <a:pPr marL="548640" indent="-548640">
              <a:spcBef>
                <a:spcPts val="1800"/>
              </a:spcBef>
              <a:buFont typeface="+mj-lt"/>
              <a:buAutoNum type="arabicPeriod" startAt="13"/>
            </a:pPr>
            <a:r>
              <a:rPr lang="en-US" sz="2400" dirty="0"/>
              <a:t>Issue is in a state of ‘New (Losing CR Submit</a:t>
            </a:r>
            <a:r>
              <a:rPr lang="en-US" sz="2400" dirty="0" smtClean="0"/>
              <a:t>)’ with </a:t>
            </a:r>
            <a:r>
              <a:rPr lang="en-US" sz="2400" dirty="0"/>
              <a:t>the Losing CR as Responsible MP.</a:t>
            </a:r>
          </a:p>
          <a:p>
            <a:pPr marL="548640" indent="-548640">
              <a:spcBef>
                <a:spcPts val="1800"/>
              </a:spcBef>
              <a:buFont typeface="+mj-lt"/>
              <a:buAutoNum type="arabicPeriod" startAt="13"/>
            </a:pPr>
            <a:r>
              <a:rPr lang="en-US" sz="2400" dirty="0"/>
              <a:t>Losing CR selects ‘Begin Working’.</a:t>
            </a:r>
          </a:p>
          <a:p>
            <a:pPr marL="548640" indent="-548640">
              <a:spcBef>
                <a:spcPts val="1800"/>
              </a:spcBef>
              <a:buFont typeface="+mj-lt"/>
              <a:buAutoNum type="arabicPeriod" startAt="13"/>
            </a:pPr>
            <a:r>
              <a:rPr lang="en-US" sz="2400" dirty="0"/>
              <a:t>Issue is in a state of ‘In Progress (Submit </a:t>
            </a:r>
            <a:r>
              <a:rPr lang="en-US" sz="2400" dirty="0" smtClean="0"/>
              <a:t>Regaining</a:t>
            </a:r>
            <a:r>
              <a:rPr lang="en-US" sz="2400" dirty="0"/>
              <a:t>)’ with the Losing CR as Responsible </a:t>
            </a:r>
            <a:r>
              <a:rPr lang="en-US" sz="2400" dirty="0" smtClean="0"/>
              <a:t>MP</a:t>
            </a:r>
            <a:r>
              <a:rPr lang="en-US" sz="24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158</a:t>
            </a:fld>
            <a:endParaRPr lang="en-US">
              <a:solidFill>
                <a:srgbClr val="5B6770"/>
              </a:solidFill>
            </a:endParaRPr>
          </a:p>
        </p:txBody>
      </p:sp>
    </p:spTree>
    <p:extLst>
      <p:ext uri="{BB962C8B-B14F-4D97-AF65-F5344CB8AC3E}">
        <p14:creationId xmlns:p14="http://schemas.microsoft.com/office/powerpoint/2010/main" val="2833979997"/>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1"/>
            <a:ext cx="8458200" cy="450832"/>
          </a:xfrm>
        </p:spPr>
        <p:txBody>
          <a:bodyPr/>
          <a:lstStyle/>
          <a:p>
            <a:pPr marL="548640" indent="-548640">
              <a:buFont typeface="+mj-lt"/>
              <a:buAutoNum type="arabicPeriod" startAt="16"/>
            </a:pPr>
            <a:r>
              <a:rPr lang="en-US" sz="2400" dirty="0"/>
              <a:t>Losing CR selects ‘Provide Regaining </a:t>
            </a:r>
            <a:r>
              <a:rPr lang="en-US" dirty="0"/>
              <a:t>BGN02’.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159</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b="9581"/>
          <a:stretch>
            <a:fillRect/>
          </a:stretch>
        </p:blipFill>
        <p:spPr bwMode="auto">
          <a:xfrm>
            <a:off x="1183054" y="1558664"/>
            <a:ext cx="6777893" cy="4413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0863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2667000"/>
          </a:xfrm>
        </p:spPr>
        <p:txBody>
          <a:bodyPr/>
          <a:lstStyle/>
          <a:p>
            <a:pPr marL="0" indent="0">
              <a:spcBef>
                <a:spcPts val="600"/>
              </a:spcBef>
              <a:buNone/>
            </a:pPr>
            <a:r>
              <a:rPr lang="en-US" sz="1400" b="1" dirty="0"/>
              <a:t>Actions </a:t>
            </a:r>
            <a:r>
              <a:rPr lang="en-US" sz="1400" b="1" dirty="0" smtClean="0"/>
              <a:t>dropdown</a:t>
            </a:r>
            <a:r>
              <a:rPr lang="en-US" sz="1400" dirty="0" smtClean="0"/>
              <a:t>: Available </a:t>
            </a:r>
            <a:r>
              <a:rPr lang="en-US" sz="1400" dirty="0"/>
              <a:t>in the header of the issue details pane:</a:t>
            </a:r>
          </a:p>
          <a:p>
            <a:pPr lvl="1">
              <a:spcBef>
                <a:spcPts val="600"/>
              </a:spcBef>
            </a:pPr>
            <a:r>
              <a:rPr lang="en-US" sz="1400" b="1" dirty="0"/>
              <a:t>Add </a:t>
            </a:r>
            <a:r>
              <a:rPr lang="en-US" sz="1400" b="1" dirty="0" smtClean="0"/>
              <a:t>Note</a:t>
            </a:r>
            <a:r>
              <a:rPr lang="en-US" sz="1400" dirty="0" smtClean="0"/>
              <a:t>: This </a:t>
            </a:r>
            <a:r>
              <a:rPr lang="en-US" sz="1400" dirty="0"/>
              <a:t>allows the user to include a text message on the individual issue.</a:t>
            </a:r>
          </a:p>
          <a:p>
            <a:pPr lvl="1">
              <a:spcBef>
                <a:spcPts val="600"/>
              </a:spcBef>
            </a:pPr>
            <a:r>
              <a:rPr lang="en-US" sz="1400" b="1" dirty="0"/>
              <a:t>Add </a:t>
            </a:r>
            <a:r>
              <a:rPr lang="en-US" sz="1400" b="1" dirty="0" smtClean="0"/>
              <a:t>URL</a:t>
            </a:r>
            <a:r>
              <a:rPr lang="en-US" sz="1400" dirty="0" smtClean="0"/>
              <a:t>: Creates </a:t>
            </a:r>
            <a:r>
              <a:rPr lang="en-US" sz="1400" dirty="0"/>
              <a:t>a hyperlink on an individual issue to an external website.</a:t>
            </a:r>
          </a:p>
          <a:p>
            <a:pPr lvl="1">
              <a:spcBef>
                <a:spcPts val="600"/>
              </a:spcBef>
            </a:pPr>
            <a:r>
              <a:rPr lang="en-US" sz="1400" b="1" dirty="0"/>
              <a:t>Add </a:t>
            </a:r>
            <a:r>
              <a:rPr lang="en-US" sz="1400" b="1" dirty="0" smtClean="0"/>
              <a:t>File</a:t>
            </a:r>
            <a:r>
              <a:rPr lang="en-US" sz="1400" dirty="0" smtClean="0"/>
              <a:t>: Allows </a:t>
            </a:r>
            <a:r>
              <a:rPr lang="en-US" sz="1400" dirty="0"/>
              <a:t>the user to locate and attach an external file to an item which will be visible by all MPs </a:t>
            </a:r>
            <a:r>
              <a:rPr lang="en-US" sz="1400" dirty="0" smtClean="0"/>
              <a:t>Involved. This </a:t>
            </a:r>
            <a:r>
              <a:rPr lang="en-US" sz="1400" dirty="0"/>
              <a:t>is not to be used to submit a file of ESI IDs to be researched on the issue.</a:t>
            </a:r>
          </a:p>
          <a:p>
            <a:pPr lvl="1">
              <a:spcBef>
                <a:spcPts val="600"/>
              </a:spcBef>
            </a:pPr>
            <a:r>
              <a:rPr lang="en-US" sz="1400" b="1" dirty="0"/>
              <a:t>Add Item </a:t>
            </a:r>
            <a:r>
              <a:rPr lang="en-US" sz="1400" b="1" dirty="0" smtClean="0"/>
              <a:t>Link</a:t>
            </a:r>
            <a:r>
              <a:rPr lang="en-US" sz="1400" dirty="0" smtClean="0"/>
              <a:t>: This </a:t>
            </a:r>
            <a:r>
              <a:rPr lang="en-US" sz="1400" dirty="0"/>
              <a:t>action gives the user the ability to create several different kinds of links to other issues within the </a:t>
            </a:r>
            <a:r>
              <a:rPr lang="en-US" sz="1400" dirty="0" err="1"/>
              <a:t>MarkeTrak</a:t>
            </a:r>
            <a:r>
              <a:rPr lang="en-US" sz="1400" dirty="0"/>
              <a:t> </a:t>
            </a:r>
            <a:r>
              <a:rPr lang="en-US" sz="1400" dirty="0" smtClean="0"/>
              <a:t>application. In </a:t>
            </a:r>
            <a:r>
              <a:rPr lang="en-US" sz="1400" dirty="0"/>
              <a:t>order to successfully create these links, the current user must have visibility rights to both linked items.</a:t>
            </a:r>
          </a:p>
          <a:p>
            <a:pPr lvl="1">
              <a:spcBef>
                <a:spcPts val="600"/>
              </a:spcBef>
            </a:pPr>
            <a:r>
              <a:rPr lang="en-US" sz="1400" b="1" dirty="0"/>
              <a:t>Add Item </a:t>
            </a:r>
            <a:r>
              <a:rPr lang="en-US" sz="1400" b="1" dirty="0" smtClean="0"/>
              <a:t>Notification</a:t>
            </a:r>
            <a:r>
              <a:rPr lang="en-US" sz="1400" dirty="0" smtClean="0"/>
              <a:t>: Selecting </a:t>
            </a:r>
            <a:r>
              <a:rPr lang="en-US" sz="1400" dirty="0"/>
              <a:t>this action allows the user to choose one of five distinct item notifications. These differ from the system generated notifications in that they are selected individually on items by any user with visibility. </a:t>
            </a:r>
            <a:endParaRPr lang="en-US" sz="14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3763962"/>
            <a:ext cx="6553200" cy="240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814745"/>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Losing CR</a:t>
            </a:r>
          </a:p>
        </p:txBody>
      </p:sp>
      <p:sp>
        <p:nvSpPr>
          <p:cNvPr id="3" name="Content Placeholder 2"/>
          <p:cNvSpPr>
            <a:spLocks noGrp="1"/>
          </p:cNvSpPr>
          <p:nvPr>
            <p:ph idx="1"/>
          </p:nvPr>
        </p:nvSpPr>
        <p:spPr>
          <a:xfrm>
            <a:off x="381000" y="916860"/>
            <a:ext cx="8458200" cy="1271447"/>
          </a:xfrm>
        </p:spPr>
        <p:txBody>
          <a:bodyPr/>
          <a:lstStyle/>
          <a:p>
            <a:pPr marL="457200" indent="-457200">
              <a:buFont typeface="+mj-lt"/>
              <a:buAutoNum type="arabicPeriod" startAt="17"/>
            </a:pPr>
            <a:r>
              <a:rPr lang="en-US" sz="2400" dirty="0"/>
              <a:t>Losing CR populates all required information:</a:t>
            </a:r>
          </a:p>
          <a:p>
            <a:pPr marL="731520" lvl="1">
              <a:buFont typeface="Arial" panose="020B0604020202020204" pitchFamily="34" charset="0"/>
              <a:buChar char="•"/>
            </a:pPr>
            <a:r>
              <a:rPr lang="en-US" sz="2400" dirty="0"/>
              <a:t>Regaining Transaction Submit Date</a:t>
            </a:r>
          </a:p>
          <a:p>
            <a:pPr marL="731520" lvl="1">
              <a:buFont typeface="Arial" panose="020B0604020202020204" pitchFamily="34" charset="0"/>
              <a:buChar char="•"/>
            </a:pPr>
            <a:r>
              <a:rPr lang="en-US" sz="2400" dirty="0"/>
              <a:t>Regaining BGN 02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160</a:t>
            </a:fld>
            <a:endParaRPr lang="en-US">
              <a:solidFill>
                <a:srgbClr val="5B6770"/>
              </a:solidFill>
            </a:endParaRPr>
          </a:p>
        </p:txBody>
      </p:sp>
      <p:pic>
        <p:nvPicPr>
          <p:cNvPr id="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25" y="2436446"/>
            <a:ext cx="8997950"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1583383"/>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Rescission Walkthrough - Resolution</a:t>
            </a:r>
          </a:p>
        </p:txBody>
      </p:sp>
      <p:sp>
        <p:nvSpPr>
          <p:cNvPr id="3" name="Content Placeholder 2"/>
          <p:cNvSpPr>
            <a:spLocks noGrp="1"/>
          </p:cNvSpPr>
          <p:nvPr>
            <p:ph idx="1"/>
          </p:nvPr>
        </p:nvSpPr>
        <p:spPr>
          <a:xfrm>
            <a:off x="381000" y="916860"/>
            <a:ext cx="8458200" cy="5226032"/>
          </a:xfrm>
        </p:spPr>
        <p:txBody>
          <a:bodyPr/>
          <a:lstStyle/>
          <a:p>
            <a:pPr marL="548640" indent="-548640">
              <a:spcBef>
                <a:spcPts val="600"/>
              </a:spcBef>
              <a:buFont typeface="+mj-lt"/>
              <a:buAutoNum type="arabicPeriod" startAt="18"/>
            </a:pPr>
            <a:r>
              <a:rPr lang="en-US" sz="2200" dirty="0"/>
              <a:t>Issue is in a state of ‘Regaining Transaction Submitted (PC)’ with the Gaining (Submitting CR) as Responsible MP.</a:t>
            </a:r>
          </a:p>
          <a:p>
            <a:pPr marL="548640" indent="-548640">
              <a:spcBef>
                <a:spcPts val="600"/>
              </a:spcBef>
              <a:buFont typeface="+mj-lt"/>
              <a:buAutoNum type="arabicPeriod" startAt="18"/>
            </a:pPr>
            <a:r>
              <a:rPr lang="en-US" sz="2200" dirty="0"/>
              <a:t>Once the regaining transaction (Backdated 814_16 MVI) has been successfully sent by (Losing/Original CR), Siebel will automatically:</a:t>
            </a:r>
          </a:p>
          <a:p>
            <a:pPr marL="914400" lvl="1">
              <a:buFont typeface="Arial" panose="020B0604020202020204" pitchFamily="34" charset="0"/>
              <a:buChar char="•"/>
            </a:pPr>
            <a:r>
              <a:rPr lang="en-US" sz="2200" dirty="0"/>
              <a:t>Check Regaining Transaction Siebel Status every 30 minutes using the BGN 02 from the new initiating transaction.</a:t>
            </a:r>
          </a:p>
          <a:p>
            <a:pPr marL="914400" lvl="1">
              <a:buFont typeface="Arial" panose="020B0604020202020204" pitchFamily="34" charset="0"/>
              <a:buChar char="•"/>
            </a:pPr>
            <a:r>
              <a:rPr lang="en-US" sz="2200" dirty="0"/>
              <a:t>Update the issue with the current Regaining Transaction Siebel Status.</a:t>
            </a:r>
          </a:p>
          <a:p>
            <a:pPr marL="548640" indent="-548640">
              <a:spcBef>
                <a:spcPts val="600"/>
              </a:spcBef>
              <a:buFont typeface="+mj-lt"/>
              <a:buAutoNum type="arabicPeriod" startAt="20"/>
            </a:pPr>
            <a:r>
              <a:rPr lang="en-US" sz="2200" dirty="0"/>
              <a:t>The issue will move to a state of ‘Complete’ with the Submitting MP as the Responsible Party once the Regaining Transaction Siebel Status is Complete</a:t>
            </a:r>
            <a:r>
              <a:rPr lang="en-US" sz="2200" dirty="0" smtClean="0"/>
              <a:t>.</a:t>
            </a:r>
          </a:p>
          <a:p>
            <a:pPr marL="548640" indent="0">
              <a:spcBef>
                <a:spcPts val="600"/>
              </a:spcBef>
              <a:buNone/>
            </a:pPr>
            <a:r>
              <a:rPr lang="en-US" sz="2200" b="1" dirty="0" smtClean="0">
                <a:solidFill>
                  <a:schemeClr val="accent5"/>
                </a:solidFill>
              </a:rPr>
              <a:t>[</a:t>
            </a:r>
            <a:r>
              <a:rPr lang="en-US" sz="2200" b="1" dirty="0">
                <a:solidFill>
                  <a:schemeClr val="accent5"/>
                </a:solidFill>
              </a:rPr>
              <a:t>Ends the 2 business day clock for the Losing CR</a:t>
            </a:r>
            <a:r>
              <a:rPr lang="en-US" sz="2200" b="1" dirty="0" smtClean="0">
                <a:solidFill>
                  <a:schemeClr val="accent5"/>
                </a:solidFill>
              </a:rPr>
              <a:t>]</a:t>
            </a:r>
            <a:endParaRPr lang="en-US" sz="2200" b="1"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161</a:t>
            </a:fld>
            <a:endParaRPr lang="en-US">
              <a:solidFill>
                <a:srgbClr val="5B6770"/>
              </a:solidFill>
            </a:endParaRPr>
          </a:p>
        </p:txBody>
      </p:sp>
    </p:spTree>
    <p:extLst>
      <p:ext uri="{BB962C8B-B14F-4D97-AF65-F5344CB8AC3E}">
        <p14:creationId xmlns:p14="http://schemas.microsoft.com/office/powerpoint/2010/main" val="303647039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#1</a:t>
            </a:r>
            <a:endParaRPr lang="en-US" dirty="0"/>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smtClean="0"/>
              <a:t>Who </a:t>
            </a:r>
            <a:r>
              <a:rPr lang="en-US" sz="2000" b="1" i="1" dirty="0"/>
              <a:t>can submit a Rescission </a:t>
            </a:r>
            <a:r>
              <a:rPr lang="en-US" sz="2000" b="1" i="1" dirty="0" err="1"/>
              <a:t>MarkeTrak</a:t>
            </a:r>
            <a:r>
              <a:rPr lang="en-US" sz="2000" b="1" i="1" dirty="0" smtClean="0"/>
              <a:t>?</a:t>
            </a:r>
          </a:p>
          <a:p>
            <a:pPr marL="1097280" lvl="1" indent="-457200">
              <a:spcBef>
                <a:spcPts val="3000"/>
              </a:spcBef>
              <a:buFont typeface="+mj-lt"/>
              <a:buAutoNum type="alphaLcParenR"/>
            </a:pPr>
            <a:r>
              <a:rPr lang="en-US" sz="2000" dirty="0" smtClean="0"/>
              <a:t>The </a:t>
            </a:r>
            <a:r>
              <a:rPr lang="en-US" sz="2000" dirty="0"/>
              <a:t>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162</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The Gaining REP </a:t>
            </a:r>
            <a:r>
              <a:rPr lang="en-US" sz="2000" i="1" dirty="0" smtClean="0">
                <a:solidFill>
                  <a:srgbClr val="00AEC7"/>
                </a:solidFill>
              </a:rPr>
              <a:t>– only the Gaining REP may initiate the Rescission process</a:t>
            </a:r>
            <a:endParaRPr lang="en-US" sz="2000" i="1" dirty="0">
              <a:solidFill>
                <a:srgbClr val="00AEC7"/>
              </a:solidFill>
            </a:endParaRPr>
          </a:p>
        </p:txBody>
      </p:sp>
      <p:sp>
        <p:nvSpPr>
          <p:cNvPr id="6" name="Rectangle 5"/>
          <p:cNvSpPr/>
          <p:nvPr/>
        </p:nvSpPr>
        <p:spPr>
          <a:xfrm>
            <a:off x="1438031" y="4193136"/>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305536"/>
            <a:ext cx="379677" cy="370371"/>
          </a:xfrm>
          <a:prstGeom prst="rect">
            <a:avLst/>
          </a:prstGeom>
        </p:spPr>
      </p:pic>
      <p:sp>
        <p:nvSpPr>
          <p:cNvPr id="8" name="Rectangle 7"/>
          <p:cNvSpPr/>
          <p:nvPr/>
        </p:nvSpPr>
        <p:spPr>
          <a:xfrm>
            <a:off x="304800" y="222109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9675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#2</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In </a:t>
            </a:r>
            <a:r>
              <a:rPr lang="en-US" sz="2000" b="1" i="1" dirty="0"/>
              <a:t>order to efficiently process a Rescission MT, the customer name should be stated in the comments. </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163</a:t>
            </a:fld>
            <a:endParaRPr lang="en-US">
              <a:solidFill>
                <a:srgbClr val="5B6770"/>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TRUE</a:t>
            </a:r>
            <a:r>
              <a:rPr lang="en-US" sz="2000" i="1" dirty="0" smtClean="0">
                <a:solidFill>
                  <a:srgbClr val="00AEC7"/>
                </a:solidFill>
              </a:rPr>
              <a:t> – providing any relevant information assists in the timely resolution of the MT</a:t>
            </a:r>
            <a:endParaRPr lang="en-US" sz="2000" i="1" dirty="0">
              <a:solidFill>
                <a:srgbClr val="00AEC7"/>
              </a:solidFill>
            </a:endParaRPr>
          </a:p>
        </p:txBody>
      </p:sp>
      <p:sp>
        <p:nvSpPr>
          <p:cNvPr id="6" name="Rectangle 5"/>
          <p:cNvSpPr/>
          <p:nvPr/>
        </p:nvSpPr>
        <p:spPr>
          <a:xfrm>
            <a:off x="1524000" y="3806092"/>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152130"/>
            <a:ext cx="379677" cy="370371"/>
          </a:xfrm>
          <a:prstGeom prst="rect">
            <a:avLst/>
          </a:prstGeom>
        </p:spPr>
      </p:pic>
      <p:sp>
        <p:nvSpPr>
          <p:cNvPr id="8" name="Rectangle 7"/>
          <p:cNvSpPr/>
          <p:nvPr/>
        </p:nvSpPr>
        <p:spPr>
          <a:xfrm>
            <a:off x="304800" y="206768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09059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#3</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A </a:t>
            </a:r>
            <a:r>
              <a:rPr lang="en-US" sz="2000" b="1" i="1" dirty="0"/>
              <a:t>customer who has exercised their ‘right of rescission’ may receive fees from the Gaining REP.</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164</a:t>
            </a:fld>
            <a:endParaRPr lang="en-US">
              <a:solidFill>
                <a:srgbClr val="5B6770"/>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FALSE</a:t>
            </a:r>
            <a:r>
              <a:rPr lang="en-US" sz="2000" i="1" dirty="0" smtClean="0">
                <a:solidFill>
                  <a:srgbClr val="00AEC7"/>
                </a:solidFill>
              </a:rPr>
              <a:t> </a:t>
            </a:r>
            <a:r>
              <a:rPr lang="en-US" sz="2000" i="1" dirty="0">
                <a:solidFill>
                  <a:srgbClr val="00AEC7"/>
                </a:solidFill>
              </a:rPr>
              <a:t>– per PUC Subst. Rule 25.474(j), a customer has the right to rescind the terms of service without penalty or fee of any kind</a:t>
            </a:r>
          </a:p>
        </p:txBody>
      </p:sp>
      <p:sp>
        <p:nvSpPr>
          <p:cNvPr id="6" name="Rectangle 5"/>
          <p:cNvSpPr/>
          <p:nvPr/>
        </p:nvSpPr>
        <p:spPr>
          <a:xfrm>
            <a:off x="1524000" y="36851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8549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#4</a:t>
            </a:r>
            <a:endParaRPr lang="en-US" dirty="0"/>
          </a:p>
        </p:txBody>
      </p:sp>
      <p:sp>
        <p:nvSpPr>
          <p:cNvPr id="3" name="Content Placeholder 2"/>
          <p:cNvSpPr>
            <a:spLocks noGrp="1"/>
          </p:cNvSpPr>
          <p:nvPr>
            <p:ph idx="1"/>
          </p:nvPr>
        </p:nvSpPr>
        <p:spPr>
          <a:xfrm>
            <a:off x="304800" y="1139032"/>
            <a:ext cx="8534400" cy="2096537"/>
          </a:xfrm>
        </p:spPr>
        <p:txBody>
          <a:bodyPr/>
          <a:lstStyle/>
          <a:p>
            <a:pPr marL="0" indent="0">
              <a:spcBef>
                <a:spcPts val="1800"/>
              </a:spcBef>
              <a:buNone/>
            </a:pPr>
            <a:r>
              <a:rPr lang="en-US" sz="2000" b="1" i="1" dirty="0" smtClean="0"/>
              <a:t>Once </a:t>
            </a:r>
            <a:r>
              <a:rPr lang="en-US" sz="2000" b="1" i="1" dirty="0"/>
              <a:t>the Losing REP has agreed to the Rescission, they have _______ days to submit the BDMVI.</a:t>
            </a:r>
            <a:endParaRPr lang="en-US" sz="2000" b="1" i="1" dirty="0" smtClean="0"/>
          </a:p>
          <a:p>
            <a:pPr marL="1097280" lvl="1" indent="-457200">
              <a:spcBef>
                <a:spcPts val="3000"/>
              </a:spcBef>
              <a:buFont typeface="+mj-lt"/>
              <a:buAutoNum type="alphaLcParenR"/>
            </a:pPr>
            <a:r>
              <a:rPr lang="en-US" sz="2000" dirty="0" smtClean="0"/>
              <a:t>10 </a:t>
            </a:r>
            <a:r>
              <a:rPr lang="en-US" sz="2000" dirty="0"/>
              <a:t>days</a:t>
            </a:r>
          </a:p>
          <a:p>
            <a:pPr marL="1097280" lvl="1" indent="-457200">
              <a:spcBef>
                <a:spcPts val="1200"/>
              </a:spcBef>
              <a:buFont typeface="+mj-lt"/>
              <a:buAutoNum type="alphaLcParenR"/>
            </a:pPr>
            <a:r>
              <a:rPr lang="en-US" sz="2000" dirty="0"/>
              <a:t>5  business days</a:t>
            </a:r>
          </a:p>
          <a:p>
            <a:pPr marL="1097280" lvl="1" indent="-457200">
              <a:spcBef>
                <a:spcPts val="1200"/>
              </a:spcBef>
              <a:buFont typeface="+mj-lt"/>
              <a:buAutoNum type="alphaLcParenR"/>
            </a:pPr>
            <a:r>
              <a:rPr lang="en-US" sz="2000" dirty="0"/>
              <a:t>2  business days</a:t>
            </a:r>
          </a:p>
          <a:p>
            <a:pPr marL="1097280" lvl="1" indent="-457200">
              <a:spcBef>
                <a:spcPts val="1200"/>
              </a:spcBef>
              <a:buFont typeface="+mj-lt"/>
              <a:buAutoNum type="alphaLcParenR"/>
            </a:pPr>
            <a:r>
              <a:rPr lang="en-US" sz="2000" dirty="0"/>
              <a:t>14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165</a:t>
            </a:fld>
            <a:endParaRPr lang="en-US">
              <a:solidFill>
                <a:srgbClr val="5B6770"/>
              </a:solidFill>
            </a:endParaRPr>
          </a:p>
        </p:txBody>
      </p:sp>
      <p:sp>
        <p:nvSpPr>
          <p:cNvPr id="5" name="Content Placeholder 2"/>
          <p:cNvSpPr txBox="1">
            <a:spLocks/>
          </p:cNvSpPr>
          <p:nvPr/>
        </p:nvSpPr>
        <p:spPr>
          <a:xfrm>
            <a:off x="1891324" y="4505630"/>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2 </a:t>
            </a:r>
            <a:r>
              <a:rPr lang="en-US" sz="2000" b="1" i="1" dirty="0">
                <a:solidFill>
                  <a:srgbClr val="00AEC7"/>
                </a:solidFill>
              </a:rPr>
              <a:t>business days </a:t>
            </a:r>
            <a:r>
              <a:rPr lang="en-US" sz="2000" i="1" dirty="0">
                <a:solidFill>
                  <a:srgbClr val="00AEC7"/>
                </a:solidFill>
              </a:rPr>
              <a:t>– once the TDSP has transitioned the MT to “Ready to Receive”</a:t>
            </a:r>
          </a:p>
        </p:txBody>
      </p:sp>
      <p:sp>
        <p:nvSpPr>
          <p:cNvPr id="6" name="Rectangle 5"/>
          <p:cNvSpPr/>
          <p:nvPr/>
        </p:nvSpPr>
        <p:spPr>
          <a:xfrm>
            <a:off x="1524000" y="4450922"/>
            <a:ext cx="6096000" cy="1465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3"/>
            <a:ext cx="379677" cy="370371"/>
          </a:xfrm>
          <a:prstGeom prst="rect">
            <a:avLst/>
          </a:prstGeom>
        </p:spPr>
      </p:pic>
      <p:sp>
        <p:nvSpPr>
          <p:cNvPr id="8" name="Rectangle 7"/>
          <p:cNvSpPr/>
          <p:nvPr/>
        </p:nvSpPr>
        <p:spPr>
          <a:xfrm>
            <a:off x="304800" y="2965937"/>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7692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166</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186988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a:t>
            </a:r>
            <a:r>
              <a:rPr lang="en-US" sz="1400" b="1" dirty="0" smtClean="0">
                <a:solidFill>
                  <a:srgbClr val="5B6770"/>
                </a:solidFill>
              </a:rPr>
              <a:t>Training</a:t>
            </a:r>
            <a:endParaRPr lang="en-US" sz="1400" dirty="0" smtClean="0">
              <a:solidFill>
                <a:srgbClr val="5B6770"/>
              </a:solidFill>
            </a:endParaRPr>
          </a:p>
          <a:p>
            <a:pPr>
              <a:spcBef>
                <a:spcPts val="600"/>
              </a:spcBef>
            </a:pPr>
            <a:r>
              <a:rPr lang="en-US" sz="2800" b="1" dirty="0" smtClean="0">
                <a:solidFill>
                  <a:srgbClr val="5B6770"/>
                </a:solidFill>
              </a:rPr>
              <a:t>Inadvertent </a:t>
            </a:r>
            <a:r>
              <a:rPr lang="en-US" sz="2800" b="1" dirty="0">
                <a:solidFill>
                  <a:srgbClr val="5B6770"/>
                </a:solidFill>
              </a:rPr>
              <a:t>Gain (</a:t>
            </a:r>
            <a:r>
              <a:rPr lang="en-US" sz="2800" b="1" dirty="0" smtClean="0">
                <a:solidFill>
                  <a:srgbClr val="5B6770"/>
                </a:solidFill>
              </a:rPr>
              <a:t>IAG) </a:t>
            </a:r>
            <a:r>
              <a:rPr lang="en-US" sz="2800" b="1" dirty="0" err="1" smtClean="0">
                <a:solidFill>
                  <a:srgbClr val="5B6770"/>
                </a:solidFill>
              </a:rPr>
              <a:t>MarkeTrak</a:t>
            </a:r>
            <a:r>
              <a:rPr lang="en-US" sz="2800" b="1" dirty="0" smtClean="0">
                <a:solidFill>
                  <a:srgbClr val="5B6770"/>
                </a:solidFill>
              </a:rPr>
              <a:t> Walkthrough</a:t>
            </a:r>
            <a:endParaRPr lang="en-US" sz="2800" dirty="0">
              <a:solidFill>
                <a:srgbClr val="5B6770"/>
              </a:solidFill>
            </a:endParaRPr>
          </a:p>
        </p:txBody>
      </p:sp>
    </p:spTree>
    <p:extLst>
      <p:ext uri="{BB962C8B-B14F-4D97-AF65-F5344CB8AC3E}">
        <p14:creationId xmlns:p14="http://schemas.microsoft.com/office/powerpoint/2010/main" val="210679759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42900" y="933636"/>
            <a:ext cx="8458200" cy="3483202"/>
          </a:xfrm>
        </p:spPr>
        <p:txBody>
          <a:bodyPr/>
          <a:lstStyle/>
          <a:p>
            <a:pPr marL="0" indent="0">
              <a:spcBef>
                <a:spcPts val="1000"/>
              </a:spcBef>
              <a:buNone/>
            </a:pPr>
            <a:r>
              <a:rPr lang="en-US" sz="2000" dirty="0"/>
              <a:t>An inadvertent issue begins upon the discovery of an Inadvertent Gain or Move-In transaction </a:t>
            </a:r>
            <a:r>
              <a:rPr lang="en-US" sz="2000" dirty="0" smtClean="0"/>
              <a:t>submission.</a:t>
            </a:r>
          </a:p>
          <a:p>
            <a:pPr>
              <a:spcBef>
                <a:spcPts val="1000"/>
              </a:spcBef>
            </a:pPr>
            <a:r>
              <a:rPr lang="en-US" sz="2000" dirty="0" smtClean="0"/>
              <a:t>Upon </a:t>
            </a:r>
            <a:r>
              <a:rPr lang="en-US" sz="2000" dirty="0"/>
              <a:t>identification of an Inadvertent Gain, the CR will check the transaction status via the ERCOT </a:t>
            </a:r>
            <a:r>
              <a:rPr lang="en-US" sz="2000" dirty="0" smtClean="0"/>
              <a:t>MIS.</a:t>
            </a:r>
          </a:p>
          <a:p>
            <a:pPr marL="640080" lvl="1" indent="-365760">
              <a:spcBef>
                <a:spcPts val="1000"/>
              </a:spcBef>
              <a:buSzPct val="90000"/>
              <a:buFont typeface="Wingdings" panose="05000000000000000000" pitchFamily="2" charset="2"/>
              <a:buChar char="Ø"/>
            </a:pPr>
            <a:r>
              <a:rPr lang="en-US" sz="2000" dirty="0" smtClean="0"/>
              <a:t>If </a:t>
            </a:r>
            <a:r>
              <a:rPr lang="en-US" sz="2000" dirty="0"/>
              <a:t>transaction Status is </a:t>
            </a:r>
            <a:r>
              <a:rPr lang="en-US" sz="2000" b="1" i="1" dirty="0">
                <a:solidFill>
                  <a:schemeClr val="accent5"/>
                </a:solidFill>
              </a:rPr>
              <a:t>“In Review” </a:t>
            </a:r>
            <a:r>
              <a:rPr lang="en-US" sz="2000" dirty="0"/>
              <a:t>or </a:t>
            </a:r>
            <a:r>
              <a:rPr lang="en-US" sz="2000" b="1" i="1" dirty="0">
                <a:solidFill>
                  <a:schemeClr val="accent5"/>
                </a:solidFill>
              </a:rPr>
              <a:t>“Scheduled”</a:t>
            </a:r>
            <a:r>
              <a:rPr lang="en-US" sz="2000" i="1" dirty="0"/>
              <a:t> </a:t>
            </a:r>
            <a:r>
              <a:rPr lang="en-US" sz="2000" dirty="0"/>
              <a:t>with a ‘key date’ &gt; 1 day and the Inadvertent CR is the submitting CR, then the CR will cancel their submitting transaction </a:t>
            </a:r>
            <a:r>
              <a:rPr lang="en-US" sz="2000" dirty="0" smtClean="0"/>
              <a:t>by </a:t>
            </a:r>
            <a:r>
              <a:rPr lang="en-US" sz="2000" dirty="0"/>
              <a:t>submitting an </a:t>
            </a:r>
            <a:r>
              <a:rPr lang="en-US" sz="2000" dirty="0" smtClean="0"/>
              <a:t>814_08 </a:t>
            </a:r>
            <a:r>
              <a:rPr lang="en-US" sz="2000" dirty="0"/>
              <a:t>EDI cancel </a:t>
            </a:r>
            <a:r>
              <a:rPr lang="en-US" sz="2000" dirty="0" smtClean="0"/>
              <a:t>transaction.</a:t>
            </a:r>
          </a:p>
          <a:p>
            <a:pPr marL="640080" lvl="1" indent="-365760">
              <a:spcBef>
                <a:spcPts val="1000"/>
              </a:spcBef>
              <a:buSzPct val="90000"/>
              <a:buFont typeface="Wingdings" panose="05000000000000000000" pitchFamily="2" charset="2"/>
              <a:buChar char="Ø"/>
            </a:pPr>
            <a:r>
              <a:rPr lang="en-US" sz="2000" dirty="0" smtClean="0"/>
              <a:t>For </a:t>
            </a:r>
            <a:r>
              <a:rPr lang="en-US" sz="2000" b="1" i="1" dirty="0">
                <a:solidFill>
                  <a:schemeClr val="accent5"/>
                </a:solidFill>
              </a:rPr>
              <a:t>“Completed” </a:t>
            </a:r>
            <a:r>
              <a:rPr lang="en-US" sz="2000" dirty="0"/>
              <a:t>or </a:t>
            </a:r>
            <a:r>
              <a:rPr lang="en-US" sz="2000" b="1" i="1" dirty="0">
                <a:solidFill>
                  <a:schemeClr val="accent5"/>
                </a:solidFill>
              </a:rPr>
              <a:t>“Scheduled” </a:t>
            </a:r>
            <a:r>
              <a:rPr lang="en-US" sz="2000" dirty="0"/>
              <a:t>status where the ‘key date’ is the same day, or if the CR is not the submitter of the transaction, the CR will log a </a:t>
            </a:r>
            <a:r>
              <a:rPr lang="en-US" sz="2000" dirty="0" err="1"/>
              <a:t>MarkeTrak</a:t>
            </a:r>
            <a:r>
              <a:rPr lang="en-US" sz="2000" dirty="0"/>
              <a:t> Inadvertent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168</a:t>
            </a:fld>
            <a:endParaRPr lang="en-US">
              <a:solidFill>
                <a:srgbClr val="5B6770"/>
              </a:solidFill>
            </a:endParaRPr>
          </a:p>
        </p:txBody>
      </p:sp>
    </p:spTree>
    <p:extLst>
      <p:ext uri="{BB962C8B-B14F-4D97-AF65-F5344CB8AC3E}">
        <p14:creationId xmlns:p14="http://schemas.microsoft.com/office/powerpoint/2010/main" val="227275551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p:txBody>
          <a:bodyPr/>
          <a:lstStyle/>
          <a:p>
            <a:pPr marL="640080" indent="-365760">
              <a:spcBef>
                <a:spcPts val="1800"/>
              </a:spcBef>
              <a:buSzPct val="90000"/>
              <a:buFont typeface="Wingdings" panose="05000000000000000000" pitchFamily="2" charset="2"/>
              <a:buChar char="Ø"/>
            </a:pPr>
            <a:r>
              <a:rPr lang="en-US" sz="2000" dirty="0"/>
              <a:t>CR’s will work together in a manner outlined in Section 7.2 of the Retail Market Guide (RMG) to determine appropriate resolution. </a:t>
            </a:r>
          </a:p>
          <a:p>
            <a:pPr marL="914400" lvl="1">
              <a:spcBef>
                <a:spcPts val="1800"/>
              </a:spcBef>
            </a:pPr>
            <a:r>
              <a:rPr lang="en-US" sz="2000" dirty="0"/>
              <a:t>CRs, both Losing and Gaining Reps, must investigate the matter and </a:t>
            </a:r>
            <a:r>
              <a:rPr lang="en-US" sz="2000" b="1" dirty="0">
                <a:solidFill>
                  <a:schemeClr val="accent5"/>
                </a:solidFill>
              </a:rPr>
              <a:t>provide all necessary/relevant information – </a:t>
            </a:r>
            <a:r>
              <a:rPr lang="en-US" sz="2000" b="1" i="1" dirty="0">
                <a:solidFill>
                  <a:schemeClr val="accent5"/>
                </a:solidFill>
              </a:rPr>
              <a:t>customer name, service address, meter </a:t>
            </a:r>
            <a:r>
              <a:rPr lang="en-US" sz="2000" b="1" i="1" dirty="0" smtClean="0">
                <a:solidFill>
                  <a:schemeClr val="accent5"/>
                </a:solidFill>
              </a:rPr>
              <a:t>number</a:t>
            </a:r>
          </a:p>
          <a:p>
            <a:pPr marL="640080" indent="-365760">
              <a:spcBef>
                <a:spcPts val="1800"/>
              </a:spcBef>
              <a:buSzPct val="90000"/>
              <a:buFont typeface="Wingdings" panose="05000000000000000000" pitchFamily="2" charset="2"/>
              <a:buChar char="Ø"/>
            </a:pPr>
            <a:r>
              <a:rPr lang="en-US" sz="2000" dirty="0" smtClean="0"/>
              <a:t>If </a:t>
            </a:r>
            <a:r>
              <a:rPr lang="en-US" sz="2000" dirty="0"/>
              <a:t>resolution requires a backdated move-in (BDMVI), the regain date should be </a:t>
            </a:r>
            <a:r>
              <a:rPr lang="en-US" sz="2000" b="1" dirty="0">
                <a:solidFill>
                  <a:schemeClr val="accent5"/>
                </a:solidFill>
              </a:rPr>
              <a:t>Date of Loss + 1 (DOL+1) or at the latest 10 days from the date the </a:t>
            </a:r>
            <a:r>
              <a:rPr lang="en-US" sz="2000" b="1" dirty="0" err="1">
                <a:solidFill>
                  <a:schemeClr val="accent5"/>
                </a:solidFill>
              </a:rPr>
              <a:t>MarkeTrak</a:t>
            </a:r>
            <a:r>
              <a:rPr lang="en-US" sz="2000" b="1" dirty="0">
                <a:solidFill>
                  <a:schemeClr val="accent5"/>
                </a:solidFill>
              </a:rPr>
              <a:t> was submitted </a:t>
            </a:r>
            <a:r>
              <a:rPr lang="en-US" sz="2000" dirty="0"/>
              <a:t>to avoid creating transaction business process exceptions at ERCOT and the </a:t>
            </a:r>
            <a:r>
              <a:rPr lang="en-US" sz="2000" dirty="0" smtClean="0"/>
              <a:t>TDSP.</a:t>
            </a:r>
          </a:p>
          <a:p>
            <a:pPr marL="914400" lvl="1">
              <a:spcBef>
                <a:spcPts val="1800"/>
              </a:spcBef>
            </a:pPr>
            <a:r>
              <a:rPr lang="en-US" sz="2000" dirty="0" smtClean="0"/>
              <a:t>The </a:t>
            </a:r>
            <a:r>
              <a:rPr lang="en-US" sz="2000" dirty="0"/>
              <a:t>Losing Rep shall </a:t>
            </a:r>
            <a:r>
              <a:rPr lang="en-US" sz="2000" u="sng" dirty="0"/>
              <a:t>submit the BDMVI</a:t>
            </a:r>
            <a:r>
              <a:rPr lang="en-US" sz="2000" dirty="0"/>
              <a:t> 814_16 </a:t>
            </a:r>
            <a:r>
              <a:rPr lang="en-US" sz="2000" u="sng" dirty="0"/>
              <a:t>no later than 12 days after submittal of the </a:t>
            </a:r>
            <a:r>
              <a:rPr lang="en-US" sz="2000" u="sng" dirty="0" err="1"/>
              <a:t>MarkeTrak</a:t>
            </a:r>
            <a:r>
              <a:rPr lang="en-US" sz="2000" dirty="0"/>
              <a:t> and shall be dated with the ‘proposed regain date’ as agreed in the </a:t>
            </a:r>
            <a:r>
              <a:rPr lang="en-US" sz="2000" dirty="0" err="1"/>
              <a:t>MarkeTrak</a:t>
            </a:r>
            <a:r>
              <a:rPr lang="en-US" sz="20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169</a:t>
            </a:fld>
            <a:endParaRPr lang="en-US">
              <a:solidFill>
                <a:srgbClr val="5B6770"/>
              </a:solidFill>
            </a:endParaRPr>
          </a:p>
        </p:txBody>
      </p:sp>
    </p:spTree>
    <p:extLst>
      <p:ext uri="{BB962C8B-B14F-4D97-AF65-F5344CB8AC3E}">
        <p14:creationId xmlns:p14="http://schemas.microsoft.com/office/powerpoint/2010/main" val="19460004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4876800" cy="5257800"/>
          </a:xfrm>
        </p:spPr>
        <p:txBody>
          <a:bodyPr/>
          <a:lstStyle/>
          <a:p>
            <a:pPr marL="0" indent="0">
              <a:buNone/>
            </a:pPr>
            <a:r>
              <a:rPr lang="en-US" sz="1600" b="1" dirty="0"/>
              <a:t>Navigation </a:t>
            </a:r>
            <a:r>
              <a:rPr lang="en-US" sz="1600" b="1" dirty="0" smtClean="0"/>
              <a:t>Pane</a:t>
            </a:r>
            <a:r>
              <a:rPr lang="en-US" sz="1600" dirty="0" smtClean="0"/>
              <a:t>: The </a:t>
            </a:r>
            <a:r>
              <a:rPr lang="en-US" sz="1600" dirty="0"/>
              <a:t>navigation pane is available on the left side of the User </a:t>
            </a:r>
            <a:r>
              <a:rPr lang="en-US" sz="1600" dirty="0" smtClean="0"/>
              <a:t>Workspace. You </a:t>
            </a:r>
            <a:r>
              <a:rPr lang="en-US" sz="1600" dirty="0"/>
              <a:t>can do the following in the navigation pane: </a:t>
            </a:r>
          </a:p>
          <a:p>
            <a:pPr lvl="1">
              <a:spcBef>
                <a:spcPts val="1200"/>
              </a:spcBef>
            </a:pPr>
            <a:r>
              <a:rPr lang="en-US" sz="1500" b="1" dirty="0" smtClean="0"/>
              <a:t>Submit</a:t>
            </a:r>
            <a:r>
              <a:rPr lang="en-US" sz="1500" dirty="0" smtClean="0"/>
              <a:t>: The </a:t>
            </a:r>
            <a:r>
              <a:rPr lang="en-US" sz="1500" dirty="0"/>
              <a:t>Submit view provides links to submit issue subtypes.</a:t>
            </a:r>
          </a:p>
          <a:p>
            <a:pPr lvl="1"/>
            <a:r>
              <a:rPr lang="en-US" sz="1500" b="1" dirty="0" smtClean="0"/>
              <a:t>Search</a:t>
            </a:r>
            <a:r>
              <a:rPr lang="en-US" sz="1500" dirty="0" smtClean="0"/>
              <a:t>: Provides </a:t>
            </a:r>
            <a:r>
              <a:rPr lang="en-US" sz="1500" dirty="0"/>
              <a:t>links to the following search features in the </a:t>
            </a:r>
            <a:r>
              <a:rPr lang="en-US" sz="1500" dirty="0" err="1"/>
              <a:t>MarkeTrak</a:t>
            </a:r>
            <a:r>
              <a:rPr lang="en-US" sz="1500" dirty="0"/>
              <a:t> application.</a:t>
            </a:r>
          </a:p>
          <a:p>
            <a:pPr lvl="1"/>
            <a:r>
              <a:rPr lang="en-US" sz="1500" b="1" dirty="0" smtClean="0"/>
              <a:t>Reports</a:t>
            </a:r>
            <a:r>
              <a:rPr lang="en-US" sz="1500" dirty="0" smtClean="0"/>
              <a:t>: Provides </a:t>
            </a:r>
            <a:r>
              <a:rPr lang="en-US" sz="1500" dirty="0"/>
              <a:t>links to reports the user has permissions to run, modify, or delete.</a:t>
            </a:r>
          </a:p>
          <a:p>
            <a:pPr lvl="1"/>
            <a:r>
              <a:rPr lang="en-US" sz="1500" b="1" dirty="0" smtClean="0"/>
              <a:t>Favorites</a:t>
            </a:r>
            <a:r>
              <a:rPr lang="en-US" sz="1500" dirty="0" smtClean="0"/>
              <a:t>: Favorites </a:t>
            </a:r>
            <a:r>
              <a:rPr lang="en-US" sz="1500" dirty="0"/>
              <a:t>enable users to add links to frequently used features, items, and reports to folders that you create or that are provided by the system. Favorites can provide a personal view of items in the system; other users cannot view your favorites, nor can you view other users’ favorites. </a:t>
            </a:r>
          </a:p>
          <a:p>
            <a:pPr lvl="1"/>
            <a:r>
              <a:rPr lang="en-US" sz="1500" b="1" dirty="0"/>
              <a:t>Public </a:t>
            </a:r>
            <a:r>
              <a:rPr lang="en-US" sz="1500" b="1" dirty="0" smtClean="0"/>
              <a:t>Folders</a:t>
            </a:r>
            <a:r>
              <a:rPr lang="en-US" sz="1500" dirty="0" smtClean="0"/>
              <a:t>: Displays </a:t>
            </a:r>
            <a:r>
              <a:rPr lang="en-US" sz="1500" dirty="0"/>
              <a:t>links, reports, URLs, </a:t>
            </a:r>
            <a:r>
              <a:rPr lang="en-US" sz="1500" dirty="0" err="1"/>
              <a:t>etc</a:t>
            </a:r>
            <a:r>
              <a:rPr lang="en-US" sz="1500" dirty="0"/>
              <a:t> that can be viewed by all other </a:t>
            </a:r>
            <a:r>
              <a:rPr lang="en-US" sz="1500" dirty="0" err="1"/>
              <a:t>MarkeTrak</a:t>
            </a:r>
            <a:r>
              <a:rPr lang="en-US" sz="1500" dirty="0"/>
              <a:t> users unless specifically restricted by </a:t>
            </a:r>
            <a:r>
              <a:rPr lang="en-US" sz="1500" dirty="0" err="1"/>
              <a:t>MarkeTrak</a:t>
            </a:r>
            <a:r>
              <a:rPr lang="en-US" sz="1500" dirty="0"/>
              <a:t> Administrators. </a:t>
            </a:r>
            <a:endParaRPr lang="en-US" sz="1500" dirty="0" smtClean="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t="14388"/>
          <a:stretch>
            <a:fillRect/>
          </a:stretch>
        </p:blipFill>
        <p:spPr bwMode="auto">
          <a:xfrm>
            <a:off x="5410200" y="956470"/>
            <a:ext cx="3505200" cy="5368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ouble Brace 5"/>
          <p:cNvSpPr/>
          <p:nvPr/>
        </p:nvSpPr>
        <p:spPr>
          <a:xfrm>
            <a:off x="5295900" y="4461669"/>
            <a:ext cx="1143000" cy="1905000"/>
          </a:xfrm>
          <a:prstGeom prst="bracePair">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srgbClr val="00AEC7"/>
              </a:solidFill>
            </a:endParaRPr>
          </a:p>
        </p:txBody>
      </p:sp>
      <p:sp>
        <p:nvSpPr>
          <p:cNvPr id="7" name="TextBox 6"/>
          <p:cNvSpPr txBox="1"/>
          <p:nvPr/>
        </p:nvSpPr>
        <p:spPr>
          <a:xfrm>
            <a:off x="7555992" y="1371600"/>
            <a:ext cx="1600200" cy="369332"/>
          </a:xfrm>
          <a:prstGeom prst="rect">
            <a:avLst/>
          </a:prstGeom>
          <a:noFill/>
          <a:ln>
            <a:noFill/>
          </a:ln>
        </p:spPr>
        <p:txBody>
          <a:bodyPr wrap="square" rtlCol="0">
            <a:spAutoFit/>
          </a:bodyPr>
          <a:lstStyle/>
          <a:p>
            <a:r>
              <a:rPr lang="en-US" b="1" i="1" dirty="0" smtClean="0">
                <a:solidFill>
                  <a:srgbClr val="FF0000"/>
                </a:solidFill>
              </a:rPr>
              <a:t>Example</a:t>
            </a:r>
            <a:endParaRPr lang="en-US" b="1" i="1" dirty="0">
              <a:solidFill>
                <a:srgbClr val="FF0000"/>
              </a:solidFill>
            </a:endParaRPr>
          </a:p>
        </p:txBody>
      </p:sp>
    </p:spTree>
    <p:extLst>
      <p:ext uri="{BB962C8B-B14F-4D97-AF65-F5344CB8AC3E}">
        <p14:creationId xmlns:p14="http://schemas.microsoft.com/office/powerpoint/2010/main" val="20045297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57232"/>
          </a:xfrm>
        </p:spPr>
        <p:txBody>
          <a:bodyPr/>
          <a:lstStyle/>
          <a:p>
            <a:pPr marL="0" indent="0">
              <a:buNone/>
            </a:pPr>
            <a:r>
              <a:rPr lang="en-US" sz="2000" dirty="0"/>
              <a:t>Submitting an Inadvertent Gain – CR Submits as the Gaining CR</a:t>
            </a:r>
          </a:p>
          <a:p>
            <a:pPr marL="365760" indent="-365760">
              <a:spcBef>
                <a:spcPts val="1200"/>
              </a:spcBef>
              <a:buFont typeface="+mj-lt"/>
              <a:buAutoNum type="arabicPeriod"/>
            </a:pPr>
            <a:r>
              <a:rPr lang="en-US" sz="2000" dirty="0"/>
              <a:t>From the Submit Tree, select IAG – Inadvertent Gaining</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170</a:t>
            </a:fld>
            <a:endParaRPr lang="en-US">
              <a:solidFill>
                <a:srgbClr val="5B6770"/>
              </a:solidFill>
            </a:endParaRP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2233" y="1869050"/>
            <a:ext cx="4759535" cy="425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p:cNvCxnSpPr/>
          <p:nvPr/>
        </p:nvCxnSpPr>
        <p:spPr>
          <a:xfrm flipH="1" flipV="1">
            <a:off x="6289431" y="5574323"/>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7" name="Straight Arrow Connector 6"/>
          <p:cNvCxnSpPr/>
          <p:nvPr/>
        </p:nvCxnSpPr>
        <p:spPr>
          <a:xfrm flipH="1" flipV="1">
            <a:off x="3458307" y="2794244"/>
            <a:ext cx="482600" cy="26670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560433"/>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896308"/>
          </a:xfrm>
        </p:spPr>
        <p:txBody>
          <a:bodyPr/>
          <a:lstStyle/>
          <a:p>
            <a:pPr>
              <a:buFont typeface="+mj-lt"/>
              <a:buAutoNum type="arabicPeriod" startAt="2"/>
            </a:pPr>
            <a:r>
              <a:rPr lang="en-US" sz="1600" dirty="0" smtClean="0"/>
              <a:t>CR1 </a:t>
            </a:r>
            <a:r>
              <a:rPr lang="en-US" sz="1600" dirty="0"/>
              <a:t>(Gaining/Original CR) will enter all required information. </a:t>
            </a:r>
          </a:p>
          <a:p>
            <a:pPr marL="457200" lvl="1" indent="-182880">
              <a:buFont typeface="Arial" panose="020B0604020202020204" pitchFamily="34" charset="0"/>
              <a:buChar char="•"/>
            </a:pPr>
            <a:r>
              <a:rPr lang="en-US" sz="1600" dirty="0"/>
              <a:t>ESIID</a:t>
            </a:r>
          </a:p>
          <a:p>
            <a:pPr marL="457200" lvl="1" indent="-182880">
              <a:buFont typeface="Arial" panose="020B0604020202020204" pitchFamily="34" charset="0"/>
              <a:buChar char="•"/>
            </a:pPr>
            <a:r>
              <a:rPr lang="en-US" sz="1600" dirty="0"/>
              <a:t>Original Tran ID – The original </a:t>
            </a:r>
            <a:r>
              <a:rPr lang="en-US" sz="1600" dirty="0" err="1"/>
              <a:t>tran</a:t>
            </a:r>
            <a:r>
              <a:rPr lang="en-US" sz="1600" dirty="0"/>
              <a:t> id of the other CR’s enrollment. (BGN06 of the 814_06).</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171</a:t>
            </a:fld>
            <a:endParaRPr lang="en-US">
              <a:solidFill>
                <a:srgbClr val="5B677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14049" y="2077705"/>
            <a:ext cx="5169796" cy="3102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504830" y="5179879"/>
            <a:ext cx="6334370" cy="1210588"/>
          </a:xfrm>
          <a:prstGeom prst="rect">
            <a:avLst/>
          </a:prstGeom>
        </p:spPr>
        <p:txBody>
          <a:bodyPr wrap="square">
            <a:spAutoFit/>
          </a:bodyPr>
          <a:lstStyle/>
          <a:p>
            <a:pPr marL="0" lvl="1">
              <a:spcBef>
                <a:spcPct val="0"/>
              </a:spcBef>
              <a:buClr>
                <a:srgbClr val="685BC7"/>
              </a:buClr>
            </a:pPr>
            <a:r>
              <a:rPr lang="en-US" altLang="en-US" sz="1100" b="1" dirty="0">
                <a:solidFill>
                  <a:srgbClr val="FF8200"/>
                </a:solidFill>
              </a:rPr>
              <a:t>CRITICAL: The Comments field is technically optional; however, not providing the required information referenced in RMG Section 7.3.2(1) could result in a delay of issue </a:t>
            </a:r>
            <a:r>
              <a:rPr lang="en-US" altLang="en-US" sz="1100" b="1" dirty="0" smtClean="0">
                <a:solidFill>
                  <a:srgbClr val="FF8200"/>
                </a:solidFill>
              </a:rPr>
              <a:t>resolution.</a:t>
            </a:r>
          </a:p>
          <a:p>
            <a:pPr marL="0" lvl="1">
              <a:spcBef>
                <a:spcPts val="400"/>
              </a:spcBef>
              <a:buClr>
                <a:srgbClr val="685BC7"/>
              </a:buClr>
            </a:pPr>
            <a:r>
              <a:rPr lang="en-US" altLang="en-US" sz="1100" b="1" dirty="0" smtClean="0">
                <a:solidFill>
                  <a:srgbClr val="FF8200"/>
                </a:solidFill>
              </a:rPr>
              <a:t>Please </a:t>
            </a:r>
            <a:r>
              <a:rPr lang="en-US" altLang="en-US" sz="1100" b="1" dirty="0">
                <a:solidFill>
                  <a:srgbClr val="FF8200"/>
                </a:solidFill>
              </a:rPr>
              <a:t>include any additional information in this box.</a:t>
            </a:r>
          </a:p>
          <a:p>
            <a:pPr marL="365760" lvl="4" indent="-182880">
              <a:spcBef>
                <a:spcPts val="400"/>
              </a:spcBef>
              <a:buFont typeface="Arial" panose="020B0604020202020204" pitchFamily="34" charset="0"/>
              <a:buChar char="•"/>
            </a:pPr>
            <a:r>
              <a:rPr lang="en-US" altLang="en-US" sz="1100" b="1" dirty="0">
                <a:solidFill>
                  <a:srgbClr val="FF8200"/>
                </a:solidFill>
              </a:rPr>
              <a:t>Customer Name (Always)</a:t>
            </a:r>
          </a:p>
          <a:p>
            <a:pPr marL="365760" lvl="4" indent="-182880">
              <a:spcBef>
                <a:spcPct val="0"/>
              </a:spcBef>
              <a:buFont typeface="Arial" panose="020B0604020202020204" pitchFamily="34" charset="0"/>
              <a:buChar char="•"/>
            </a:pPr>
            <a:r>
              <a:rPr lang="en-US" altLang="en-US" sz="1100" b="1" dirty="0">
                <a:solidFill>
                  <a:srgbClr val="FF8200"/>
                </a:solidFill>
              </a:rPr>
              <a:t>Meter Number  (If available)</a:t>
            </a:r>
          </a:p>
          <a:p>
            <a:pPr marL="365760" lvl="4" indent="-182880">
              <a:spcBef>
                <a:spcPct val="0"/>
              </a:spcBef>
              <a:buFont typeface="Arial" panose="020B0604020202020204" pitchFamily="34" charset="0"/>
              <a:buChar char="•"/>
            </a:pPr>
            <a:r>
              <a:rPr lang="en-US" altLang="en-US" sz="1100" b="1" dirty="0">
                <a:solidFill>
                  <a:srgbClr val="FF8200"/>
                </a:solidFill>
              </a:rPr>
              <a:t>Any other pertinent information that will help expedite resolution</a:t>
            </a:r>
          </a:p>
        </p:txBody>
      </p:sp>
    </p:spTree>
    <p:extLst>
      <p:ext uri="{BB962C8B-B14F-4D97-AF65-F5344CB8AC3E}">
        <p14:creationId xmlns:p14="http://schemas.microsoft.com/office/powerpoint/2010/main" val="11713624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575878"/>
          </a:xfrm>
        </p:spPr>
        <p:txBody>
          <a:bodyPr/>
          <a:lstStyle/>
          <a:p>
            <a:pPr marL="365760" indent="-365760">
              <a:buFont typeface="+mj-lt"/>
              <a:buAutoNum type="arabicPeriod" startAt="3"/>
            </a:pPr>
            <a:r>
              <a:rPr lang="en-US" sz="1600" dirty="0" smtClean="0"/>
              <a:t>Select </a:t>
            </a:r>
            <a:r>
              <a:rPr lang="en-US" sz="1600" dirty="0"/>
              <a:t>OK to create the IAG – Inadvertent Gaining </a:t>
            </a:r>
            <a:r>
              <a:rPr lang="en-US" sz="1600" dirty="0" err="1"/>
              <a:t>MarkeTrak</a:t>
            </a:r>
            <a:r>
              <a:rPr lang="en-US" sz="1600" dirty="0"/>
              <a:t> Issue</a:t>
            </a:r>
            <a:r>
              <a:rPr lang="en-US" sz="1600" dirty="0" smtClean="0"/>
              <a:t>. The </a:t>
            </a:r>
            <a:r>
              <a:rPr lang="en-US" sz="1600" dirty="0"/>
              <a:t>issue enters the state of New (ERCOT) and is visible only by the Submitting CR and ERCOT.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172</a:t>
            </a:fld>
            <a:endParaRPr lang="en-US">
              <a:solidFill>
                <a:srgbClr val="5B6770"/>
              </a:solidFill>
            </a:endParaRPr>
          </a:p>
        </p:txBody>
      </p:sp>
      <p:sp>
        <p:nvSpPr>
          <p:cNvPr id="5" name="Content Placeholder 2"/>
          <p:cNvSpPr txBox="1">
            <a:spLocks/>
          </p:cNvSpPr>
          <p:nvPr/>
        </p:nvSpPr>
        <p:spPr>
          <a:xfrm>
            <a:off x="381000" y="4835232"/>
            <a:ext cx="8458200" cy="1224432"/>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buFont typeface="Wingdings" panose="05000000000000000000" pitchFamily="2" charset="2"/>
              <a:buChar char="Ø"/>
            </a:pPr>
            <a:r>
              <a:rPr lang="en-US" sz="1600" b="1" dirty="0">
                <a:solidFill>
                  <a:srgbClr val="FF8200"/>
                </a:solidFill>
              </a:rPr>
              <a:t>The Submitting CR has the option to Withdraw the issue at this point</a:t>
            </a:r>
          </a:p>
          <a:p>
            <a:pPr marL="365760" indent="-365760">
              <a:spcBef>
                <a:spcPts val="1200"/>
              </a:spcBef>
              <a:buFont typeface="+mj-lt"/>
              <a:buAutoNum type="arabicPeriod" startAt="4"/>
            </a:pPr>
            <a:r>
              <a:rPr lang="en-US" sz="1600" dirty="0" smtClean="0">
                <a:solidFill>
                  <a:srgbClr val="5B6770"/>
                </a:solidFill>
              </a:rPr>
              <a:t>ERCOT will select Begin Working to provide the Gaining CR Start Date, if the Gaining CR is still the rep of record (Gaining CR ROR), assign CR2 (Gaining CR) and TDSP. ERCOT will then select “OK” to move the issue to CR2 (Gaining CR).</a:t>
            </a:r>
            <a:endParaRPr lang="en-US" sz="1600" dirty="0">
              <a:solidFill>
                <a:srgbClr val="5B6770"/>
              </a:solidFill>
            </a:endParaRP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3630"/>
            <a:ext cx="5943600" cy="294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093959"/>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974463"/>
          </a:xfrm>
        </p:spPr>
        <p:txBody>
          <a:bodyPr/>
          <a:lstStyle/>
          <a:p>
            <a:pPr marL="365760" indent="-365760">
              <a:buFont typeface="+mj-lt"/>
              <a:buAutoNum type="arabicPeriod" startAt="5"/>
            </a:pPr>
            <a:r>
              <a:rPr lang="en-US" sz="2000" dirty="0" smtClean="0"/>
              <a:t>CR2 </a:t>
            </a:r>
            <a:r>
              <a:rPr lang="en-US" sz="2000" dirty="0"/>
              <a:t>(Losing CR) will select Begin Working and Issue details and Investigate Market Conditions to determine the appropriate regain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173</a:t>
            </a:fld>
            <a:endParaRPr lang="en-US">
              <a:solidFill>
                <a:srgbClr val="5B6770"/>
              </a:solidFill>
            </a:endParaRP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0703" y="2119688"/>
            <a:ext cx="6219825"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4875353"/>
            <a:ext cx="8458200" cy="974463"/>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indent="-457200">
              <a:buFont typeface="+mj-lt"/>
              <a:buAutoNum type="alphaUcPeriod"/>
            </a:pPr>
            <a:r>
              <a:rPr lang="en-US" sz="2000" dirty="0" smtClean="0">
                <a:solidFill>
                  <a:srgbClr val="5B6770"/>
                </a:solidFill>
              </a:rPr>
              <a:t>CR2 (Losing CR) will select Begin Working and Issue details and Investigate Market Conditions to determine the appropriate regain date.</a:t>
            </a:r>
            <a:endParaRPr lang="en-US" sz="2000" dirty="0">
              <a:solidFill>
                <a:srgbClr val="5B6770"/>
              </a:solidFill>
            </a:endParaRPr>
          </a:p>
        </p:txBody>
      </p:sp>
    </p:spTree>
    <p:extLst>
      <p:ext uri="{BB962C8B-B14F-4D97-AF65-F5344CB8AC3E}">
        <p14:creationId xmlns:p14="http://schemas.microsoft.com/office/powerpoint/2010/main" val="26038781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864124"/>
          </a:xfrm>
        </p:spPr>
        <p:txBody>
          <a:bodyPr/>
          <a:lstStyle/>
          <a:p>
            <a:pPr marL="0" indent="0">
              <a:spcBef>
                <a:spcPts val="600"/>
              </a:spcBef>
              <a:buNone/>
            </a:pPr>
            <a:r>
              <a:rPr lang="en-US" sz="1600" dirty="0"/>
              <a:t>If CR2 (Losing/Original CR) determines that an Inadvertent Gain has NOT taken place, they </a:t>
            </a:r>
            <a:r>
              <a:rPr lang="en-US" sz="1600" dirty="0" smtClean="0"/>
              <a:t>have the </a:t>
            </a:r>
            <a:r>
              <a:rPr lang="en-US" sz="1600" dirty="0"/>
              <a:t>option to select “</a:t>
            </a:r>
            <a:r>
              <a:rPr lang="en-US" sz="1600" dirty="0" err="1"/>
              <a:t>Unexecutable</a:t>
            </a:r>
            <a:r>
              <a:rPr lang="en-US" sz="1600" dirty="0"/>
              <a:t>” to stop the Inadvertent Gain process as outlined in Section 7.3.2.4 of the Retail Market </a:t>
            </a:r>
            <a:r>
              <a:rPr lang="en-US" sz="1600" dirty="0" smtClean="0"/>
              <a:t>Guide.</a:t>
            </a:r>
          </a:p>
          <a:p>
            <a:pPr marL="0" indent="0">
              <a:spcBef>
                <a:spcPts val="1200"/>
              </a:spcBef>
              <a:buNone/>
            </a:pPr>
            <a:r>
              <a:rPr lang="en-US" sz="1600" b="1" dirty="0"/>
              <a:t>7.3.2.4 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smtClean="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174</a:t>
            </a:fld>
            <a:endParaRPr lang="en-US">
              <a:solidFill>
                <a:srgbClr val="5B6770"/>
              </a:solidFill>
            </a:endParaRPr>
          </a:p>
        </p:txBody>
      </p:sp>
      <p:sp>
        <p:nvSpPr>
          <p:cNvPr id="8" name="Content Placeholder 2"/>
          <p:cNvSpPr txBox="1">
            <a:spLocks/>
          </p:cNvSpPr>
          <p:nvPr/>
        </p:nvSpPr>
        <p:spPr>
          <a:xfrm>
            <a:off x="381000" y="2935846"/>
            <a:ext cx="4425268" cy="2214124"/>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lvl="1">
              <a:spcBef>
                <a:spcPts val="1200"/>
              </a:spcBef>
              <a:buFont typeface="+mj-lt"/>
              <a:buAutoNum type="alphaLcParenR"/>
            </a:pPr>
            <a:r>
              <a:rPr lang="en-US" sz="1600" dirty="0" smtClean="0">
                <a:solidFill>
                  <a:srgbClr val="5B6770"/>
                </a:solidFill>
              </a:rPr>
              <a:t>A new transaction has completed in the market, including, but not limited to the following transactions:</a:t>
            </a:r>
          </a:p>
          <a:p>
            <a:pPr marL="914400" lvl="2">
              <a:spcBef>
                <a:spcPts val="1200"/>
              </a:spcBef>
              <a:buFont typeface="+mj-lt"/>
              <a:buAutoNum type="romanLcPeriod"/>
            </a:pPr>
            <a:r>
              <a:rPr lang="en-US" sz="1600" dirty="0" smtClean="0">
                <a:solidFill>
                  <a:srgbClr val="5B6770"/>
                </a:solidFill>
              </a:rPr>
              <a:t>The 814_16, Move In Request; or</a:t>
            </a:r>
          </a:p>
          <a:p>
            <a:pPr marL="914400" lvl="2">
              <a:spcBef>
                <a:spcPts val="1200"/>
              </a:spcBef>
              <a:buFont typeface="+mj-lt"/>
              <a:buAutoNum type="romanLcPeriod"/>
            </a:pPr>
            <a:r>
              <a:rPr lang="en-US" sz="1600" dirty="0" smtClean="0">
                <a:solidFill>
                  <a:srgbClr val="5B6770"/>
                </a:solidFill>
              </a:rPr>
              <a:t>The 814_01, Switch Request. </a:t>
            </a:r>
          </a:p>
          <a:p>
            <a:pPr marL="640080" lvl="2" indent="0">
              <a:spcBef>
                <a:spcPts val="1200"/>
              </a:spcBef>
              <a:buFont typeface="Arial" panose="020B0604020202020204" pitchFamily="34" charset="0"/>
              <a:buNone/>
            </a:pPr>
            <a:r>
              <a:rPr lang="en-US" sz="1600" b="1" i="1" dirty="0" smtClean="0">
                <a:solidFill>
                  <a:srgbClr val="FF8200"/>
                </a:solidFill>
              </a:rPr>
              <a:t>Use “3rd Party CR has regained/transaction completed”</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535" y="3196887"/>
            <a:ext cx="3727542" cy="1476254"/>
          </a:xfrm>
          <a:prstGeom prst="rect">
            <a:avLst/>
          </a:prstGeom>
        </p:spPr>
      </p:pic>
    </p:spTree>
    <p:extLst>
      <p:ext uri="{BB962C8B-B14F-4D97-AF65-F5344CB8AC3E}">
        <p14:creationId xmlns:p14="http://schemas.microsoft.com/office/powerpoint/2010/main" val="2034561069"/>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175</a:t>
            </a:fld>
            <a:endParaRPr lang="en-US">
              <a:solidFill>
                <a:srgbClr val="5B6770"/>
              </a:solidFill>
            </a:endParaRPr>
          </a:p>
        </p:txBody>
      </p:sp>
      <p:sp>
        <p:nvSpPr>
          <p:cNvPr id="7" name="Content Placeholder 2"/>
          <p:cNvSpPr txBox="1">
            <a:spLocks/>
          </p:cNvSpPr>
          <p:nvPr/>
        </p:nvSpPr>
        <p:spPr>
          <a:xfrm>
            <a:off x="380685" y="2104432"/>
            <a:ext cx="4425696" cy="1243090"/>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40080">
              <a:spcBef>
                <a:spcPts val="1200"/>
              </a:spcBef>
              <a:buFont typeface="+mj-lt"/>
              <a:buAutoNum type="alphaLcParenR" startAt="2"/>
            </a:pPr>
            <a:r>
              <a:rPr lang="en-US" sz="1600" dirty="0" smtClean="0">
                <a:solidFill>
                  <a:srgbClr val="5B6770"/>
                </a:solidFill>
              </a:rPr>
              <a:t>Duplicate Inadvertent Gaining issue in </a:t>
            </a:r>
            <a:r>
              <a:rPr lang="en-US" sz="1600" dirty="0" err="1" smtClean="0">
                <a:solidFill>
                  <a:srgbClr val="5B6770"/>
                </a:solidFill>
              </a:rPr>
              <a:t>MarkeTrak</a:t>
            </a:r>
            <a:r>
              <a:rPr lang="en-US" sz="1600" dirty="0" smtClean="0">
                <a:solidFill>
                  <a:srgbClr val="5B6770"/>
                </a:solidFill>
              </a:rPr>
              <a:t> for the same Customer on the same ESI ID.</a:t>
            </a:r>
          </a:p>
          <a:p>
            <a:pPr marL="640080" indent="0">
              <a:spcBef>
                <a:spcPts val="1200"/>
              </a:spcBef>
              <a:buFont typeface="Arial" panose="020B0604020202020204" pitchFamily="34" charset="0"/>
              <a:buNone/>
            </a:pPr>
            <a:r>
              <a:rPr lang="en-US" sz="1600" b="1" i="1" dirty="0" smtClean="0">
                <a:solidFill>
                  <a:srgbClr val="FF8200"/>
                </a:solidFill>
              </a:rPr>
              <a:t>Use “Duplicate Issue”</a:t>
            </a:r>
            <a:endParaRPr lang="en-US" sz="1600" b="1" i="1" dirty="0">
              <a:solidFill>
                <a:srgbClr val="FF8200"/>
              </a:solidFill>
            </a:endParaRPr>
          </a:p>
        </p:txBody>
      </p:sp>
      <p:sp>
        <p:nvSpPr>
          <p:cNvPr id="11" name="Content Placeholder 2"/>
          <p:cNvSpPr>
            <a:spLocks noGrp="1"/>
          </p:cNvSpPr>
          <p:nvPr>
            <p:ph idx="1"/>
          </p:nvPr>
        </p:nvSpPr>
        <p:spPr>
          <a:xfrm>
            <a:off x="381000" y="916861"/>
            <a:ext cx="8458200" cy="1032709"/>
          </a:xfrm>
        </p:spPr>
        <p:txBody>
          <a:bodyPr/>
          <a:lstStyle/>
          <a:p>
            <a:pPr marL="0" indent="0">
              <a:spcBef>
                <a:spcPts val="1200"/>
              </a:spcBef>
              <a:buNone/>
            </a:pPr>
            <a:r>
              <a:rPr lang="en-US" sz="1600" b="1" dirty="0" smtClean="0"/>
              <a:t>7.3.2.4 </a:t>
            </a:r>
            <a:r>
              <a:rPr lang="en-US" sz="1600" b="1" dirty="0"/>
              <a:t>Valid Reject/</a:t>
            </a:r>
            <a:r>
              <a:rPr lang="en-US" sz="1600" b="1" dirty="0" err="1"/>
              <a:t>Unexecutable</a:t>
            </a:r>
            <a:r>
              <a:rPr lang="en-US" sz="1600" b="1" dirty="0"/>
              <a:t> Reasons</a:t>
            </a:r>
          </a:p>
          <a:p>
            <a:pPr marL="342900" indent="-342900">
              <a:spcBef>
                <a:spcPts val="1200"/>
              </a:spcBef>
              <a:buFont typeface="Arial" panose="020B0604020202020204" pitchFamily="34" charset="0"/>
              <a:buAutoNum type="arabicParenBoth"/>
            </a:pPr>
            <a:r>
              <a:rPr lang="en-US" sz="1600" dirty="0"/>
              <a:t>The </a:t>
            </a:r>
            <a:r>
              <a:rPr lang="en-US" sz="1600" b="1" dirty="0">
                <a:solidFill>
                  <a:schemeClr val="accent5"/>
                </a:solidFill>
              </a:rPr>
              <a:t>Losing CR</a:t>
            </a:r>
            <a:r>
              <a:rPr lang="en-US" sz="1600" dirty="0"/>
              <a:t> may reject the return of an inadvertently gained ESI ID from the </a:t>
            </a:r>
            <a:r>
              <a:rPr lang="en-US" sz="1600" b="1" dirty="0">
                <a:solidFill>
                  <a:schemeClr val="accent5"/>
                </a:solidFill>
              </a:rPr>
              <a:t>Gaining CR</a:t>
            </a:r>
            <a:r>
              <a:rPr lang="en-US" sz="1600" dirty="0"/>
              <a:t> for one of the following reasons </a:t>
            </a:r>
            <a:r>
              <a:rPr lang="en-US" sz="1600" b="1" u="sng" dirty="0">
                <a:solidFill>
                  <a:schemeClr val="accent5"/>
                </a:solidFill>
              </a:rPr>
              <a:t>only</a:t>
            </a:r>
            <a:r>
              <a:rPr lang="en-US" sz="1600" dirty="0" smtClean="0"/>
              <a:t>:</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344" y="2179307"/>
            <a:ext cx="3703796" cy="1466850"/>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8344" y="4278521"/>
            <a:ext cx="3703796" cy="1466850"/>
          </a:xfrm>
          <a:prstGeom prst="rect">
            <a:avLst/>
          </a:prstGeom>
        </p:spPr>
      </p:pic>
      <p:sp>
        <p:nvSpPr>
          <p:cNvPr id="6" name="Rectangle 5"/>
          <p:cNvSpPr/>
          <p:nvPr/>
        </p:nvSpPr>
        <p:spPr>
          <a:xfrm>
            <a:off x="740588" y="3994030"/>
            <a:ext cx="8248137" cy="2035833"/>
          </a:xfrm>
          <a:prstGeom prst="rect">
            <a:avLst/>
          </a:prstGeom>
          <a:noFill/>
          <a:ln w="127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00AEC7"/>
              </a:solidFill>
            </a:endParaRPr>
          </a:p>
        </p:txBody>
      </p:sp>
      <p:sp>
        <p:nvSpPr>
          <p:cNvPr id="16" name="TextBox 15"/>
          <p:cNvSpPr txBox="1"/>
          <p:nvPr/>
        </p:nvSpPr>
        <p:spPr>
          <a:xfrm>
            <a:off x="1068559" y="4396394"/>
            <a:ext cx="3641814" cy="1231106"/>
          </a:xfrm>
          <a:prstGeom prst="rect">
            <a:avLst/>
          </a:prstGeom>
          <a:noFill/>
        </p:spPr>
        <p:txBody>
          <a:bodyPr wrap="square" rtlCol="0" anchor="ctr">
            <a:spAutoFit/>
          </a:bodyPr>
          <a:lstStyle/>
          <a:p>
            <a:r>
              <a:rPr lang="en-US" sz="1600" b="1" dirty="0" smtClean="0">
                <a:solidFill>
                  <a:srgbClr val="FF8200"/>
                </a:solidFill>
              </a:rPr>
              <a:t>NOTE:</a:t>
            </a:r>
          </a:p>
          <a:p>
            <a:pPr>
              <a:spcBef>
                <a:spcPts val="1200"/>
              </a:spcBef>
            </a:pPr>
            <a:r>
              <a:rPr lang="en-US" sz="1600" b="1" i="1" dirty="0">
                <a:solidFill>
                  <a:srgbClr val="FF8200"/>
                </a:solidFill>
              </a:rPr>
              <a:t>“Authorized </a:t>
            </a:r>
            <a:r>
              <a:rPr lang="en-US" sz="1600" b="1" i="1" dirty="0" smtClean="0">
                <a:solidFill>
                  <a:srgbClr val="FF8200"/>
                </a:solidFill>
              </a:rPr>
              <a:t>Enrollment Confirmed</a:t>
            </a:r>
            <a:r>
              <a:rPr lang="en-US" sz="1600" b="1" i="1" dirty="0">
                <a:solidFill>
                  <a:srgbClr val="FF8200"/>
                </a:solidFill>
              </a:rPr>
              <a:t>”</a:t>
            </a:r>
          </a:p>
          <a:p>
            <a:r>
              <a:rPr lang="en-US" sz="1600" b="1" i="1" dirty="0">
                <a:solidFill>
                  <a:srgbClr val="FF8200"/>
                </a:solidFill>
              </a:rPr>
              <a:t>and “Other” </a:t>
            </a:r>
            <a:r>
              <a:rPr lang="en-US" sz="1600" b="1" i="1" dirty="0" smtClean="0">
                <a:solidFill>
                  <a:srgbClr val="FF8200"/>
                </a:solidFill>
              </a:rPr>
              <a:t>are not valid reasons for Losing REP to </a:t>
            </a:r>
            <a:r>
              <a:rPr lang="en-US" sz="1600" b="1" i="1" dirty="0" err="1" smtClean="0">
                <a:solidFill>
                  <a:srgbClr val="FF8200"/>
                </a:solidFill>
              </a:rPr>
              <a:t>unexecute</a:t>
            </a:r>
            <a:r>
              <a:rPr lang="en-US" sz="1600" b="1" i="1" dirty="0" smtClean="0">
                <a:solidFill>
                  <a:srgbClr val="FF8200"/>
                </a:solidFill>
              </a:rPr>
              <a:t>.</a:t>
            </a:r>
            <a:endParaRPr lang="en-US" sz="1600" b="1" dirty="0">
              <a:solidFill>
                <a:srgbClr val="FF8200"/>
              </a:solidFill>
            </a:endParaRPr>
          </a:p>
        </p:txBody>
      </p:sp>
    </p:spTree>
    <p:extLst>
      <p:ext uri="{BB962C8B-B14F-4D97-AF65-F5344CB8AC3E}">
        <p14:creationId xmlns:p14="http://schemas.microsoft.com/office/powerpoint/2010/main" val="38549380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Invalid Reject Reasons </a:t>
            </a:r>
            <a:endParaRPr lang="en-US" dirty="0"/>
          </a:p>
        </p:txBody>
      </p:sp>
      <p:sp>
        <p:nvSpPr>
          <p:cNvPr id="3" name="Content Placeholder 2"/>
          <p:cNvSpPr>
            <a:spLocks noGrp="1"/>
          </p:cNvSpPr>
          <p:nvPr>
            <p:ph idx="1"/>
          </p:nvPr>
        </p:nvSpPr>
        <p:spPr/>
        <p:txBody>
          <a:bodyPr/>
          <a:lstStyle/>
          <a:p>
            <a:pPr marL="0" indent="0">
              <a:spcBef>
                <a:spcPts val="1200"/>
              </a:spcBef>
              <a:buNone/>
            </a:pPr>
            <a:r>
              <a:rPr lang="en-US" sz="2400" dirty="0"/>
              <a:t>The </a:t>
            </a:r>
            <a:r>
              <a:rPr lang="en-US" sz="2400" b="1" dirty="0">
                <a:solidFill>
                  <a:schemeClr val="accent5"/>
                </a:solidFill>
              </a:rPr>
              <a:t>Losing CR </a:t>
            </a:r>
            <a:r>
              <a:rPr lang="en-US" sz="2400" dirty="0"/>
              <a:t>shall not reject the return of an inadvertently gained ESI ID due to:</a:t>
            </a:r>
          </a:p>
          <a:p>
            <a:pPr marL="640080" indent="-365760">
              <a:spcBef>
                <a:spcPts val="1200"/>
              </a:spcBef>
              <a:buFont typeface="+mj-lt"/>
              <a:buAutoNum type="alphaLcParenR"/>
            </a:pPr>
            <a:r>
              <a:rPr lang="en-US" sz="2400" dirty="0"/>
              <a:t>Inability to contact the Customer;</a:t>
            </a:r>
          </a:p>
          <a:p>
            <a:pPr marL="640080" indent="-365760">
              <a:spcBef>
                <a:spcPts val="1200"/>
              </a:spcBef>
              <a:buFont typeface="+mj-lt"/>
              <a:buAutoNum type="alphaLcParenR"/>
            </a:pPr>
            <a:r>
              <a:rPr lang="en-US" sz="2400" dirty="0"/>
              <a:t>Past due balances or credit history;</a:t>
            </a:r>
          </a:p>
          <a:p>
            <a:pPr marL="640080" indent="-365760">
              <a:spcBef>
                <a:spcPts val="1200"/>
              </a:spcBef>
              <a:buFont typeface="+mj-lt"/>
              <a:buAutoNum type="alphaLcParenR"/>
            </a:pPr>
            <a:r>
              <a:rPr lang="en-US" sz="2400" dirty="0"/>
              <a:t>Customer no longer occupies the Premise in question;</a:t>
            </a:r>
          </a:p>
          <a:p>
            <a:pPr marL="640080" indent="-365760">
              <a:spcBef>
                <a:spcPts val="1200"/>
              </a:spcBef>
              <a:buFont typeface="+mj-lt"/>
              <a:buAutoNum type="alphaLcParenR"/>
            </a:pPr>
            <a:r>
              <a:rPr lang="en-US" sz="2400" dirty="0"/>
              <a:t>Contract expiration or termination;</a:t>
            </a:r>
          </a:p>
          <a:p>
            <a:pPr marL="640080" indent="-365760">
              <a:spcBef>
                <a:spcPts val="1200"/>
              </a:spcBef>
              <a:buFont typeface="+mj-lt"/>
              <a:buAutoNum type="alphaLcParenR"/>
            </a:pPr>
            <a:r>
              <a:rPr lang="en-US" sz="2400" dirty="0"/>
              <a:t>Pending TX SETs; or</a:t>
            </a:r>
          </a:p>
          <a:p>
            <a:pPr marL="640080" indent="-365760">
              <a:spcBef>
                <a:spcPts val="1200"/>
              </a:spcBef>
              <a:buFont typeface="+mj-lt"/>
              <a:buAutoNum type="alphaLcParenR"/>
            </a:pPr>
            <a:r>
              <a:rPr lang="en-US" sz="2400" dirty="0"/>
              <a:t>Losing CR serving the Premise under a Continuous Service Agreement (CSA).</a:t>
            </a:r>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176</a:t>
            </a:fld>
            <a:endParaRPr lang="en-US" dirty="0">
              <a:solidFill>
                <a:srgbClr val="5B6770"/>
              </a:solidFill>
            </a:endParaRPr>
          </a:p>
        </p:txBody>
      </p:sp>
      <p:sp>
        <p:nvSpPr>
          <p:cNvPr id="6" name="TextBox 5"/>
          <p:cNvSpPr txBox="1"/>
          <p:nvPr/>
        </p:nvSpPr>
        <p:spPr>
          <a:xfrm>
            <a:off x="414528" y="5410200"/>
            <a:ext cx="8272272" cy="369332"/>
          </a:xfrm>
          <a:prstGeom prst="rect">
            <a:avLst/>
          </a:prstGeom>
          <a:solidFill>
            <a:schemeClr val="tx2">
              <a:lumMod val="50000"/>
            </a:schemeClr>
          </a:solidFill>
        </p:spPr>
        <p:txBody>
          <a:bodyPr wrap="square" rtlCol="0">
            <a:spAutoFit/>
          </a:bodyPr>
          <a:lstStyle/>
          <a:p>
            <a:pPr algn="ctr">
              <a:spcBef>
                <a:spcPts val="1200"/>
              </a:spcBef>
            </a:pPr>
            <a:r>
              <a:rPr lang="en-US" b="1" dirty="0" smtClean="0">
                <a:solidFill>
                  <a:schemeClr val="bg1"/>
                </a:solidFill>
              </a:rPr>
              <a:t>Located under RMG 7.3.2.5 </a:t>
            </a:r>
            <a:r>
              <a:rPr lang="en-US" b="1" dirty="0">
                <a:solidFill>
                  <a:schemeClr val="bg1"/>
                </a:solidFill>
              </a:rPr>
              <a:t>Invalid Reject / </a:t>
            </a:r>
            <a:r>
              <a:rPr lang="en-US" b="1" dirty="0" err="1">
                <a:solidFill>
                  <a:schemeClr val="bg1"/>
                </a:solidFill>
              </a:rPr>
              <a:t>Unexecutable</a:t>
            </a:r>
            <a:r>
              <a:rPr lang="en-US" b="1" dirty="0">
                <a:solidFill>
                  <a:schemeClr val="bg1"/>
                </a:solidFill>
              </a:rPr>
              <a:t> Reasons</a:t>
            </a:r>
          </a:p>
        </p:txBody>
      </p:sp>
    </p:spTree>
    <p:extLst>
      <p:ext uri="{BB962C8B-B14F-4D97-AF65-F5344CB8AC3E}">
        <p14:creationId xmlns:p14="http://schemas.microsoft.com/office/powerpoint/2010/main" val="1558499735"/>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a:t>
            </a:r>
            <a:r>
              <a:rPr lang="en-US" dirty="0" smtClean="0"/>
              <a:t>Gain</a:t>
            </a:r>
            <a:endParaRPr lang="en-US" dirty="0"/>
          </a:p>
        </p:txBody>
      </p:sp>
      <p:sp>
        <p:nvSpPr>
          <p:cNvPr id="3" name="Content Placeholder 2"/>
          <p:cNvSpPr>
            <a:spLocks noGrp="1"/>
          </p:cNvSpPr>
          <p:nvPr>
            <p:ph idx="1"/>
          </p:nvPr>
        </p:nvSpPr>
        <p:spPr>
          <a:xfrm>
            <a:off x="381000" y="916861"/>
            <a:ext cx="8458200" cy="786893"/>
          </a:xfrm>
        </p:spPr>
        <p:txBody>
          <a:bodyPr/>
          <a:lstStyle/>
          <a:p>
            <a:pPr marL="548640" indent="-365760">
              <a:spcBef>
                <a:spcPts val="1200"/>
              </a:spcBef>
              <a:buFont typeface="+mj-lt"/>
              <a:buAutoNum type="alphaUcPeriod" startAt="2"/>
            </a:pPr>
            <a:r>
              <a:rPr lang="en-US" sz="1400" dirty="0" smtClean="0"/>
              <a:t>If </a:t>
            </a:r>
            <a:r>
              <a:rPr lang="en-US" sz="1400" dirty="0"/>
              <a:t>CR2 (Losing/Original CR) determines they will need more information from CR1 (Gaining CR), then they will need to select Send to Gaining CR. This transition allows both CR’s to talk back and forth while transitioning the issue back and forth before a resolution is </a:t>
            </a:r>
            <a:r>
              <a:rPr lang="en-US" sz="1400" dirty="0" smtClean="0"/>
              <a:t>made</a:t>
            </a:r>
            <a:r>
              <a:rPr lang="en-US" sz="14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177</a:t>
            </a:fld>
            <a:endParaRPr lang="en-US">
              <a:solidFill>
                <a:srgbClr val="5B6770"/>
              </a:solidFill>
            </a:endParaRPr>
          </a:p>
        </p:txBody>
      </p:sp>
      <p:pic>
        <p:nvPicPr>
          <p:cNvPr id="21" name="Picture 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38" y="5085984"/>
            <a:ext cx="52879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638" y="2598372"/>
            <a:ext cx="54229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7275" y="1890347"/>
            <a:ext cx="54022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p:nvPr/>
        </p:nvCxnSpPr>
        <p:spPr>
          <a:xfrm flipH="1" flipV="1">
            <a:off x="4664075" y="2404697"/>
            <a:ext cx="542925" cy="38735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flipH="1" flipV="1">
            <a:off x="3673475" y="2734897"/>
            <a:ext cx="25400" cy="5429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7" name="Straight Arrow Connector 26"/>
          <p:cNvCxnSpPr/>
          <p:nvPr/>
        </p:nvCxnSpPr>
        <p:spPr>
          <a:xfrm>
            <a:off x="4664075" y="5341572"/>
            <a:ext cx="628650" cy="9525"/>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flipH="1" flipV="1">
            <a:off x="5986463" y="4323984"/>
            <a:ext cx="603250" cy="0"/>
          </a:xfrm>
          <a:prstGeom prst="straightConnector1">
            <a:avLst/>
          </a:prstGeom>
          <a:ln w="3810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29" name="Content Placeholder 2"/>
          <p:cNvSpPr txBox="1">
            <a:spLocks/>
          </p:cNvSpPr>
          <p:nvPr/>
        </p:nvSpPr>
        <p:spPr>
          <a:xfrm>
            <a:off x="381000" y="1779953"/>
            <a:ext cx="3096846" cy="4402015"/>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48640" indent="-365760">
              <a:spcBef>
                <a:spcPts val="1200"/>
              </a:spcBef>
              <a:buFont typeface="+mj-lt"/>
              <a:buAutoNum type="alphaUcPeriod" startAt="3"/>
            </a:pPr>
            <a:r>
              <a:rPr lang="en-US" sz="1400" dirty="0" smtClean="0">
                <a:solidFill>
                  <a:srgbClr val="5B6770"/>
                </a:solidFill>
              </a:rPr>
              <a:t>If CR2 (Losing/Original CR) determines that an Inadvertent Gain has taken place, they will select Send to TDSP, enter the proposed regain date, add comments and select  “OK” to move the issue to the TDSP. A validation will occur on the Proposed Regain Date:  Validate that the date is less than </a:t>
            </a:r>
            <a:r>
              <a:rPr lang="en-US" sz="1400" b="1" dirty="0" smtClean="0">
                <a:solidFill>
                  <a:srgbClr val="FF8200"/>
                </a:solidFill>
              </a:rPr>
              <a:t>“Submit Date” + 10 days</a:t>
            </a:r>
            <a:r>
              <a:rPr lang="en-US" sz="1400" dirty="0" smtClean="0">
                <a:solidFill>
                  <a:srgbClr val="5B6770"/>
                </a:solidFill>
              </a:rPr>
              <a:t>.  If not the following error message will be displayed “Proposed Regain Date is greater than 10 Calendar days from the submittal of </a:t>
            </a:r>
            <a:r>
              <a:rPr lang="en-US" sz="1400" dirty="0" err="1" smtClean="0">
                <a:solidFill>
                  <a:srgbClr val="5B6770"/>
                </a:solidFill>
              </a:rPr>
              <a:t>MarkeTrak</a:t>
            </a:r>
            <a:r>
              <a:rPr lang="en-US" sz="1400" dirty="0" smtClean="0">
                <a:solidFill>
                  <a:srgbClr val="5B6770"/>
                </a:solidFill>
              </a:rPr>
              <a:t> Issue, please update with valid Proposed Regain date.”</a:t>
            </a:r>
            <a:endParaRPr lang="en-US" sz="1400" dirty="0">
              <a:solidFill>
                <a:srgbClr val="5B6770"/>
              </a:solidFill>
            </a:endParaRPr>
          </a:p>
        </p:txBody>
      </p:sp>
    </p:spTree>
    <p:extLst>
      <p:ext uri="{BB962C8B-B14F-4D97-AF65-F5344CB8AC3E}">
        <p14:creationId xmlns:p14="http://schemas.microsoft.com/office/powerpoint/2010/main" val="1383577557"/>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0"/>
            <a:ext cx="8458200" cy="2826709"/>
          </a:xfrm>
        </p:spPr>
        <p:txBody>
          <a:bodyPr/>
          <a:lstStyle/>
          <a:p>
            <a:pPr marL="342900" indent="-342900">
              <a:spcBef>
                <a:spcPts val="1000"/>
              </a:spcBef>
              <a:buFont typeface="+mj-lt"/>
              <a:buAutoNum type="arabicPeriod" startAt="6"/>
            </a:pPr>
            <a:r>
              <a:rPr lang="en-US" sz="1400" dirty="0" smtClean="0"/>
              <a:t>The </a:t>
            </a:r>
            <a:r>
              <a:rPr lang="en-US" sz="1400" dirty="0"/>
              <a:t>TDSP will select Begin Working, investigate the issue details, then select one of the following:</a:t>
            </a:r>
          </a:p>
          <a:p>
            <a:pPr marL="731520" indent="-365760">
              <a:spcBef>
                <a:spcPts val="1000"/>
              </a:spcBef>
              <a:buFont typeface="+mj-lt"/>
              <a:buAutoNum type="alphaUcPeriod"/>
            </a:pPr>
            <a:r>
              <a:rPr lang="en-US" sz="1400" b="1" dirty="0" smtClean="0">
                <a:solidFill>
                  <a:schemeClr val="accent5"/>
                </a:solidFill>
              </a:rPr>
              <a:t>Ready </a:t>
            </a:r>
            <a:r>
              <a:rPr lang="en-US" sz="1400" b="1" dirty="0">
                <a:solidFill>
                  <a:schemeClr val="accent5"/>
                </a:solidFill>
              </a:rPr>
              <a:t>to Receive </a:t>
            </a:r>
            <a:r>
              <a:rPr lang="en-US" sz="1400" dirty="0"/>
              <a:t>– The TDSP would select this transition to send the issue back to CR1 (Losing/Original CR). It is extremely important that CR1 (Losing/Original CR) wait for the TDSP to select Ready to Receive indicating TDSP’s systems have been prepared to receive the Original MP’s transaction before the EDI is actually sent. If not, the EDI will be rejected at the </a:t>
            </a:r>
            <a:r>
              <a:rPr lang="en-US" sz="1400" dirty="0" smtClean="0"/>
              <a:t>TDSP.</a:t>
            </a:r>
          </a:p>
          <a:p>
            <a:pPr marL="731520" indent="-365760">
              <a:spcBef>
                <a:spcPts val="1000"/>
              </a:spcBef>
              <a:buFont typeface="+mj-lt"/>
              <a:buAutoNum type="alphaUcPeriod"/>
            </a:pPr>
            <a:r>
              <a:rPr lang="en-US" sz="1400" b="1" dirty="0" smtClean="0">
                <a:solidFill>
                  <a:schemeClr val="accent5"/>
                </a:solidFill>
              </a:rPr>
              <a:t>Send </a:t>
            </a:r>
            <a:r>
              <a:rPr lang="en-US" sz="1400" b="1" dirty="0">
                <a:solidFill>
                  <a:schemeClr val="accent5"/>
                </a:solidFill>
              </a:rPr>
              <a:t>To Submitting CR </a:t>
            </a:r>
            <a:r>
              <a:rPr lang="en-US" sz="1400" dirty="0"/>
              <a:t>– The TDSP would select this transition if they needed further information from CR1 (Losing/Original CR</a:t>
            </a:r>
            <a:r>
              <a:rPr lang="en-US" sz="1400" dirty="0" smtClean="0"/>
              <a:t>).</a:t>
            </a:r>
          </a:p>
          <a:p>
            <a:pPr marL="731520" indent="-365760">
              <a:spcBef>
                <a:spcPts val="1000"/>
              </a:spcBef>
              <a:buFont typeface="+mj-lt"/>
              <a:buAutoNum type="alphaUcPeriod"/>
            </a:pPr>
            <a:r>
              <a:rPr lang="en-US" sz="1400" b="1" dirty="0" smtClean="0">
                <a:solidFill>
                  <a:schemeClr val="accent5"/>
                </a:solidFill>
              </a:rPr>
              <a:t>Request </a:t>
            </a:r>
            <a:r>
              <a:rPr lang="en-US" sz="1400" b="1" dirty="0">
                <a:solidFill>
                  <a:schemeClr val="accent5"/>
                </a:solidFill>
              </a:rPr>
              <a:t>Updated Proposed Regain Date </a:t>
            </a:r>
            <a:r>
              <a:rPr lang="en-US" sz="1400" dirty="0"/>
              <a:t>– The TDSP would select this transition if they do not agree with the proposed regain date that was provided. They would suggest a new date and send the issue back to CR1 (Losing/Original CR</a:t>
            </a:r>
            <a:r>
              <a:rPr lang="en-US" sz="1400" dirty="0" smtClean="0"/>
              <a:t>).</a:t>
            </a: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178</a:t>
            </a:fld>
            <a:endParaRPr lang="en-US">
              <a:solidFill>
                <a:srgbClr val="5B6770"/>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8406" y="3940905"/>
            <a:ext cx="670718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319092"/>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Inadvertent Gain</a:t>
            </a:r>
          </a:p>
        </p:txBody>
      </p:sp>
      <p:sp>
        <p:nvSpPr>
          <p:cNvPr id="3" name="Content Placeholder 2"/>
          <p:cNvSpPr>
            <a:spLocks noGrp="1"/>
          </p:cNvSpPr>
          <p:nvPr>
            <p:ph idx="1"/>
          </p:nvPr>
        </p:nvSpPr>
        <p:spPr>
          <a:xfrm>
            <a:off x="381000" y="916861"/>
            <a:ext cx="8458200" cy="1779448"/>
          </a:xfrm>
        </p:spPr>
        <p:txBody>
          <a:bodyPr/>
          <a:lstStyle/>
          <a:p>
            <a:pPr marL="365760" indent="-365760">
              <a:buFont typeface="+mj-lt"/>
              <a:buAutoNum type="arabicPeriod" startAt="7"/>
            </a:pPr>
            <a:r>
              <a:rPr lang="en-US" sz="1800" dirty="0" smtClean="0"/>
              <a:t>CR2 </a:t>
            </a:r>
            <a:r>
              <a:rPr lang="en-US" sz="1800" dirty="0"/>
              <a:t>(Losing/Original CR) will select Begin Working then select Provide Regaining BGN 02. CR2 (Losing/Original CR) will provide the Regaining BGN02 and then select “OK”. When the regaining transactions process into ERCOT’s registration system, the Regaining Transaction Submit Date, Regaining BGN Requested Date and Regaining BGN Priority Code will be auto-populated on the </a:t>
            </a:r>
            <a:r>
              <a:rPr lang="en-US" sz="1800" dirty="0" err="1"/>
              <a:t>MarkeTrak</a:t>
            </a:r>
            <a:r>
              <a:rPr lang="en-US" sz="1800" dirty="0"/>
              <a:t> issue.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179</a:t>
            </a:fld>
            <a:endParaRPr lang="en-US">
              <a:solidFill>
                <a:srgbClr val="5B6770"/>
              </a:solidFill>
            </a:endParaRPr>
          </a:p>
        </p:txBody>
      </p:sp>
      <p:pic>
        <p:nvPicPr>
          <p:cNvPr id="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3475" y="2908737"/>
            <a:ext cx="3640138"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txBox="1">
            <a:spLocks/>
          </p:cNvSpPr>
          <p:nvPr/>
        </p:nvSpPr>
        <p:spPr>
          <a:xfrm>
            <a:off x="381000" y="3656153"/>
            <a:ext cx="8458200" cy="1779448"/>
          </a:xfrm>
          <a:prstGeom prst="rect">
            <a:avLst/>
          </a:prstGeom>
        </p:spPr>
        <p:txBody>
          <a:bodyPr/>
          <a:lstStyle>
            <a:lvl1pPr marL="274320" indent="-274320" algn="l" defTabSz="914400" rtl="0" eaLnBrk="1" latinLnBrk="0" hangingPunct="1">
              <a:spcBef>
                <a:spcPts val="0"/>
              </a:spcBef>
              <a:buFont typeface="Arial" panose="020B0604020202020204" pitchFamily="34" charset="0"/>
              <a:buChar char="•"/>
              <a:defRPr sz="2400" kern="1200">
                <a:solidFill>
                  <a:schemeClr val="tx1"/>
                </a:solidFill>
                <a:latin typeface="+mn-lt"/>
                <a:ea typeface="+mn-ea"/>
                <a:cs typeface="+mn-cs"/>
              </a:defRPr>
            </a:lvl1pPr>
            <a:lvl2pPr marL="548640" indent="-274320" algn="l" defTabSz="914400" rtl="0" eaLnBrk="1" latinLnBrk="0" hangingPunct="1">
              <a:spcBef>
                <a:spcPts val="600"/>
              </a:spcBef>
              <a:buFont typeface="Arial" panose="020B0604020202020204" pitchFamily="34" charset="0"/>
              <a:buChar char="–"/>
              <a:defRPr sz="2400" kern="1200">
                <a:solidFill>
                  <a:schemeClr val="tx1"/>
                </a:solidFill>
                <a:latin typeface="+mn-lt"/>
                <a:ea typeface="+mn-ea"/>
                <a:cs typeface="+mn-cs"/>
              </a:defRPr>
            </a:lvl2pPr>
            <a:lvl3pPr marL="822960" indent="-274320" algn="l" defTabSz="914400" rtl="0" eaLnBrk="1" latinLnBrk="0" hangingPunct="1">
              <a:spcBef>
                <a:spcPts val="6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65760" indent="-365760">
              <a:spcBef>
                <a:spcPts val="600"/>
              </a:spcBef>
              <a:buFont typeface="+mj-lt"/>
              <a:buAutoNum type="arabicPeriod" startAt="8"/>
            </a:pPr>
            <a:r>
              <a:rPr lang="en-US" sz="1800" dirty="0">
                <a:solidFill>
                  <a:srgbClr val="5B6770"/>
                </a:solidFill>
              </a:rPr>
              <a:t>All parties should continue to monitor MIS and internal systems for the successful delivery and completion of the EDI transaction being sent by CR1 (Losing/Original CR) to the Market to regain a premise and resolve the associated Inadvertent Gain </a:t>
            </a:r>
            <a:r>
              <a:rPr lang="en-US" sz="1800" dirty="0" err="1">
                <a:solidFill>
                  <a:srgbClr val="5B6770"/>
                </a:solidFill>
              </a:rPr>
              <a:t>MarkeTrak</a:t>
            </a:r>
            <a:r>
              <a:rPr lang="en-US" sz="1800" dirty="0">
                <a:solidFill>
                  <a:srgbClr val="5B6770"/>
                </a:solidFill>
              </a:rPr>
              <a:t> issue.</a:t>
            </a:r>
          </a:p>
          <a:p>
            <a:pPr marL="640080">
              <a:spcBef>
                <a:spcPts val="1200"/>
              </a:spcBef>
              <a:buSzPct val="90000"/>
              <a:buFont typeface="Wingdings" panose="05000000000000000000" pitchFamily="2" charset="2"/>
              <a:buChar char="Ø"/>
            </a:pPr>
            <a:r>
              <a:rPr lang="en-US" sz="1800" dirty="0">
                <a:solidFill>
                  <a:srgbClr val="5B6770"/>
                </a:solidFill>
              </a:rPr>
              <a:t>Once the regaining transaction has been successfully sent to the Market by CR2 (Losing/Original CR), Siebel will update the status automatically.</a:t>
            </a:r>
          </a:p>
        </p:txBody>
      </p:sp>
    </p:spTree>
    <p:extLst>
      <p:ext uri="{BB962C8B-B14F-4D97-AF65-F5344CB8AC3E}">
        <p14:creationId xmlns:p14="http://schemas.microsoft.com/office/powerpoint/2010/main" val="27905359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1650" b="1" dirty="0"/>
              <a:t>States and </a:t>
            </a:r>
            <a:r>
              <a:rPr lang="en-US" sz="1650" b="1" dirty="0" smtClean="0"/>
              <a:t>Transitions</a:t>
            </a:r>
            <a:r>
              <a:rPr lang="en-US" sz="1650" dirty="0" smtClean="0"/>
              <a:t> - All </a:t>
            </a:r>
            <a:r>
              <a:rPr lang="en-US" sz="1650" dirty="0"/>
              <a:t>issues in the </a:t>
            </a:r>
            <a:r>
              <a:rPr lang="en-US" sz="1650" dirty="0" err="1"/>
              <a:t>MarkeTrak</a:t>
            </a:r>
            <a:r>
              <a:rPr lang="en-US" sz="1650" dirty="0"/>
              <a:t> tool are routed into one of several workflows based on the Type and Sub Type selected by the submitter. These Issue Type/Sub Types are:  Day to Day Issues, Cancel with Approval, Cancel without Approval, and Inadvertent Gain related Sub Types as well as Data Extract Variance Issues- LSE Relationship. </a:t>
            </a:r>
          </a:p>
          <a:p>
            <a:pPr>
              <a:spcBef>
                <a:spcPts val="1200"/>
              </a:spcBef>
            </a:pPr>
            <a:r>
              <a:rPr lang="en-US" sz="1650" b="1" dirty="0" smtClean="0"/>
              <a:t>States</a:t>
            </a:r>
            <a:r>
              <a:rPr lang="en-US" sz="1650" dirty="0" smtClean="0"/>
              <a:t> - A </a:t>
            </a:r>
            <a:r>
              <a:rPr lang="en-US" sz="1650" dirty="0"/>
              <a:t>state is the position of an issue in the workflow process; this is often similar to the concept of an issue status combined with the issue’s current ‘owner’.  Examples of this include:  </a:t>
            </a:r>
            <a:r>
              <a:rPr lang="en-US" sz="1650" i="1" dirty="0"/>
              <a:t>New (ERCOT), In Progress(Assignee), or Cancelled (Pending Complete)</a:t>
            </a:r>
            <a:r>
              <a:rPr lang="en-US" sz="1650" dirty="0"/>
              <a:t>.  </a:t>
            </a:r>
          </a:p>
          <a:p>
            <a:pPr>
              <a:spcBef>
                <a:spcPts val="1200"/>
              </a:spcBef>
            </a:pPr>
            <a:r>
              <a:rPr lang="en-US" sz="1650" b="1" dirty="0" smtClean="0"/>
              <a:t>Transitions</a:t>
            </a:r>
            <a:r>
              <a:rPr lang="en-US" sz="1650" dirty="0" smtClean="0"/>
              <a:t> - Transitions </a:t>
            </a:r>
            <a:r>
              <a:rPr lang="en-US" sz="1650" dirty="0"/>
              <a:t>are the movement of an issue from one state to another.  Available transitions are associated on the GUI with buttons.  Selection of different buttons from the same state will typically result in the issue appearing in different states when the transition successfully completes.  One example is a Day to Day Issue - Cancel with Approval currently in state In Progress with TDSP.  If TDSP user selects transition button ERCOT Cancel, the item will move to state Auto Complete.  Alternately if the TDSP user is unable to approve the cancel and selects transition button Unable to Cancel, the issue would appear in the submitting CR’s queue in state Unable to Cancel – (PC).  Some transitions, such as Unable to Cancel, require additional steps to complete; in this case completion of a required field: Comments.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a:t>
            </a:fld>
            <a:endParaRPr lang="en-US">
              <a:solidFill>
                <a:srgbClr val="5B6770"/>
              </a:solidFill>
            </a:endParaRPr>
          </a:p>
        </p:txBody>
      </p:sp>
    </p:spTree>
    <p:extLst>
      <p:ext uri="{BB962C8B-B14F-4D97-AF65-F5344CB8AC3E}">
        <p14:creationId xmlns:p14="http://schemas.microsoft.com/office/powerpoint/2010/main" val="3270550788"/>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 to Remember</a:t>
            </a:r>
          </a:p>
        </p:txBody>
      </p:sp>
      <p:sp>
        <p:nvSpPr>
          <p:cNvPr id="3" name="Content Placeholder 2"/>
          <p:cNvSpPr>
            <a:spLocks noGrp="1"/>
          </p:cNvSpPr>
          <p:nvPr>
            <p:ph idx="1"/>
          </p:nvPr>
        </p:nvSpPr>
        <p:spPr/>
        <p:txBody>
          <a:bodyPr/>
          <a:lstStyle/>
          <a:p>
            <a:pPr marL="0" indent="0">
              <a:spcBef>
                <a:spcPts val="1800"/>
              </a:spcBef>
              <a:buNone/>
            </a:pPr>
            <a:r>
              <a:rPr lang="en-US" sz="2000" dirty="0"/>
              <a:t>Provide as much information when opening Inadvertent Gain/Loss </a:t>
            </a:r>
            <a:r>
              <a:rPr lang="en-US" sz="2000" dirty="0" err="1"/>
              <a:t>MarkeTrak</a:t>
            </a:r>
            <a:r>
              <a:rPr lang="en-US" sz="2000" dirty="0"/>
              <a:t> in order to help facilitate quick resolution to the issue</a:t>
            </a:r>
            <a:r>
              <a:rPr lang="en-US" sz="2000" dirty="0" smtClean="0"/>
              <a:t>.</a:t>
            </a:r>
            <a:endParaRPr lang="en-US" sz="2000" dirty="0"/>
          </a:p>
          <a:p>
            <a:pPr marL="0" indent="0">
              <a:spcBef>
                <a:spcPts val="1800"/>
              </a:spcBef>
              <a:buNone/>
            </a:pPr>
            <a:r>
              <a:rPr lang="en-US" sz="2000" b="1" i="1" u="sng" dirty="0"/>
              <a:t>Suggested Information includes</a:t>
            </a:r>
            <a:r>
              <a:rPr lang="en-US" sz="2000" b="1" dirty="0"/>
              <a:t>:</a:t>
            </a:r>
          </a:p>
          <a:p>
            <a:pPr marL="548640" indent="-365760">
              <a:spcBef>
                <a:spcPts val="1800"/>
              </a:spcBef>
              <a:buFont typeface="Wingdings" panose="05000000000000000000" pitchFamily="2" charset="2"/>
              <a:buChar char="ü"/>
            </a:pPr>
            <a:r>
              <a:rPr lang="en-US" sz="2000" dirty="0"/>
              <a:t>Customer Name (Always)</a:t>
            </a:r>
          </a:p>
          <a:p>
            <a:pPr marL="548640" indent="-365760">
              <a:spcBef>
                <a:spcPts val="600"/>
              </a:spcBef>
              <a:buFont typeface="Wingdings" panose="05000000000000000000" pitchFamily="2" charset="2"/>
              <a:buChar char="ü"/>
            </a:pPr>
            <a:r>
              <a:rPr lang="en-US" sz="2000" dirty="0"/>
              <a:t>Meter Number (If available)</a:t>
            </a:r>
          </a:p>
          <a:p>
            <a:pPr marL="548640" indent="-365760">
              <a:spcBef>
                <a:spcPts val="600"/>
              </a:spcBef>
              <a:buFont typeface="Wingdings" panose="05000000000000000000" pitchFamily="2" charset="2"/>
              <a:buChar char="ü"/>
            </a:pPr>
            <a:r>
              <a:rPr lang="en-US" sz="2000" dirty="0"/>
              <a:t>Any other pertinent information you may have that is crucial to help resolve issue</a:t>
            </a:r>
            <a:r>
              <a:rPr lang="en-US" sz="2000" dirty="0" smtClean="0"/>
              <a:t>.</a:t>
            </a:r>
            <a:endParaRPr lang="en-US" sz="2000" dirty="0"/>
          </a:p>
          <a:p>
            <a:pPr marL="0" indent="0">
              <a:spcBef>
                <a:spcPts val="1800"/>
              </a:spcBef>
              <a:buNone/>
            </a:pPr>
            <a:r>
              <a:rPr lang="en-US" sz="2000" b="1" i="1" u="sng" dirty="0"/>
              <a:t>Regain date should be</a:t>
            </a:r>
            <a:r>
              <a:rPr lang="en-US" sz="2000" b="1" dirty="0"/>
              <a:t>:</a:t>
            </a:r>
          </a:p>
          <a:p>
            <a:pPr marL="548640" indent="-365760">
              <a:spcBef>
                <a:spcPts val="1800"/>
              </a:spcBef>
              <a:buFont typeface="Wingdings" panose="05000000000000000000" pitchFamily="2" charset="2"/>
              <a:buChar char="ü"/>
            </a:pPr>
            <a:r>
              <a:rPr lang="en-US" sz="2000" dirty="0"/>
              <a:t>Date of Loss (DOL) + 1</a:t>
            </a:r>
          </a:p>
          <a:p>
            <a:pPr marL="548640" indent="-365760">
              <a:spcBef>
                <a:spcPts val="600"/>
              </a:spcBef>
              <a:buFont typeface="Wingdings" panose="05000000000000000000" pitchFamily="2" charset="2"/>
              <a:buChar char="ü"/>
            </a:pPr>
            <a:r>
              <a:rPr lang="en-US" sz="2000" dirty="0"/>
              <a:t>Date of Loss (DOL) less than or equal to 10 days from date MT was submitted when gaining on a prospective basis.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180</a:t>
            </a:fld>
            <a:endParaRPr lang="en-US">
              <a:solidFill>
                <a:srgbClr val="5B6770"/>
              </a:solidFill>
            </a:endParaRPr>
          </a:p>
        </p:txBody>
      </p:sp>
    </p:spTree>
    <p:extLst>
      <p:ext uri="{BB962C8B-B14F-4D97-AF65-F5344CB8AC3E}">
        <p14:creationId xmlns:p14="http://schemas.microsoft.com/office/powerpoint/2010/main" val="1052967712"/>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Losing REP </a:t>
            </a:r>
            <a:r>
              <a:rPr lang="en-US" sz="2600" u="sng" dirty="0" smtClean="0">
                <a:solidFill>
                  <a:srgbClr val="FF0000"/>
                </a:solidFill>
              </a:rPr>
              <a:t>VALID</a:t>
            </a:r>
            <a:r>
              <a:rPr lang="en-US" sz="2600" dirty="0" smtClean="0"/>
              <a:t> Reject / </a:t>
            </a:r>
            <a:r>
              <a:rPr lang="en-US" sz="2600" dirty="0" err="1" smtClean="0"/>
              <a:t>Unexecutable</a:t>
            </a:r>
            <a:r>
              <a:rPr lang="en-US" sz="2600" dirty="0" smtClean="0"/>
              <a:t> </a:t>
            </a:r>
            <a:r>
              <a:rPr lang="en-US" sz="2600" dirty="0"/>
              <a:t>Reasons</a:t>
            </a:r>
          </a:p>
        </p:txBody>
      </p:sp>
      <p:sp>
        <p:nvSpPr>
          <p:cNvPr id="3" name="Content Placeholder 2"/>
          <p:cNvSpPr>
            <a:spLocks noGrp="1"/>
          </p:cNvSpPr>
          <p:nvPr>
            <p:ph idx="1"/>
          </p:nvPr>
        </p:nvSpPr>
        <p:spPr/>
        <p:txBody>
          <a:bodyPr/>
          <a:lstStyle/>
          <a:p>
            <a:pPr marL="0" indent="0">
              <a:spcBef>
                <a:spcPts val="1800"/>
              </a:spcBef>
              <a:buNone/>
            </a:pPr>
            <a:r>
              <a:rPr lang="en-US" sz="2000" b="1" dirty="0" smtClean="0"/>
              <a:t>RMG 7.3.2.4 Valid Reject / </a:t>
            </a:r>
            <a:r>
              <a:rPr lang="en-US" sz="2000" b="1" dirty="0" err="1" smtClean="0"/>
              <a:t>Unexecutable</a:t>
            </a:r>
            <a:r>
              <a:rPr lang="en-US" sz="2000" b="1" dirty="0" smtClean="0"/>
              <a:t> </a:t>
            </a:r>
            <a:r>
              <a:rPr lang="en-US" sz="2000" b="1" dirty="0"/>
              <a:t>Reasons</a:t>
            </a:r>
          </a:p>
          <a:p>
            <a:pPr marL="0" indent="0">
              <a:spcBef>
                <a:spcPts val="1800"/>
              </a:spcBef>
              <a:buNone/>
            </a:pPr>
            <a:r>
              <a:rPr lang="en-US" sz="2000" dirty="0"/>
              <a:t>The </a:t>
            </a:r>
            <a:r>
              <a:rPr lang="en-US" sz="2000" b="1" dirty="0">
                <a:solidFill>
                  <a:schemeClr val="accent5"/>
                </a:solidFill>
              </a:rPr>
              <a:t>Losing CR </a:t>
            </a:r>
            <a:r>
              <a:rPr lang="en-US" sz="2000" dirty="0"/>
              <a:t>may reject the return of an inadvertently gained ESI ID from the Gaining CR for one of the following reasons only:</a:t>
            </a:r>
          </a:p>
          <a:p>
            <a:pPr marL="731520" lvl="1" indent="-365760">
              <a:spcBef>
                <a:spcPts val="1800"/>
              </a:spcBef>
              <a:buFont typeface="+mj-lt"/>
              <a:buAutoNum type="alphaLcParenR"/>
            </a:pPr>
            <a:r>
              <a:rPr lang="en-US" sz="2000" dirty="0"/>
              <a:t>A new transaction has completed in the market, including, but not limited to the following transactions:</a:t>
            </a:r>
          </a:p>
          <a:p>
            <a:pPr marL="1005840">
              <a:spcBef>
                <a:spcPts val="1800"/>
              </a:spcBef>
              <a:buFont typeface="+mj-lt"/>
              <a:buAutoNum type="romanLcPeriod"/>
            </a:pPr>
            <a:r>
              <a:rPr lang="en-US" sz="2000" dirty="0"/>
              <a:t>The 814_16, Move In Request; or</a:t>
            </a:r>
          </a:p>
          <a:p>
            <a:pPr marL="1005840">
              <a:spcBef>
                <a:spcPts val="800"/>
              </a:spcBef>
              <a:buFont typeface="+mj-lt"/>
              <a:buAutoNum type="romanLcPeriod"/>
            </a:pPr>
            <a:r>
              <a:rPr lang="en-US" sz="2000" dirty="0"/>
              <a:t>The 814_01, Switch Request. </a:t>
            </a:r>
          </a:p>
          <a:p>
            <a:pPr marL="731520" indent="-365760">
              <a:spcBef>
                <a:spcPts val="1800"/>
              </a:spcBef>
              <a:buFont typeface="+mj-lt"/>
              <a:buAutoNum type="alphaLcParenR" startAt="2"/>
            </a:pPr>
            <a:r>
              <a:rPr lang="en-US" sz="2000" dirty="0"/>
              <a:t>Duplicate </a:t>
            </a:r>
            <a:r>
              <a:rPr lang="en-US" sz="2000" b="1" i="1" dirty="0">
                <a:solidFill>
                  <a:schemeClr val="accent5"/>
                </a:solidFill>
              </a:rPr>
              <a:t>Inadvertent Gaining</a:t>
            </a:r>
            <a:r>
              <a:rPr lang="en-US" sz="2000" dirty="0"/>
              <a:t> issue in </a:t>
            </a:r>
            <a:r>
              <a:rPr lang="en-US" sz="2000" dirty="0" err="1"/>
              <a:t>MarkeTrak</a:t>
            </a:r>
            <a:r>
              <a:rPr lang="en-US" sz="2000" dirty="0"/>
              <a:t> for the same Customer on the same ESI ID.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181</a:t>
            </a:fld>
            <a:endParaRPr lang="en-US">
              <a:solidFill>
                <a:srgbClr val="5B6770"/>
              </a:solidFill>
            </a:endParaRPr>
          </a:p>
        </p:txBody>
      </p:sp>
    </p:spTree>
    <p:extLst>
      <p:ext uri="{BB962C8B-B14F-4D97-AF65-F5344CB8AC3E}">
        <p14:creationId xmlns:p14="http://schemas.microsoft.com/office/powerpoint/2010/main" val="217911016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Gaining REP </a:t>
            </a:r>
            <a:r>
              <a:rPr lang="en-US" sz="2600" u="sng" dirty="0" smtClean="0">
                <a:solidFill>
                  <a:srgbClr val="FF0000"/>
                </a:solidFill>
              </a:rPr>
              <a:t>Valid</a:t>
            </a:r>
            <a:r>
              <a:rPr lang="en-US" sz="2600" dirty="0" smtClean="0"/>
              <a:t> Reject / </a:t>
            </a:r>
            <a:r>
              <a:rPr lang="en-US" sz="2600" dirty="0" err="1" smtClean="0"/>
              <a:t>Unexecutable</a:t>
            </a:r>
            <a:r>
              <a:rPr lang="en-US" sz="2600" dirty="0" smtClean="0"/>
              <a:t> </a:t>
            </a:r>
            <a:r>
              <a:rPr lang="en-US" sz="2600" dirty="0"/>
              <a:t>Reasons</a:t>
            </a:r>
          </a:p>
        </p:txBody>
      </p:sp>
      <p:sp>
        <p:nvSpPr>
          <p:cNvPr id="3" name="Content Placeholder 2"/>
          <p:cNvSpPr>
            <a:spLocks noGrp="1"/>
          </p:cNvSpPr>
          <p:nvPr>
            <p:ph idx="1"/>
          </p:nvPr>
        </p:nvSpPr>
        <p:spPr>
          <a:xfrm>
            <a:off x="381000" y="916860"/>
            <a:ext cx="8458200" cy="5265109"/>
          </a:xfrm>
        </p:spPr>
        <p:txBody>
          <a:bodyPr/>
          <a:lstStyle/>
          <a:p>
            <a:pPr marL="0" indent="0">
              <a:spcBef>
                <a:spcPts val="600"/>
              </a:spcBef>
              <a:buNone/>
            </a:pPr>
            <a:r>
              <a:rPr lang="en-US" sz="1600" b="1" dirty="0" smtClean="0"/>
              <a:t>RMG 7.3.2.4 Valid Reject / </a:t>
            </a:r>
            <a:r>
              <a:rPr lang="en-US" sz="1600" b="1" dirty="0" err="1" smtClean="0"/>
              <a:t>Unexecutable</a:t>
            </a:r>
            <a:r>
              <a:rPr lang="en-US" sz="1600" b="1" dirty="0" smtClean="0"/>
              <a:t> Reasons</a:t>
            </a:r>
            <a:endParaRPr lang="en-US" sz="1600" b="1" dirty="0"/>
          </a:p>
          <a:p>
            <a:pPr marL="0" indent="0">
              <a:spcBef>
                <a:spcPts val="600"/>
              </a:spcBef>
              <a:buNone/>
            </a:pPr>
            <a:r>
              <a:rPr lang="en-US" sz="1600" dirty="0" smtClean="0"/>
              <a:t>The </a:t>
            </a:r>
            <a:r>
              <a:rPr lang="en-US" sz="1600" b="1" dirty="0">
                <a:solidFill>
                  <a:schemeClr val="accent5"/>
                </a:solidFill>
              </a:rPr>
              <a:t>Gaining CR </a:t>
            </a:r>
            <a:r>
              <a:rPr lang="en-US" sz="1600" dirty="0"/>
              <a:t>may reject returning an inadvertently gained ESI ID to the Losing CR for one of the following reasons only:</a:t>
            </a:r>
          </a:p>
          <a:p>
            <a:pPr marL="640080">
              <a:spcBef>
                <a:spcPts val="600"/>
              </a:spcBef>
              <a:buFont typeface="+mj-lt"/>
              <a:buAutoNum type="alphaLcParenR"/>
            </a:pPr>
            <a:r>
              <a:rPr lang="en-US" sz="1600" dirty="0" smtClean="0"/>
              <a:t>A </a:t>
            </a:r>
            <a:r>
              <a:rPr lang="en-US" sz="1600" dirty="0"/>
              <a:t>new transaction has completed in the market, including, but not limited to the following transactions:</a:t>
            </a:r>
          </a:p>
          <a:p>
            <a:pPr marL="914400">
              <a:spcBef>
                <a:spcPts val="600"/>
              </a:spcBef>
              <a:buFont typeface="+mj-lt"/>
              <a:buAutoNum type="romanLcPeriod"/>
            </a:pPr>
            <a:r>
              <a:rPr lang="en-US" sz="1600" dirty="0" smtClean="0"/>
              <a:t>The </a:t>
            </a:r>
            <a:r>
              <a:rPr lang="en-US" sz="1600" dirty="0"/>
              <a:t>814_16 transaction; or</a:t>
            </a:r>
          </a:p>
          <a:p>
            <a:pPr marL="914400">
              <a:spcBef>
                <a:spcPts val="600"/>
              </a:spcBef>
              <a:buFont typeface="+mj-lt"/>
              <a:buAutoNum type="romanLcPeriod"/>
            </a:pPr>
            <a:r>
              <a:rPr lang="en-US" sz="1600" dirty="0" smtClean="0"/>
              <a:t>The </a:t>
            </a:r>
            <a:r>
              <a:rPr lang="en-US" sz="1600" dirty="0"/>
              <a:t>814_01 transaction. </a:t>
            </a:r>
          </a:p>
          <a:p>
            <a:pPr marL="640080">
              <a:spcBef>
                <a:spcPts val="600"/>
              </a:spcBef>
              <a:buFont typeface="+mj-lt"/>
              <a:buAutoNum type="alphaLcParenR" startAt="2"/>
            </a:pPr>
            <a:r>
              <a:rPr lang="en-US" sz="1600" dirty="0" smtClean="0"/>
              <a:t>Duplicate </a:t>
            </a:r>
            <a:r>
              <a:rPr lang="en-US" sz="1600" b="1" i="1" dirty="0">
                <a:solidFill>
                  <a:schemeClr val="accent5"/>
                </a:solidFill>
              </a:rPr>
              <a:t>Inadvertent Losing</a:t>
            </a:r>
            <a:r>
              <a:rPr lang="en-US" sz="1600" dirty="0"/>
              <a:t> issue in </a:t>
            </a:r>
            <a:r>
              <a:rPr lang="en-US" sz="1600" dirty="0" err="1"/>
              <a:t>MarkeTrak</a:t>
            </a:r>
            <a:r>
              <a:rPr lang="en-US" sz="1600" dirty="0"/>
              <a:t> for the same Customer on the same ESI ID;</a:t>
            </a:r>
          </a:p>
          <a:p>
            <a:pPr marL="640080">
              <a:spcBef>
                <a:spcPts val="600"/>
              </a:spcBef>
              <a:buFont typeface="+mj-lt"/>
              <a:buAutoNum type="alphaLcParenR" startAt="2"/>
            </a:pPr>
            <a:r>
              <a:rPr lang="en-US" sz="1600" dirty="0" smtClean="0"/>
              <a:t>Gaining </a:t>
            </a:r>
            <a:r>
              <a:rPr lang="en-US" sz="1600" dirty="0"/>
              <a:t>CR has confirmed with the Customer that the Customer’s CR of choice is the Gaining CR: </a:t>
            </a:r>
          </a:p>
          <a:p>
            <a:pPr marL="914400">
              <a:spcBef>
                <a:spcPts val="600"/>
              </a:spcBef>
              <a:buFont typeface="+mj-lt"/>
              <a:buAutoNum type="romanLcPeriod"/>
            </a:pPr>
            <a:r>
              <a:rPr lang="en-US" sz="1600" dirty="0" smtClean="0"/>
              <a:t>Gaining </a:t>
            </a:r>
            <a:r>
              <a:rPr lang="en-US" sz="1600" dirty="0"/>
              <a:t>CR has a valid enrollment with the same Customer and provides the Customer name, service address and meter number (if available) in the comments section of the </a:t>
            </a:r>
            <a:r>
              <a:rPr lang="en-US" sz="1600" dirty="0" err="1"/>
              <a:t>MarkeTrak</a:t>
            </a:r>
            <a:r>
              <a:rPr lang="en-US" sz="1600" dirty="0"/>
              <a:t> issue.</a:t>
            </a:r>
          </a:p>
          <a:p>
            <a:pPr marL="640080">
              <a:spcBef>
                <a:spcPts val="600"/>
              </a:spcBef>
              <a:buFont typeface="+mj-lt"/>
              <a:buAutoNum type="alphaLcParenR" startAt="4"/>
            </a:pPr>
            <a:r>
              <a:rPr lang="en-US" sz="1600" dirty="0" smtClean="0"/>
              <a:t>Customer </a:t>
            </a:r>
            <a:r>
              <a:rPr lang="en-US" sz="1600" dirty="0"/>
              <a:t>has successfully completed an enrollment regarding the same ESI ID and the Gaining CR has the most recent effective date; or</a:t>
            </a:r>
          </a:p>
          <a:p>
            <a:pPr marL="640080">
              <a:spcBef>
                <a:spcPts val="600"/>
              </a:spcBef>
              <a:buFont typeface="+mj-lt"/>
              <a:buAutoNum type="alphaLcParenR" startAt="4"/>
            </a:pPr>
            <a:r>
              <a:rPr lang="en-US" sz="1600" dirty="0" smtClean="0"/>
              <a:t>In </a:t>
            </a:r>
            <a:r>
              <a:rPr lang="en-US" sz="1600" dirty="0"/>
              <a:t>cases of Customer rescission, </a:t>
            </a:r>
            <a:r>
              <a:rPr lang="en-US" sz="1600" b="1" i="1" dirty="0">
                <a:solidFill>
                  <a:schemeClr val="accent5"/>
                </a:solidFill>
              </a:rPr>
              <a:t>Inadvertent Losing</a:t>
            </a:r>
            <a:r>
              <a:rPr lang="en-US" sz="1600" dirty="0"/>
              <a:t> </a:t>
            </a:r>
            <a:r>
              <a:rPr lang="en-US" sz="1600" dirty="0" err="1"/>
              <a:t>MarkeTrak</a:t>
            </a:r>
            <a:r>
              <a:rPr lang="en-US" sz="1600" dirty="0"/>
              <a:t> issue is rejected/unexecuted and a </a:t>
            </a:r>
            <a:r>
              <a:rPr lang="en-US" sz="1600" b="1" i="1" dirty="0">
                <a:solidFill>
                  <a:schemeClr val="accent5"/>
                </a:solidFill>
              </a:rPr>
              <a:t>Rescission</a:t>
            </a:r>
            <a:r>
              <a:rPr lang="en-US" sz="1600" dirty="0"/>
              <a:t> </a:t>
            </a:r>
            <a:r>
              <a:rPr lang="en-US" sz="1600" dirty="0" err="1"/>
              <a:t>MarkeTrak</a:t>
            </a:r>
            <a:r>
              <a:rPr lang="en-US" sz="1600" dirty="0"/>
              <a:t> issue is created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182</a:t>
            </a:fld>
            <a:endParaRPr lang="en-US">
              <a:solidFill>
                <a:srgbClr val="5B6770"/>
              </a:solidFill>
            </a:endParaRPr>
          </a:p>
        </p:txBody>
      </p:sp>
      <p:sp>
        <p:nvSpPr>
          <p:cNvPr id="5" name="Rectangle 4"/>
          <p:cNvSpPr/>
          <p:nvPr/>
        </p:nvSpPr>
        <p:spPr>
          <a:xfrm>
            <a:off x="457200" y="3581400"/>
            <a:ext cx="8305800" cy="2514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8092806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u="sng" dirty="0" smtClean="0">
                <a:solidFill>
                  <a:srgbClr val="FF0000"/>
                </a:solidFill>
              </a:rPr>
              <a:t>INVALID</a:t>
            </a:r>
            <a:r>
              <a:rPr lang="en-US" sz="2700" dirty="0" smtClean="0">
                <a:solidFill>
                  <a:srgbClr val="FF0000"/>
                </a:solidFill>
              </a:rPr>
              <a:t> </a:t>
            </a:r>
            <a:r>
              <a:rPr lang="en-US" sz="2700" dirty="0" smtClean="0"/>
              <a:t>Reject Reasons</a:t>
            </a:r>
            <a:endParaRPr lang="en-US" sz="2700" dirty="0"/>
          </a:p>
        </p:txBody>
      </p:sp>
      <p:sp>
        <p:nvSpPr>
          <p:cNvPr id="3" name="Content Placeholder 2"/>
          <p:cNvSpPr>
            <a:spLocks noGrp="1"/>
          </p:cNvSpPr>
          <p:nvPr>
            <p:ph idx="1"/>
          </p:nvPr>
        </p:nvSpPr>
        <p:spPr/>
        <p:txBody>
          <a:bodyPr/>
          <a:lstStyle/>
          <a:p>
            <a:pPr marL="0" indent="0">
              <a:spcBef>
                <a:spcPts val="1200"/>
              </a:spcBef>
              <a:buNone/>
            </a:pPr>
            <a:r>
              <a:rPr lang="en-US" sz="2000" b="1" dirty="0" smtClean="0"/>
              <a:t>RMG 7.3.2.5 Invalid Reject / </a:t>
            </a:r>
            <a:r>
              <a:rPr lang="en-US" sz="2000" b="1" dirty="0" err="1" smtClean="0"/>
              <a:t>Unexecutable</a:t>
            </a:r>
            <a:r>
              <a:rPr lang="en-US" sz="2000" b="1" dirty="0" smtClean="0"/>
              <a:t> </a:t>
            </a:r>
            <a:r>
              <a:rPr lang="en-US" sz="2000" b="1" dirty="0"/>
              <a:t>Reasons</a:t>
            </a:r>
          </a:p>
          <a:p>
            <a:pPr marL="0" indent="0">
              <a:spcBef>
                <a:spcPts val="1200"/>
              </a:spcBef>
              <a:buNone/>
            </a:pPr>
            <a:r>
              <a:rPr lang="en-US" sz="2000" dirty="0"/>
              <a:t>The </a:t>
            </a:r>
            <a:r>
              <a:rPr lang="en-US" sz="2000" b="1" dirty="0">
                <a:solidFill>
                  <a:schemeClr val="accent5"/>
                </a:solidFill>
              </a:rPr>
              <a:t>Losing CR </a:t>
            </a:r>
            <a:r>
              <a:rPr lang="en-US" sz="2000" b="1" i="1" u="sng" dirty="0" smtClean="0">
                <a:solidFill>
                  <a:srgbClr val="FF0000"/>
                </a:solidFill>
              </a:rPr>
              <a:t>SHALL NOT </a:t>
            </a:r>
            <a:r>
              <a:rPr lang="en-US" sz="2000" dirty="0" smtClean="0"/>
              <a:t>reject </a:t>
            </a:r>
            <a:r>
              <a:rPr lang="en-US" sz="2000" dirty="0"/>
              <a:t>the return of an inadvertently gained ESI ID due to:</a:t>
            </a:r>
          </a:p>
          <a:p>
            <a:pPr marL="640080" indent="-365760">
              <a:spcBef>
                <a:spcPts val="1200"/>
              </a:spcBef>
              <a:buFont typeface="+mj-lt"/>
              <a:buAutoNum type="alphaLcParenR"/>
            </a:pPr>
            <a:r>
              <a:rPr lang="en-US" sz="2000" dirty="0"/>
              <a:t>Inability to contact the Customer;</a:t>
            </a:r>
          </a:p>
          <a:p>
            <a:pPr marL="640080" indent="-365760">
              <a:spcBef>
                <a:spcPts val="1200"/>
              </a:spcBef>
              <a:buFont typeface="+mj-lt"/>
              <a:buAutoNum type="alphaLcParenR"/>
            </a:pPr>
            <a:r>
              <a:rPr lang="en-US" sz="2000" dirty="0"/>
              <a:t>Past due balances or credit history;</a:t>
            </a:r>
          </a:p>
          <a:p>
            <a:pPr marL="640080" indent="-365760">
              <a:spcBef>
                <a:spcPts val="1200"/>
              </a:spcBef>
              <a:buFont typeface="+mj-lt"/>
              <a:buAutoNum type="alphaLcParenR"/>
            </a:pPr>
            <a:r>
              <a:rPr lang="en-US" sz="2000" dirty="0"/>
              <a:t>Customer no longer occupies the Premise in question;</a:t>
            </a:r>
          </a:p>
          <a:p>
            <a:pPr marL="640080" indent="-365760">
              <a:spcBef>
                <a:spcPts val="1200"/>
              </a:spcBef>
              <a:buFont typeface="+mj-lt"/>
              <a:buAutoNum type="alphaLcParenR"/>
            </a:pPr>
            <a:r>
              <a:rPr lang="en-US" sz="2000" dirty="0"/>
              <a:t>Contract expiration or termination;</a:t>
            </a:r>
          </a:p>
          <a:p>
            <a:pPr marL="640080" indent="-365760">
              <a:spcBef>
                <a:spcPts val="1200"/>
              </a:spcBef>
              <a:buFont typeface="+mj-lt"/>
              <a:buAutoNum type="alphaLcParenR"/>
            </a:pPr>
            <a:r>
              <a:rPr lang="en-US" sz="2000" dirty="0"/>
              <a:t>Pending TX SETs; or</a:t>
            </a:r>
          </a:p>
          <a:p>
            <a:pPr marL="640080" indent="-365760">
              <a:spcBef>
                <a:spcPts val="1200"/>
              </a:spcBef>
              <a:buFont typeface="+mj-lt"/>
              <a:buAutoNum type="alphaLcParenR"/>
            </a:pPr>
            <a:r>
              <a:rPr lang="en-US" sz="2000" dirty="0"/>
              <a:t>Losing CR serving the Premise under a Continuous Service Agreement (CSA).</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183</a:t>
            </a:fld>
            <a:endParaRPr lang="en-US">
              <a:solidFill>
                <a:srgbClr val="5B6770"/>
              </a:solidFill>
            </a:endParaRPr>
          </a:p>
        </p:txBody>
      </p:sp>
    </p:spTree>
    <p:extLst>
      <p:ext uri="{BB962C8B-B14F-4D97-AF65-F5344CB8AC3E}">
        <p14:creationId xmlns:p14="http://schemas.microsoft.com/office/powerpoint/2010/main" val="150730984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#1</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If </a:t>
            </a:r>
            <a:r>
              <a:rPr lang="en-US" sz="2000" b="1" i="1" dirty="0"/>
              <a:t>a Losing CR receives an IAG MT and their customer does not occupy the premise, the Losing CR should </a:t>
            </a:r>
            <a:r>
              <a:rPr lang="en-US" sz="2000" b="1" i="1" dirty="0" err="1"/>
              <a:t>Unexecute</a:t>
            </a:r>
            <a:r>
              <a:rPr lang="en-US" sz="2000" b="1" i="1" dirty="0"/>
              <a:t> the IAG.</a:t>
            </a:r>
            <a:endParaRPr lang="en-US" sz="2000" b="1" i="1" dirty="0" smtClean="0"/>
          </a:p>
          <a:p>
            <a:pPr marL="1097280" lvl="1" indent="-457200">
              <a:spcBef>
                <a:spcPts val="3000"/>
              </a:spcBef>
              <a:buFont typeface="+mj-lt"/>
              <a:buAutoNum type="alphaLcParenR"/>
            </a:pPr>
            <a:r>
              <a:rPr lang="en-US" sz="2000" dirty="0" smtClean="0"/>
              <a:t>True</a:t>
            </a:r>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184</a:t>
            </a:fld>
            <a:endParaRPr lang="en-US">
              <a:solidFill>
                <a:srgbClr val="5B6770"/>
              </a:solidFill>
            </a:endParaRPr>
          </a:p>
        </p:txBody>
      </p:sp>
      <p:sp>
        <p:nvSpPr>
          <p:cNvPr id="5" name="Content Placeholder 2"/>
          <p:cNvSpPr txBox="1">
            <a:spLocks/>
          </p:cNvSpPr>
          <p:nvPr/>
        </p:nvSpPr>
        <p:spPr>
          <a:xfrm>
            <a:off x="1891323" y="4023152"/>
            <a:ext cx="5361353" cy="157266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FALSE</a:t>
            </a:r>
            <a:r>
              <a:rPr lang="en-US" sz="2000" i="1" dirty="0" smtClean="0">
                <a:solidFill>
                  <a:srgbClr val="00AEC7"/>
                </a:solidFill>
              </a:rPr>
              <a:t> </a:t>
            </a:r>
            <a:r>
              <a:rPr lang="en-US" sz="2000" i="1" dirty="0">
                <a:solidFill>
                  <a:srgbClr val="00AEC7"/>
                </a:solidFill>
              </a:rPr>
              <a:t>– this is not a valid reject reason, the Losing CR should regain the ESI ID and execute the Current Occupant process</a:t>
            </a:r>
          </a:p>
        </p:txBody>
      </p:sp>
      <p:sp>
        <p:nvSpPr>
          <p:cNvPr id="6" name="Rectangle 5"/>
          <p:cNvSpPr/>
          <p:nvPr/>
        </p:nvSpPr>
        <p:spPr>
          <a:xfrm>
            <a:off x="1523999" y="3816930"/>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06945"/>
            <a:ext cx="379677" cy="370371"/>
          </a:xfrm>
          <a:prstGeom prst="rect">
            <a:avLst/>
          </a:prstGeom>
        </p:spPr>
      </p:pic>
      <p:sp>
        <p:nvSpPr>
          <p:cNvPr id="8" name="Rectangle 7"/>
          <p:cNvSpPr/>
          <p:nvPr/>
        </p:nvSpPr>
        <p:spPr>
          <a:xfrm>
            <a:off x="304800" y="2522499"/>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01864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#2</a:t>
            </a:r>
            <a:endParaRPr lang="en-US" dirty="0"/>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If a Losing CR has agreed to regain an ESI ID yet their customer at the time of the IAG no longer occupies the premise, the Losing CR may propose the following regain </a:t>
            </a:r>
            <a:r>
              <a:rPr lang="en-US" sz="2000" b="1" i="1" dirty="0" smtClean="0"/>
              <a:t>date:</a:t>
            </a:r>
          </a:p>
          <a:p>
            <a:pPr marL="1097280" lvl="1" indent="-457200">
              <a:spcBef>
                <a:spcPts val="3000"/>
              </a:spcBef>
              <a:buFont typeface="+mj-lt"/>
              <a:buAutoNum type="alphaLcParenR"/>
            </a:pPr>
            <a:r>
              <a:rPr lang="en-US" sz="2000" dirty="0" smtClean="0"/>
              <a:t>DOL </a:t>
            </a:r>
            <a:r>
              <a:rPr lang="en-US" sz="2000" dirty="0"/>
              <a:t>+ 1</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smtClean="0"/>
              <a:t>Either</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185</a:t>
            </a:fld>
            <a:endParaRPr lang="en-US">
              <a:solidFill>
                <a:srgbClr val="5B6770"/>
              </a:solidFill>
            </a:endParaRPr>
          </a:p>
        </p:txBody>
      </p:sp>
      <p:sp>
        <p:nvSpPr>
          <p:cNvPr id="5" name="Content Placeholder 2"/>
          <p:cNvSpPr txBox="1">
            <a:spLocks/>
          </p:cNvSpPr>
          <p:nvPr/>
        </p:nvSpPr>
        <p:spPr>
          <a:xfrm>
            <a:off x="1891323" y="436497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b="1" i="1" dirty="0" smtClean="0">
                <a:solidFill>
                  <a:srgbClr val="00AEC7"/>
                </a:solidFill>
              </a:rPr>
              <a:t>Either</a:t>
            </a:r>
            <a:r>
              <a:rPr lang="en-US" sz="2000" i="1" dirty="0" smtClean="0">
                <a:solidFill>
                  <a:srgbClr val="00AEC7"/>
                </a:solidFill>
              </a:rPr>
              <a:t> is </a:t>
            </a:r>
            <a:r>
              <a:rPr lang="en-US" sz="2000" i="1" dirty="0">
                <a:solidFill>
                  <a:srgbClr val="00AEC7"/>
                </a:solidFill>
              </a:rPr>
              <a:t>applicable and is dependent upon the Losing CR’s business practices</a:t>
            </a:r>
          </a:p>
        </p:txBody>
      </p:sp>
      <p:sp>
        <p:nvSpPr>
          <p:cNvPr id="6" name="Rectangle 5"/>
          <p:cNvSpPr/>
          <p:nvPr/>
        </p:nvSpPr>
        <p:spPr>
          <a:xfrm>
            <a:off x="1371600" y="4364972"/>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400162"/>
            <a:ext cx="379677" cy="370371"/>
          </a:xfrm>
          <a:prstGeom prst="rect">
            <a:avLst/>
          </a:prstGeom>
        </p:spPr>
      </p:pic>
      <p:sp>
        <p:nvSpPr>
          <p:cNvPr id="8" name="Rectangle 7"/>
          <p:cNvSpPr/>
          <p:nvPr/>
        </p:nvSpPr>
        <p:spPr>
          <a:xfrm>
            <a:off x="301207" y="3253094"/>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0057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#3</a:t>
            </a:r>
            <a:endParaRPr lang="en-US" dirty="0"/>
          </a:p>
        </p:txBody>
      </p:sp>
      <p:sp>
        <p:nvSpPr>
          <p:cNvPr id="3" name="Content Placeholder 2"/>
          <p:cNvSpPr>
            <a:spLocks noGrp="1"/>
          </p:cNvSpPr>
          <p:nvPr>
            <p:ph idx="1"/>
          </p:nvPr>
        </p:nvSpPr>
        <p:spPr>
          <a:xfrm>
            <a:off x="304800" y="1139033"/>
            <a:ext cx="8534400" cy="744476"/>
          </a:xfrm>
        </p:spPr>
        <p:txBody>
          <a:bodyPr/>
          <a:lstStyle/>
          <a:p>
            <a:pPr marL="0" indent="0">
              <a:spcBef>
                <a:spcPts val="1800"/>
              </a:spcBef>
              <a:buNone/>
            </a:pPr>
            <a:r>
              <a:rPr lang="en-US" sz="2000" b="1" i="1" dirty="0"/>
              <a:t>A back dated MVI (BDMVI) for an IAG must be submitted within _____ </a:t>
            </a:r>
            <a:r>
              <a:rPr lang="en-US" sz="2000" b="1" i="1" dirty="0" smtClean="0"/>
              <a:t>days.</a:t>
            </a:r>
          </a:p>
          <a:p>
            <a:pPr marL="1097280" lvl="1" indent="-457200">
              <a:spcBef>
                <a:spcPts val="3000"/>
              </a:spcBef>
              <a:buFont typeface="+mj-lt"/>
              <a:buAutoNum type="alphaLcParenR"/>
            </a:pPr>
            <a:r>
              <a:rPr lang="en-US" sz="2000" dirty="0" smtClean="0"/>
              <a:t>2 </a:t>
            </a:r>
            <a:r>
              <a:rPr lang="en-US" sz="2000" dirty="0"/>
              <a:t>days of “ready to receive” status</a:t>
            </a:r>
          </a:p>
          <a:p>
            <a:pPr marL="1097280" lvl="1" indent="-457200">
              <a:spcBef>
                <a:spcPts val="1200"/>
              </a:spcBef>
              <a:buFont typeface="+mj-lt"/>
              <a:buAutoNum type="alphaLcParenR"/>
            </a:pPr>
            <a:r>
              <a:rPr lang="en-US" sz="2000" dirty="0"/>
              <a:t>Date of MT submittal + 10 </a:t>
            </a:r>
          </a:p>
          <a:p>
            <a:pPr marL="1097280" lvl="1" indent="-457200">
              <a:spcBef>
                <a:spcPts val="1200"/>
              </a:spcBef>
              <a:buFont typeface="+mj-lt"/>
              <a:buAutoNum type="alphaLcParenR"/>
            </a:pPr>
            <a:r>
              <a:rPr lang="en-US" sz="2000" dirty="0"/>
              <a:t>12 days of MT submittal </a:t>
            </a:r>
          </a:p>
          <a:p>
            <a:pPr marL="1097280" lvl="1" indent="-457200">
              <a:spcBef>
                <a:spcPts val="1200"/>
              </a:spcBef>
              <a:buFont typeface="+mj-lt"/>
              <a:buAutoNum type="alphaLcParenR"/>
            </a:pPr>
            <a:r>
              <a:rPr lang="en-US" sz="2000" dirty="0"/>
              <a:t>21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186</a:t>
            </a:fld>
            <a:endParaRPr lang="en-US">
              <a:solidFill>
                <a:srgbClr val="5B6770"/>
              </a:solidFill>
            </a:endParaRPr>
          </a:p>
        </p:txBody>
      </p:sp>
      <p:sp>
        <p:nvSpPr>
          <p:cNvPr id="5" name="Content Placeholder 2"/>
          <p:cNvSpPr txBox="1">
            <a:spLocks/>
          </p:cNvSpPr>
          <p:nvPr/>
        </p:nvSpPr>
        <p:spPr>
          <a:xfrm>
            <a:off x="1643493" y="4222322"/>
            <a:ext cx="5857014" cy="158491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i="1" dirty="0" smtClean="0">
                <a:solidFill>
                  <a:srgbClr val="00AEC7"/>
                </a:solidFill>
              </a:rPr>
              <a:t>Per </a:t>
            </a:r>
            <a:r>
              <a:rPr lang="en-US" sz="2000" i="1" dirty="0">
                <a:solidFill>
                  <a:srgbClr val="00AEC7"/>
                </a:solidFill>
              </a:rPr>
              <a:t>the RMG 7.3.2.3.1 Reinstatement Date, the Losing REP shall submit the BDMVI no later than </a:t>
            </a:r>
            <a:r>
              <a:rPr lang="en-US" sz="2000" b="1" i="1" dirty="0">
                <a:solidFill>
                  <a:srgbClr val="00AEC7"/>
                </a:solidFill>
              </a:rPr>
              <a:t>12 days after submittal of the </a:t>
            </a:r>
            <a:r>
              <a:rPr lang="en-US" sz="2000" b="1" i="1" dirty="0" err="1">
                <a:solidFill>
                  <a:srgbClr val="00AEC7"/>
                </a:solidFill>
              </a:rPr>
              <a:t>MarkeTrak</a:t>
            </a:r>
            <a:r>
              <a:rPr lang="en-US" sz="2000" i="1" dirty="0">
                <a:solidFill>
                  <a:srgbClr val="00AEC7"/>
                </a:solidFill>
              </a:rPr>
              <a:t>.</a:t>
            </a: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a:p>
            <a:pPr marL="0" indent="0" algn="ctr">
              <a:spcBef>
                <a:spcPts val="1800"/>
              </a:spcBef>
              <a:buFont typeface="Arial" panose="020B0604020202020204" pitchFamily="34" charset="0"/>
              <a:buNone/>
            </a:pPr>
            <a:endParaRPr lang="en-US" sz="2000" i="1" dirty="0">
              <a:solidFill>
                <a:srgbClr val="00AEC7"/>
              </a:solidFill>
            </a:endParaRPr>
          </a:p>
        </p:txBody>
      </p:sp>
      <p:sp>
        <p:nvSpPr>
          <p:cNvPr id="6" name="Rectangle 5"/>
          <p:cNvSpPr/>
          <p:nvPr/>
        </p:nvSpPr>
        <p:spPr>
          <a:xfrm>
            <a:off x="1447800" y="4146121"/>
            <a:ext cx="6574795" cy="1737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50381"/>
            <a:ext cx="379677" cy="370371"/>
          </a:xfrm>
          <a:prstGeom prst="rect">
            <a:avLst/>
          </a:prstGeom>
        </p:spPr>
      </p:pic>
      <p:sp>
        <p:nvSpPr>
          <p:cNvPr id="8" name="Rectangle 7"/>
          <p:cNvSpPr/>
          <p:nvPr/>
        </p:nvSpPr>
        <p:spPr>
          <a:xfrm>
            <a:off x="304800" y="296593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5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Checkpoint Question #4</a:t>
            </a:r>
            <a:endParaRPr lang="en-US" dirty="0"/>
          </a:p>
        </p:txBody>
      </p:sp>
      <p:sp>
        <p:nvSpPr>
          <p:cNvPr id="3" name="Content Placeholder 2"/>
          <p:cNvSpPr>
            <a:spLocks noGrp="1"/>
          </p:cNvSpPr>
          <p:nvPr>
            <p:ph idx="1"/>
          </p:nvPr>
        </p:nvSpPr>
        <p:spPr>
          <a:xfrm>
            <a:off x="304800" y="1139032"/>
            <a:ext cx="8534400" cy="1963676"/>
          </a:xfrm>
        </p:spPr>
        <p:txBody>
          <a:bodyPr/>
          <a:lstStyle/>
          <a:p>
            <a:pPr marL="0" indent="0">
              <a:spcBef>
                <a:spcPts val="1800"/>
              </a:spcBef>
              <a:buNone/>
            </a:pPr>
            <a:r>
              <a:rPr lang="en-US" sz="2000" b="1" i="1" dirty="0" smtClean="0"/>
              <a:t>A </a:t>
            </a:r>
            <a:r>
              <a:rPr lang="en-US" sz="2000" b="1" i="1" dirty="0"/>
              <a:t>customer enrolled for service at the wrong apartment number.  Their REP of choice should issue a MVO on the incorrect address and issue a MVI on the correct address. </a:t>
            </a:r>
            <a:endParaRPr lang="en-US" sz="2000" b="1" i="1" dirty="0" smtClean="0"/>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187</a:t>
            </a:fld>
            <a:endParaRPr lang="en-US">
              <a:solidFill>
                <a:srgbClr val="5B6770"/>
              </a:solidFill>
            </a:endParaRPr>
          </a:p>
        </p:txBody>
      </p:sp>
      <p:sp>
        <p:nvSpPr>
          <p:cNvPr id="5" name="Content Placeholder 2"/>
          <p:cNvSpPr txBox="1">
            <a:spLocks/>
          </p:cNvSpPr>
          <p:nvPr/>
        </p:nvSpPr>
        <p:spPr>
          <a:xfrm>
            <a:off x="1547241" y="3801440"/>
            <a:ext cx="6049518" cy="196569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3865"/>
                </a:solidFill>
              </a:rPr>
              <a:t>ANSWER</a:t>
            </a:r>
          </a:p>
          <a:p>
            <a:pPr marL="0" indent="0" algn="ctr">
              <a:spcBef>
                <a:spcPts val="1800"/>
              </a:spcBef>
              <a:buFont typeface="Arial" panose="020B0604020202020204" pitchFamily="34" charset="0"/>
              <a:buNone/>
            </a:pPr>
            <a:r>
              <a:rPr lang="en-US" sz="2000" i="1" dirty="0" smtClean="0">
                <a:solidFill>
                  <a:srgbClr val="00AEC7"/>
                </a:solidFill>
              </a:rPr>
              <a:t>Generally </a:t>
            </a:r>
            <a:r>
              <a:rPr lang="en-US" sz="2000" i="1" dirty="0">
                <a:solidFill>
                  <a:srgbClr val="00AEC7"/>
                </a:solidFill>
              </a:rPr>
              <a:t>speaking, </a:t>
            </a:r>
            <a:r>
              <a:rPr lang="en-US" sz="2000" b="1" i="1" dirty="0">
                <a:solidFill>
                  <a:srgbClr val="00AEC7"/>
                </a:solidFill>
              </a:rPr>
              <a:t>FALSE</a:t>
            </a:r>
            <a:r>
              <a:rPr lang="en-US" sz="2000" i="1" dirty="0">
                <a:solidFill>
                  <a:srgbClr val="00AEC7"/>
                </a:solidFill>
              </a:rPr>
              <a:t>, issuing a MVO on an active ESI will create a </a:t>
            </a:r>
            <a:r>
              <a:rPr lang="en-US" sz="2000" i="1" dirty="0" smtClean="0">
                <a:solidFill>
                  <a:srgbClr val="00AEC7"/>
                </a:solidFill>
              </a:rPr>
              <a:t>lights </a:t>
            </a:r>
            <a:r>
              <a:rPr lang="en-US" sz="2000" i="1" dirty="0">
                <a:solidFill>
                  <a:srgbClr val="00AEC7"/>
                </a:solidFill>
              </a:rPr>
              <a:t>out situation at the incorrect address.  An Inadvertent Gain MT should be submitted to resolve the incorrect address.</a:t>
            </a:r>
          </a:p>
        </p:txBody>
      </p:sp>
      <p:sp>
        <p:nvSpPr>
          <p:cNvPr id="6" name="Rectangle 5"/>
          <p:cNvSpPr/>
          <p:nvPr/>
        </p:nvSpPr>
        <p:spPr>
          <a:xfrm>
            <a:off x="1562100" y="3782604"/>
            <a:ext cx="6096000" cy="21341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917522"/>
            <a:ext cx="379677" cy="370371"/>
          </a:xfrm>
          <a:prstGeom prst="rect">
            <a:avLst/>
          </a:prstGeom>
        </p:spPr>
      </p:pic>
      <p:sp>
        <p:nvSpPr>
          <p:cNvPr id="8" name="Rectangle 7"/>
          <p:cNvSpPr/>
          <p:nvPr/>
        </p:nvSpPr>
        <p:spPr>
          <a:xfrm>
            <a:off x="301207" y="27486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156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188</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981122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a:t>
            </a:r>
            <a:r>
              <a:rPr lang="en-US" sz="1400" b="1" dirty="0" smtClean="0">
                <a:solidFill>
                  <a:srgbClr val="5B6770"/>
                </a:solidFill>
              </a:rPr>
              <a:t>Training</a:t>
            </a:r>
            <a:endParaRPr lang="en-US" sz="1400" dirty="0">
              <a:solidFill>
                <a:srgbClr val="5B6770"/>
              </a:solidFill>
            </a:endParaRPr>
          </a:p>
          <a:p>
            <a:pPr>
              <a:spcBef>
                <a:spcPts val="600"/>
              </a:spcBef>
            </a:pPr>
            <a:r>
              <a:rPr lang="en-US" sz="2800" b="1" dirty="0">
                <a:solidFill>
                  <a:srgbClr val="5B6770"/>
                </a:solidFill>
              </a:rPr>
              <a:t>Verification &amp; </a:t>
            </a:r>
            <a:r>
              <a:rPr lang="en-US" sz="2800" b="1" dirty="0" smtClean="0">
                <a:solidFill>
                  <a:srgbClr val="5B6770"/>
                </a:solidFill>
              </a:rPr>
              <a:t>Reconciliation Process</a:t>
            </a:r>
            <a:endParaRPr lang="en-US" sz="2800" dirty="0">
              <a:solidFill>
                <a:srgbClr val="5B6770"/>
              </a:solidFill>
            </a:endParaRPr>
          </a:p>
        </p:txBody>
      </p:sp>
    </p:spTree>
    <p:extLst>
      <p:ext uri="{BB962C8B-B14F-4D97-AF65-F5344CB8AC3E}">
        <p14:creationId xmlns:p14="http://schemas.microsoft.com/office/powerpoint/2010/main" val="15055234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General </a:t>
            </a:r>
            <a:r>
              <a:rPr lang="en-US" dirty="0" smtClean="0"/>
              <a:t>Functionality: Navigating </a:t>
            </a:r>
            <a:r>
              <a:rPr lang="en-US" dirty="0" err="1"/>
              <a:t>MarkeTrak</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buNone/>
            </a:pPr>
            <a:r>
              <a:rPr lang="en-US" sz="1500" b="1" dirty="0"/>
              <a:t>Issue </a:t>
            </a:r>
            <a:r>
              <a:rPr lang="en-US" sz="1500" b="1" dirty="0" smtClean="0"/>
              <a:t>Ownership</a:t>
            </a:r>
            <a:r>
              <a:rPr lang="en-US" sz="1500" dirty="0" smtClean="0"/>
              <a:t>: There </a:t>
            </a:r>
            <a:r>
              <a:rPr lang="en-US" sz="1500" dirty="0"/>
              <a:t>are several varieties of ownership in the </a:t>
            </a:r>
            <a:r>
              <a:rPr lang="en-US" sz="1500" dirty="0" err="1"/>
              <a:t>MarkeTrak</a:t>
            </a:r>
            <a:r>
              <a:rPr lang="en-US" sz="1500" dirty="0"/>
              <a:t> application:  Submitter, Responsible MP, MP’s Involved, and Assigned Owner. </a:t>
            </a:r>
          </a:p>
          <a:p>
            <a:pPr lvl="1">
              <a:spcBef>
                <a:spcPts val="1200"/>
              </a:spcBef>
            </a:pPr>
            <a:r>
              <a:rPr lang="en-US" sz="1500" b="1" dirty="0" smtClean="0"/>
              <a:t>Submitter</a:t>
            </a:r>
            <a:r>
              <a:rPr lang="en-US" sz="1500" dirty="0" smtClean="0"/>
              <a:t>: The </a:t>
            </a:r>
            <a:r>
              <a:rPr lang="en-US" sz="1500" dirty="0"/>
              <a:t>Submitter of the item is indicated near the top of each primary data pane on the issue details window. Submitter Duns number is also incorporated into the title of each issue and listed in the MPs Involved field discussed below.</a:t>
            </a:r>
          </a:p>
          <a:p>
            <a:pPr lvl="1">
              <a:spcBef>
                <a:spcPts val="1200"/>
              </a:spcBef>
            </a:pPr>
            <a:r>
              <a:rPr lang="en-US" sz="1500" b="1" dirty="0"/>
              <a:t>Responsible </a:t>
            </a:r>
            <a:r>
              <a:rPr lang="en-US" sz="1500" b="1" dirty="0" smtClean="0"/>
              <a:t>MP</a:t>
            </a:r>
            <a:r>
              <a:rPr lang="en-US" sz="1500" dirty="0" smtClean="0"/>
              <a:t>: Responsible </a:t>
            </a:r>
            <a:r>
              <a:rPr lang="en-US" sz="1500" dirty="0"/>
              <a:t>MP is the single Duns number contained in the MPs Involved list that is considered to be the next participant responsible for transitioning the item towards a resolution.  Examples include: the TDSP when an issue is waiting for approval to cancel a service order, ERCOT when the approval has been granted, and the CR when the cancel is complete and the issue is waiting for acceptance of the resolution.</a:t>
            </a:r>
          </a:p>
          <a:p>
            <a:pPr lvl="1">
              <a:spcBef>
                <a:spcPts val="1200"/>
              </a:spcBef>
            </a:pPr>
            <a:r>
              <a:rPr lang="en-US" sz="1500" b="1" dirty="0"/>
              <a:t>MP’s </a:t>
            </a:r>
            <a:r>
              <a:rPr lang="en-US" sz="1500" b="1" dirty="0" smtClean="0"/>
              <a:t>Involved</a:t>
            </a:r>
            <a:r>
              <a:rPr lang="en-US" sz="1500" dirty="0" smtClean="0"/>
              <a:t>: MP’s </a:t>
            </a:r>
            <a:r>
              <a:rPr lang="en-US" sz="1500" dirty="0"/>
              <a:t>Involved is a list of all MP duns numbers which are party to an issue.  As additional assignments are made to an item the MPs Involved field will be updated with the selected DUNs numbers, reflecting an increase in market participants with the ability to view the item.  As ERCOT can always view any issue in the system, this will always be reflected in the MPs Involved list.</a:t>
            </a:r>
          </a:p>
          <a:p>
            <a:pPr lvl="1">
              <a:spcBef>
                <a:spcPts val="1200"/>
              </a:spcBef>
            </a:pPr>
            <a:r>
              <a:rPr lang="en-US" sz="1500" b="1" dirty="0"/>
              <a:t>Assigned </a:t>
            </a:r>
            <a:r>
              <a:rPr lang="en-US" sz="1500" b="1" dirty="0" smtClean="0"/>
              <a:t>Owner</a:t>
            </a:r>
            <a:r>
              <a:rPr lang="en-US" sz="1500" dirty="0" smtClean="0"/>
              <a:t>: Assigned </a:t>
            </a:r>
            <a:r>
              <a:rPr lang="en-US" sz="1500" dirty="0"/>
              <a:t>Owner is null when an issue is initially assigned to a Market Participant.  Assigned owners are individual </a:t>
            </a:r>
            <a:r>
              <a:rPr lang="en-US" sz="1500" dirty="0" smtClean="0"/>
              <a:t>users. These </a:t>
            </a:r>
            <a:r>
              <a:rPr lang="en-US" sz="1500" dirty="0"/>
              <a:t>are assigned by the Responsible MP automatically as issue is acknowledged by way of transition, Begin Working.  Taking this action will populate the associated individual’s user id as the Assigned Owner.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a:t>
            </a:fld>
            <a:endParaRPr lang="en-US">
              <a:solidFill>
                <a:srgbClr val="5B6770"/>
              </a:solidFill>
            </a:endParaRPr>
          </a:p>
        </p:txBody>
      </p:sp>
    </p:spTree>
    <p:extLst>
      <p:ext uri="{BB962C8B-B14F-4D97-AF65-F5344CB8AC3E}">
        <p14:creationId xmlns:p14="http://schemas.microsoft.com/office/powerpoint/2010/main" val="41197318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a:xfrm>
            <a:off x="381000" y="916860"/>
            <a:ext cx="8458200" cy="3678585"/>
          </a:xfrm>
        </p:spPr>
        <p:txBody>
          <a:bodyPr anchor="ctr"/>
          <a:lstStyle/>
          <a:p>
            <a:pPr marL="0" indent="0" algn="ctr">
              <a:buNone/>
            </a:pPr>
            <a:r>
              <a:rPr lang="en-US" sz="2800" dirty="0"/>
              <a:t>All parties involved in any </a:t>
            </a:r>
            <a:r>
              <a:rPr lang="en-US" sz="2800" dirty="0" smtClean="0"/>
              <a:t>Inadvertent Gain </a:t>
            </a:r>
            <a:r>
              <a:rPr lang="en-US" sz="2800" dirty="0"/>
              <a:t>related </a:t>
            </a:r>
            <a:r>
              <a:rPr lang="en-US" sz="2800" dirty="0" err="1"/>
              <a:t>MarkeTrak</a:t>
            </a:r>
            <a:r>
              <a:rPr lang="en-US" sz="2800" dirty="0"/>
              <a:t> issue </a:t>
            </a:r>
            <a:r>
              <a:rPr lang="en-US" sz="2800" b="1" i="1" dirty="0">
                <a:solidFill>
                  <a:schemeClr val="accent5"/>
                </a:solidFill>
              </a:rPr>
              <a:t>should </a:t>
            </a:r>
            <a:r>
              <a:rPr lang="en-US" sz="2800" b="1" i="1" dirty="0" smtClean="0">
                <a:solidFill>
                  <a:schemeClr val="accent5"/>
                </a:solidFill>
              </a:rPr>
              <a:t>perform </a:t>
            </a:r>
            <a:r>
              <a:rPr lang="en-US" sz="2800" b="1" i="1" dirty="0">
                <a:solidFill>
                  <a:schemeClr val="accent5"/>
                </a:solidFill>
              </a:rPr>
              <a:t>some sort of </a:t>
            </a:r>
            <a:r>
              <a:rPr lang="en-US" sz="2800" b="1" i="1" dirty="0" smtClean="0">
                <a:solidFill>
                  <a:schemeClr val="accent5"/>
                </a:solidFill>
              </a:rPr>
              <a:t>Verification and Reconciliation process</a:t>
            </a:r>
            <a:r>
              <a:rPr lang="en-US" sz="2800" dirty="0"/>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190</a:t>
            </a:fld>
            <a:endParaRPr lang="en-US">
              <a:solidFill>
                <a:srgbClr val="5B6770"/>
              </a:solidFill>
            </a:endParaRPr>
          </a:p>
        </p:txBody>
      </p:sp>
    </p:spTree>
    <p:extLst>
      <p:ext uri="{BB962C8B-B14F-4D97-AF65-F5344CB8AC3E}">
        <p14:creationId xmlns:p14="http://schemas.microsoft.com/office/powerpoint/2010/main" val="2361159674"/>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Verification &amp; Reconciliation</a:t>
            </a:r>
          </a:p>
        </p:txBody>
      </p:sp>
      <p:sp>
        <p:nvSpPr>
          <p:cNvPr id="3" name="Content Placeholder 2"/>
          <p:cNvSpPr>
            <a:spLocks noGrp="1"/>
          </p:cNvSpPr>
          <p:nvPr>
            <p:ph idx="1"/>
          </p:nvPr>
        </p:nvSpPr>
        <p:spPr/>
        <p:txBody>
          <a:bodyPr/>
          <a:lstStyle/>
          <a:p>
            <a:pPr marL="0" indent="0">
              <a:spcBef>
                <a:spcPts val="1800"/>
              </a:spcBef>
              <a:buNone/>
            </a:pPr>
            <a:r>
              <a:rPr lang="en-US" sz="2000" b="1" dirty="0"/>
              <a:t>In other </a:t>
            </a:r>
            <a:r>
              <a:rPr lang="en-US" sz="2000" b="1" dirty="0" smtClean="0"/>
              <a:t>words </a:t>
            </a:r>
            <a:r>
              <a:rPr lang="en-US" sz="2000" dirty="0" smtClean="0"/>
              <a:t>…</a:t>
            </a:r>
            <a:endParaRPr lang="en-US" sz="2000" dirty="0"/>
          </a:p>
          <a:p>
            <a:pPr>
              <a:spcBef>
                <a:spcPts val="1800"/>
              </a:spcBef>
            </a:pPr>
            <a:r>
              <a:rPr lang="en-US" sz="2000" dirty="0"/>
              <a:t>In addition to </a:t>
            </a:r>
            <a:r>
              <a:rPr lang="en-US" sz="2000" dirty="0" smtClean="0"/>
              <a:t>verifying </a:t>
            </a:r>
            <a:r>
              <a:rPr lang="en-US" sz="2000" dirty="0"/>
              <a:t>that an </a:t>
            </a:r>
            <a:r>
              <a:rPr lang="en-US" sz="2000" dirty="0" smtClean="0"/>
              <a:t>Inadvertent </a:t>
            </a:r>
            <a:r>
              <a:rPr lang="en-US" sz="2000" dirty="0"/>
              <a:t>Gain has </a:t>
            </a:r>
            <a:r>
              <a:rPr lang="en-US" sz="2000" dirty="0" smtClean="0"/>
              <a:t>actually taken </a:t>
            </a:r>
            <a:r>
              <a:rPr lang="en-US" sz="2000" dirty="0"/>
              <a:t>place, also </a:t>
            </a:r>
            <a:r>
              <a:rPr lang="en-US" sz="2000" b="1" u="sng" dirty="0"/>
              <a:t>verify the state/status of the </a:t>
            </a:r>
            <a:r>
              <a:rPr lang="en-US" sz="2000" b="1" u="sng" dirty="0" smtClean="0"/>
              <a:t>MT </a:t>
            </a:r>
            <a:r>
              <a:rPr lang="en-US" sz="2000" b="1" u="sng" dirty="0"/>
              <a:t>issue </a:t>
            </a:r>
            <a:r>
              <a:rPr lang="en-US" sz="2000" dirty="0" smtClean="0"/>
              <a:t>to determine </a:t>
            </a:r>
            <a:r>
              <a:rPr lang="en-US" sz="2000" dirty="0"/>
              <a:t>what action needs to take place from </a:t>
            </a:r>
            <a:r>
              <a:rPr lang="en-US" sz="2000" dirty="0" smtClean="0"/>
              <a:t>either party.</a:t>
            </a:r>
            <a:endParaRPr lang="en-US" sz="2000" dirty="0"/>
          </a:p>
          <a:p>
            <a:pPr>
              <a:spcBef>
                <a:spcPts val="1800"/>
              </a:spcBef>
            </a:pPr>
            <a:r>
              <a:rPr lang="en-US" sz="2000" b="1" u="sng" dirty="0"/>
              <a:t>Verify the current status of the </a:t>
            </a:r>
            <a:r>
              <a:rPr lang="en-US" sz="2000" b="1" u="sng" dirty="0" smtClean="0"/>
              <a:t>ESI ID</a:t>
            </a:r>
            <a:r>
              <a:rPr lang="en-US" sz="2000" b="1" dirty="0" smtClean="0"/>
              <a:t> </a:t>
            </a:r>
            <a:r>
              <a:rPr lang="en-US" sz="2000" dirty="0" smtClean="0"/>
              <a:t>to determine if there are any transactions </a:t>
            </a:r>
            <a:r>
              <a:rPr lang="en-US" sz="2000" dirty="0"/>
              <a:t>that may impact the resolution of the issue</a:t>
            </a:r>
            <a:r>
              <a:rPr lang="en-US" sz="2000" dirty="0" smtClean="0"/>
              <a:t>.</a:t>
            </a:r>
            <a:endParaRPr lang="en-US" sz="2000" dirty="0"/>
          </a:p>
          <a:p>
            <a:pPr>
              <a:spcBef>
                <a:spcPts val="1800"/>
              </a:spcBef>
            </a:pPr>
            <a:r>
              <a:rPr lang="en-US" sz="2000" dirty="0"/>
              <a:t>Perform a reconciliation of the transactions sent to the Market to ensure that the transactions are being sent, received and processed successfully as agreed upon by all parties</a:t>
            </a:r>
            <a:r>
              <a:rPr lang="en-US" sz="2000" dirty="0" smtClean="0"/>
              <a:t>. </a:t>
            </a:r>
            <a:r>
              <a:rPr lang="en-US" sz="2000" i="1" dirty="0" smtClean="0">
                <a:solidFill>
                  <a:srgbClr val="FF0000"/>
                </a:solidFill>
              </a:rPr>
              <a:t>(i.e. back dated MVI accepted, BGN02 updated, switch hold issues, etc.)</a:t>
            </a:r>
            <a:endParaRPr lang="en-US" sz="1600" i="1" dirty="0">
              <a:solidFill>
                <a:srgbClr val="FF0000"/>
              </a:solidFill>
            </a:endParaRPr>
          </a:p>
          <a:p>
            <a:pPr>
              <a:spcBef>
                <a:spcPts val="1800"/>
              </a:spcBef>
            </a:pPr>
            <a:r>
              <a:rPr lang="en-US" sz="2000" dirty="0"/>
              <a:t>Ultimate goal is to return the Customer to their REP of choice </a:t>
            </a:r>
            <a:r>
              <a:rPr lang="en-US" sz="2000" b="1" i="1" dirty="0">
                <a:solidFill>
                  <a:schemeClr val="accent5"/>
                </a:solidFill>
              </a:rPr>
              <a:t>quickly and efficiently</a:t>
            </a:r>
            <a:r>
              <a:rPr lang="en-US" sz="2000" dirty="0"/>
              <a:t> </a:t>
            </a:r>
            <a:r>
              <a:rPr lang="en-US" sz="2000" dirty="0" smtClean="0"/>
              <a:t>with </a:t>
            </a:r>
            <a:r>
              <a:rPr lang="en-US" sz="2000" dirty="0"/>
              <a:t>minimal inconvenience to the Customer.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191</a:t>
            </a:fld>
            <a:endParaRPr lang="en-US">
              <a:solidFill>
                <a:srgbClr val="5B6770"/>
              </a:solidFill>
            </a:endParaRPr>
          </a:p>
        </p:txBody>
      </p:sp>
    </p:spTree>
    <p:extLst>
      <p:ext uri="{BB962C8B-B14F-4D97-AF65-F5344CB8AC3E}">
        <p14:creationId xmlns:p14="http://schemas.microsoft.com/office/powerpoint/2010/main" val="201730458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600"/>
              </a:spcBef>
              <a:buNone/>
              <a:defRPr/>
            </a:pPr>
            <a:r>
              <a:rPr lang="en-US" sz="1800" dirty="0"/>
              <a:t>All parties have a role in researching </a:t>
            </a:r>
            <a:r>
              <a:rPr lang="en-US" sz="1800" dirty="0" smtClean="0"/>
              <a:t>IAGs </a:t>
            </a:r>
            <a:r>
              <a:rPr lang="en-US" sz="1800" dirty="0"/>
              <a:t>on their end, however for the </a:t>
            </a:r>
            <a:r>
              <a:rPr lang="en-US" sz="1800" b="1" u="sng" dirty="0"/>
              <a:t>Losing CR/Original</a:t>
            </a:r>
            <a:r>
              <a:rPr lang="en-US" sz="1800" dirty="0"/>
              <a:t>, the following verification process can assist in making the resolution of an Inadvertent Gain </a:t>
            </a:r>
            <a:r>
              <a:rPr lang="en-US" sz="1800" dirty="0" err="1"/>
              <a:t>MarkeTrak</a:t>
            </a:r>
            <a:r>
              <a:rPr lang="en-US" sz="1800" dirty="0"/>
              <a:t> run smoothly when the following checks are performed:</a:t>
            </a:r>
          </a:p>
          <a:p>
            <a:pPr marL="0">
              <a:spcBef>
                <a:spcPts val="600"/>
              </a:spcBef>
              <a:defRPr/>
            </a:pPr>
            <a:endParaRPr lang="en-US" sz="100" dirty="0"/>
          </a:p>
          <a:p>
            <a:pPr marL="0">
              <a:spcBef>
                <a:spcPts val="1200"/>
              </a:spcBef>
              <a:buFont typeface="Wingdings" panose="05000000000000000000" pitchFamily="2" charset="2"/>
              <a:buChar char=""/>
              <a:defRPr/>
            </a:pPr>
            <a:r>
              <a:rPr lang="en-US" sz="1800" dirty="0"/>
              <a:t>Any Subsequent transactions in the Market? </a:t>
            </a:r>
          </a:p>
          <a:p>
            <a:pPr lvl="1">
              <a:buFont typeface="Courier New" panose="02070309020205020404" pitchFamily="49" charset="0"/>
              <a:buChar char="o"/>
              <a:defRPr/>
            </a:pPr>
            <a:r>
              <a:rPr lang="en-US" sz="1600" dirty="0"/>
              <a:t>Yes – STOP the transaction if possible by submitting an 814_08, Cancel </a:t>
            </a:r>
            <a:r>
              <a:rPr lang="en-US" sz="1600" dirty="0" smtClean="0"/>
              <a:t>Request.</a:t>
            </a:r>
          </a:p>
          <a:p>
            <a:pPr lvl="1">
              <a:buFont typeface="Courier New" panose="02070309020205020404" pitchFamily="49" charset="0"/>
              <a:buChar char="o"/>
              <a:defRPr/>
            </a:pPr>
            <a:r>
              <a:rPr lang="en-US" sz="1600" dirty="0" smtClean="0"/>
              <a:t>No </a:t>
            </a:r>
            <a:r>
              <a:rPr lang="en-US" sz="1600" dirty="0"/>
              <a:t>– Proceed to the next </a:t>
            </a:r>
            <a:r>
              <a:rPr lang="en-US" sz="1600" dirty="0" smtClean="0"/>
              <a:t>step</a:t>
            </a:r>
            <a:endParaRPr lang="en-US" sz="1800" dirty="0"/>
          </a:p>
          <a:p>
            <a:pPr>
              <a:spcBef>
                <a:spcPts val="1200"/>
              </a:spcBef>
              <a:buFont typeface="Wingdings" panose="05000000000000000000" pitchFamily="2" charset="2"/>
              <a:buChar char=""/>
              <a:defRPr/>
            </a:pPr>
            <a:r>
              <a:rPr lang="en-US" sz="1800" dirty="0"/>
              <a:t>Any </a:t>
            </a:r>
            <a:r>
              <a:rPr lang="en-US" sz="1800" dirty="0" smtClean="0"/>
              <a:t>Switch Holds</a:t>
            </a:r>
            <a:r>
              <a:rPr lang="en-US" sz="1800" dirty="0"/>
              <a:t>? </a:t>
            </a:r>
          </a:p>
          <a:p>
            <a:pPr lvl="1">
              <a:buFont typeface="Courier New" panose="02070309020205020404" pitchFamily="49" charset="0"/>
              <a:buChar char="o"/>
              <a:defRPr/>
            </a:pPr>
            <a:r>
              <a:rPr lang="en-US" sz="1600" dirty="0"/>
              <a:t>Yes – Submit 650_01 to remove any </a:t>
            </a:r>
            <a:r>
              <a:rPr lang="en-US" sz="1600" dirty="0" smtClean="0"/>
              <a:t>Switch Holds</a:t>
            </a:r>
            <a:endParaRPr lang="en-US" sz="1200" dirty="0"/>
          </a:p>
          <a:p>
            <a:pPr lvl="1">
              <a:buFont typeface="Courier New" panose="02070309020205020404" pitchFamily="49" charset="0"/>
              <a:buChar char="o"/>
              <a:defRPr/>
            </a:pPr>
            <a:r>
              <a:rPr lang="en-US" sz="1600" dirty="0"/>
              <a:t>No – </a:t>
            </a:r>
            <a:r>
              <a:rPr lang="en-US" sz="1600" dirty="0" smtClean="0"/>
              <a:t>Proceed </a:t>
            </a:r>
            <a:r>
              <a:rPr lang="en-US" sz="1600" dirty="0"/>
              <a:t>to the next step </a:t>
            </a:r>
            <a:endParaRPr lang="en-US" sz="1800" dirty="0"/>
          </a:p>
          <a:p>
            <a:pPr>
              <a:spcBef>
                <a:spcPts val="1200"/>
              </a:spcBef>
              <a:buFont typeface="Wingdings" panose="05000000000000000000" pitchFamily="2" charset="2"/>
              <a:buChar char=""/>
              <a:defRPr/>
            </a:pPr>
            <a:r>
              <a:rPr lang="en-US" sz="1800" dirty="0"/>
              <a:t>Proposed Regain Date =&lt; Gaining CR Start Date? </a:t>
            </a:r>
            <a:br>
              <a:rPr lang="en-US" sz="1800" dirty="0"/>
            </a:br>
            <a:r>
              <a:rPr lang="en-US" sz="1200" dirty="0"/>
              <a:t>(Proposed Regain Date: no greater than 10 days from MT submittal date)</a:t>
            </a:r>
            <a:r>
              <a:rPr lang="en-US" sz="1800" dirty="0"/>
              <a:t> </a:t>
            </a:r>
          </a:p>
          <a:p>
            <a:pPr lvl="1">
              <a:buFont typeface="Courier New" panose="02070309020205020404" pitchFamily="49" charset="0"/>
              <a:buChar char="o"/>
              <a:defRPr/>
            </a:pPr>
            <a:r>
              <a:rPr lang="en-US" sz="1600" dirty="0"/>
              <a:t>Yes – Update “Proposed Regain Date”</a:t>
            </a:r>
          </a:p>
          <a:p>
            <a:pPr lvl="1">
              <a:buFont typeface="Courier New" panose="02070309020205020404" pitchFamily="49" charset="0"/>
              <a:buChar char="o"/>
              <a:defRPr/>
            </a:pPr>
            <a:r>
              <a:rPr lang="en-US" sz="1600" dirty="0"/>
              <a:t>No – Proceed by “Send to TDSP</a:t>
            </a:r>
            <a:r>
              <a:rPr lang="en-US" sz="1600" dirty="0" smtClean="0"/>
              <a:t>”</a:t>
            </a:r>
            <a:endParaRPr lang="en-US" sz="16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192</a:t>
            </a:fld>
            <a:endParaRPr lang="en-US">
              <a:solidFill>
                <a:srgbClr val="5B6770"/>
              </a:solidFill>
            </a:endParaRPr>
          </a:p>
        </p:txBody>
      </p:sp>
    </p:spTree>
    <p:extLst>
      <p:ext uri="{BB962C8B-B14F-4D97-AF65-F5344CB8AC3E}">
        <p14:creationId xmlns:p14="http://schemas.microsoft.com/office/powerpoint/2010/main" val="935160833"/>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TDSP Verification &amp; Reconciliation</a:t>
            </a:r>
          </a:p>
        </p:txBody>
      </p:sp>
      <p:sp>
        <p:nvSpPr>
          <p:cNvPr id="3" name="Content Placeholder 2"/>
          <p:cNvSpPr>
            <a:spLocks noGrp="1"/>
          </p:cNvSpPr>
          <p:nvPr>
            <p:ph idx="1"/>
          </p:nvPr>
        </p:nvSpPr>
        <p:spPr/>
        <p:txBody>
          <a:bodyPr/>
          <a:lstStyle/>
          <a:p>
            <a:pPr marL="0" indent="0">
              <a:spcBef>
                <a:spcPts val="2400"/>
              </a:spcBef>
              <a:buFont typeface="Wingdings 3" panose="05040102010807070707" pitchFamily="18" charset="2"/>
              <a:buNone/>
              <a:defRPr/>
            </a:pPr>
            <a:r>
              <a:rPr lang="en-US" sz="2000" dirty="0"/>
              <a:t>When received by </a:t>
            </a:r>
            <a:r>
              <a:rPr lang="en-US" sz="2000" b="1" u="sng" dirty="0">
                <a:solidFill>
                  <a:srgbClr val="FF0000"/>
                </a:solidFill>
              </a:rPr>
              <a:t>the TDSP</a:t>
            </a:r>
            <a:r>
              <a:rPr lang="en-US" sz="2000" dirty="0"/>
              <a:t>, the issue goes through a verification process similar to the CR process. Once those preliminary checks are made, the TDSP will go on to perform the following steps</a:t>
            </a:r>
            <a:r>
              <a:rPr lang="en-US" sz="2000" dirty="0" smtClean="0"/>
              <a:t>:</a:t>
            </a:r>
            <a:endParaRPr lang="en-US" sz="2000" dirty="0"/>
          </a:p>
          <a:p>
            <a:pPr marL="320040" indent="-320040">
              <a:spcBef>
                <a:spcPts val="2400"/>
              </a:spcBef>
              <a:buFont typeface="Wingdings" panose="05000000000000000000" pitchFamily="2" charset="2"/>
              <a:buChar char="þ"/>
              <a:defRPr/>
            </a:pPr>
            <a:r>
              <a:rPr lang="en-US" sz="2000" dirty="0"/>
              <a:t>Check for Permit Requirements and override if any </a:t>
            </a:r>
            <a:r>
              <a:rPr lang="en-US" sz="2000" dirty="0" smtClean="0"/>
              <a:t>exist</a:t>
            </a:r>
            <a:endParaRPr lang="en-US" sz="2000" dirty="0"/>
          </a:p>
          <a:p>
            <a:pPr marL="320040" indent="-320040">
              <a:spcBef>
                <a:spcPts val="2400"/>
              </a:spcBef>
              <a:buFont typeface="Wingdings" panose="05000000000000000000" pitchFamily="2" charset="2"/>
              <a:buChar char="þ"/>
              <a:defRPr/>
            </a:pPr>
            <a:r>
              <a:rPr lang="en-US" sz="2000" dirty="0"/>
              <a:t>Add ESI ID, Original CR and Proposed Regain Date to the TDSP system to allow a backdated MVI and verify loaded </a:t>
            </a:r>
            <a:r>
              <a:rPr lang="en-US" sz="2000" dirty="0" smtClean="0"/>
              <a:t>correctly</a:t>
            </a:r>
            <a:endParaRPr lang="en-US" sz="2000" dirty="0"/>
          </a:p>
          <a:p>
            <a:pPr marL="320040" indent="-320040">
              <a:spcBef>
                <a:spcPts val="2400"/>
              </a:spcBef>
              <a:buFont typeface="Wingdings" panose="05000000000000000000" pitchFamily="2" charset="2"/>
              <a:buChar char="þ"/>
              <a:defRPr/>
            </a:pPr>
            <a:r>
              <a:rPr lang="en-US" sz="2000" dirty="0"/>
              <a:t>Update </a:t>
            </a:r>
            <a:r>
              <a:rPr lang="en-US" sz="2000" dirty="0" err="1"/>
              <a:t>MarkeTrak</a:t>
            </a:r>
            <a:r>
              <a:rPr lang="en-US" sz="2000" dirty="0"/>
              <a:t> issues with comments indicating </a:t>
            </a:r>
            <a:r>
              <a:rPr lang="en-US" sz="2000" dirty="0" smtClean="0"/>
              <a:t>readiness</a:t>
            </a:r>
            <a:endParaRPr lang="en-US" sz="2000" dirty="0"/>
          </a:p>
          <a:p>
            <a:pPr marL="320040" indent="-320040">
              <a:spcBef>
                <a:spcPts val="2400"/>
              </a:spcBef>
              <a:buFont typeface="Wingdings" panose="05000000000000000000" pitchFamily="2" charset="2"/>
              <a:buChar char="þ"/>
              <a:defRPr/>
            </a:pPr>
            <a:r>
              <a:rPr lang="en-US" sz="2000" dirty="0"/>
              <a:t>Press the “Ready to Receive” button </a:t>
            </a:r>
            <a:r>
              <a:rPr lang="en-US" sz="2000" dirty="0" smtClean="0"/>
              <a:t>which </a:t>
            </a:r>
            <a:r>
              <a:rPr lang="en-US" sz="2000" dirty="0"/>
              <a:t>will move the issue to a state of New Losing CR (Submit</a:t>
            </a:r>
            <a:r>
              <a:rPr lang="en-US" sz="2000" dirty="0" smtClean="0"/>
              <a:t>)</a:t>
            </a:r>
            <a:endParaRPr lang="en-US" sz="2000" dirty="0"/>
          </a:p>
          <a:p>
            <a:pPr marL="320040" indent="-320040">
              <a:spcBef>
                <a:spcPts val="2400"/>
              </a:spcBef>
              <a:buFont typeface="Wingdings" panose="05000000000000000000" pitchFamily="2" charset="2"/>
              <a:buChar char="þ"/>
              <a:defRPr/>
            </a:pPr>
            <a:r>
              <a:rPr lang="en-US" sz="2000" dirty="0"/>
              <a:t>Review the Critical Care status of the account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193</a:t>
            </a:fld>
            <a:endParaRPr lang="en-US">
              <a:solidFill>
                <a:srgbClr val="5B6770"/>
              </a:solidFill>
            </a:endParaRPr>
          </a:p>
        </p:txBody>
      </p:sp>
    </p:spTree>
    <p:extLst>
      <p:ext uri="{BB962C8B-B14F-4D97-AF65-F5344CB8AC3E}">
        <p14:creationId xmlns:p14="http://schemas.microsoft.com/office/powerpoint/2010/main" val="674086495"/>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 Verification &amp; Reconciliation</a:t>
            </a:r>
          </a:p>
        </p:txBody>
      </p:sp>
      <p:sp>
        <p:nvSpPr>
          <p:cNvPr id="3" name="Content Placeholder 2"/>
          <p:cNvSpPr>
            <a:spLocks noGrp="1"/>
          </p:cNvSpPr>
          <p:nvPr>
            <p:ph idx="1"/>
          </p:nvPr>
        </p:nvSpPr>
        <p:spPr/>
        <p:txBody>
          <a:bodyPr/>
          <a:lstStyle/>
          <a:p>
            <a:pPr marL="0" indent="0">
              <a:spcBef>
                <a:spcPts val="1800"/>
              </a:spcBef>
              <a:buFont typeface="Wingdings 3" panose="05040102010807070707" pitchFamily="18" charset="2"/>
              <a:buNone/>
              <a:defRPr/>
            </a:pPr>
            <a:r>
              <a:rPr lang="en-US" sz="1800" dirty="0" smtClean="0"/>
              <a:t>Once </a:t>
            </a:r>
            <a:r>
              <a:rPr lang="en-US" sz="1800" dirty="0"/>
              <a:t>the TDSP completes their portion of the research, the issue is sent back to the </a:t>
            </a:r>
            <a:r>
              <a:rPr lang="en-US" sz="1800" b="1" u="sng" dirty="0">
                <a:solidFill>
                  <a:srgbClr val="FF0000"/>
                </a:solidFill>
              </a:rPr>
              <a:t>Losing CR/Original</a:t>
            </a:r>
            <a:r>
              <a:rPr lang="en-US" sz="1800" b="1" dirty="0">
                <a:solidFill>
                  <a:srgbClr val="FF0000"/>
                </a:solidFill>
              </a:rPr>
              <a:t> </a:t>
            </a:r>
            <a:r>
              <a:rPr lang="en-US" sz="1800" dirty="0"/>
              <a:t>who will send an EDI transaction (Backdated MVI) and thus more verification will need to take place</a:t>
            </a:r>
            <a:r>
              <a:rPr lang="en-US" sz="1800" dirty="0" smtClean="0"/>
              <a:t>:</a:t>
            </a:r>
            <a:endParaRPr lang="en-US" sz="1800" dirty="0"/>
          </a:p>
          <a:p>
            <a:pPr marL="320040" indent="-320040">
              <a:spcBef>
                <a:spcPts val="1800"/>
              </a:spcBef>
              <a:buFont typeface="Wingdings" panose="05000000000000000000" pitchFamily="2" charset="2"/>
              <a:buChar char=""/>
              <a:defRPr/>
            </a:pPr>
            <a:r>
              <a:rPr lang="en-US" sz="1800" dirty="0"/>
              <a:t>Ensure that the </a:t>
            </a:r>
            <a:r>
              <a:rPr lang="en-US" sz="1800" dirty="0" err="1"/>
              <a:t>MarkeTrak</a:t>
            </a:r>
            <a:r>
              <a:rPr lang="en-US" sz="1800" dirty="0"/>
              <a:t> issue is in a State of “New (Losing CR Submit</a:t>
            </a:r>
            <a:r>
              <a:rPr lang="en-US" sz="1800" dirty="0" smtClean="0"/>
              <a:t>)”</a:t>
            </a:r>
            <a:endParaRPr lang="en-US" sz="1800" dirty="0"/>
          </a:p>
          <a:p>
            <a:pPr marL="320040" indent="-320040">
              <a:spcBef>
                <a:spcPts val="1800"/>
              </a:spcBef>
              <a:buFont typeface="Wingdings" panose="05000000000000000000" pitchFamily="2" charset="2"/>
              <a:buChar char=""/>
              <a:defRPr/>
            </a:pPr>
            <a:r>
              <a:rPr lang="en-US" sz="1800" dirty="0"/>
              <a:t>Any Subsequent transactions in the Market? </a:t>
            </a:r>
          </a:p>
          <a:p>
            <a:pPr lvl="1">
              <a:spcBef>
                <a:spcPts val="1800"/>
              </a:spcBef>
              <a:buFont typeface="Courier New" panose="02070309020205020404" pitchFamily="49" charset="0"/>
              <a:buChar char="o"/>
              <a:defRPr/>
            </a:pPr>
            <a:r>
              <a:rPr lang="en-US" sz="1800" dirty="0"/>
              <a:t>Yes – </a:t>
            </a:r>
            <a:r>
              <a:rPr lang="en-US" sz="1800" dirty="0" smtClean="0"/>
              <a:t>Cancel with an 814_08 if </a:t>
            </a:r>
            <a:r>
              <a:rPr lang="en-US" sz="1800" dirty="0"/>
              <a:t>possible</a:t>
            </a:r>
          </a:p>
          <a:p>
            <a:pPr lvl="1">
              <a:spcBef>
                <a:spcPts val="0"/>
              </a:spcBef>
              <a:buFont typeface="Courier New" panose="02070309020205020404" pitchFamily="49" charset="0"/>
              <a:buChar char="o"/>
              <a:defRPr/>
            </a:pPr>
            <a:r>
              <a:rPr lang="en-US" sz="1800" dirty="0"/>
              <a:t>No – </a:t>
            </a:r>
            <a:r>
              <a:rPr lang="en-US" sz="1800" dirty="0" smtClean="0"/>
              <a:t>Proceed</a:t>
            </a:r>
            <a:endParaRPr lang="en-US" sz="1800" dirty="0"/>
          </a:p>
          <a:p>
            <a:pPr marL="320040" indent="-320040">
              <a:spcBef>
                <a:spcPts val="1800"/>
              </a:spcBef>
              <a:buFont typeface="Wingdings" panose="05000000000000000000" pitchFamily="2" charset="2"/>
              <a:buChar char="þ"/>
              <a:defRPr/>
            </a:pPr>
            <a:r>
              <a:rPr lang="en-US" sz="1800" b="1" u="sng" dirty="0" smtClean="0">
                <a:solidFill>
                  <a:srgbClr val="FF0000"/>
                </a:solidFill>
              </a:rPr>
              <a:t>Send 814_16 </a:t>
            </a:r>
            <a:r>
              <a:rPr lang="en-US" sz="1800" b="1" u="sng" dirty="0">
                <a:solidFill>
                  <a:srgbClr val="FF0000"/>
                </a:solidFill>
              </a:rPr>
              <a:t>for the Proposed Regain Date </a:t>
            </a:r>
            <a:r>
              <a:rPr lang="en-US" sz="1800" dirty="0"/>
              <a:t>that the Original CR entered within the </a:t>
            </a:r>
            <a:r>
              <a:rPr lang="en-US" sz="1800" dirty="0" smtClean="0"/>
              <a:t>issue</a:t>
            </a:r>
            <a:endParaRPr lang="en-US" sz="1800" dirty="0"/>
          </a:p>
          <a:p>
            <a:pPr marL="320040" indent="-320040">
              <a:spcBef>
                <a:spcPts val="1800"/>
              </a:spcBef>
              <a:buFont typeface="Wingdings" panose="05000000000000000000" pitchFamily="2" charset="2"/>
              <a:buChar char="þ"/>
              <a:defRPr/>
            </a:pPr>
            <a:r>
              <a:rPr lang="en-US" sz="1800" dirty="0"/>
              <a:t>Verify the </a:t>
            </a:r>
            <a:r>
              <a:rPr lang="en-US" sz="1800" dirty="0" smtClean="0"/>
              <a:t>814_16 </a:t>
            </a:r>
            <a:r>
              <a:rPr lang="en-US" sz="1800" dirty="0"/>
              <a:t>was processed successfully by </a:t>
            </a:r>
            <a:r>
              <a:rPr lang="en-US" sz="1800" dirty="0" smtClean="0"/>
              <a:t>reviewing the ERCOT </a:t>
            </a:r>
            <a:r>
              <a:rPr lang="en-US" sz="1800" dirty="0"/>
              <a:t>Market Information System (MIS)  as well as any internal systems used for verifying transactions</a:t>
            </a:r>
            <a:r>
              <a:rPr lang="en-US" sz="1800" dirty="0" smtClean="0"/>
              <a:t>.</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194</a:t>
            </a:fld>
            <a:endParaRPr lang="en-US">
              <a:solidFill>
                <a:srgbClr val="5B6770"/>
              </a:solidFill>
            </a:endParaRPr>
          </a:p>
        </p:txBody>
      </p:sp>
    </p:spTree>
    <p:extLst>
      <p:ext uri="{BB962C8B-B14F-4D97-AF65-F5344CB8AC3E}">
        <p14:creationId xmlns:p14="http://schemas.microsoft.com/office/powerpoint/2010/main" val="122958750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CR Verification &amp; Reconciliation</a:t>
            </a:r>
          </a:p>
        </p:txBody>
      </p:sp>
      <p:sp>
        <p:nvSpPr>
          <p:cNvPr id="3" name="Content Placeholder 2"/>
          <p:cNvSpPr>
            <a:spLocks noGrp="1"/>
          </p:cNvSpPr>
          <p:nvPr>
            <p:ph idx="1"/>
          </p:nvPr>
        </p:nvSpPr>
        <p:spPr/>
        <p:txBody>
          <a:bodyPr/>
          <a:lstStyle/>
          <a:p>
            <a:pPr marL="365760" indent="-365760">
              <a:spcBef>
                <a:spcPts val="0"/>
              </a:spcBef>
              <a:spcAft>
                <a:spcPts val="2400"/>
              </a:spcAft>
              <a:buFont typeface="Wingdings" panose="05000000000000000000" pitchFamily="2" charset="2"/>
              <a:buChar char="þ"/>
              <a:defRPr/>
            </a:pPr>
            <a:r>
              <a:rPr lang="en-US" sz="2200" dirty="0" smtClean="0"/>
              <a:t>The </a:t>
            </a:r>
            <a:r>
              <a:rPr lang="en-US" sz="2200" dirty="0"/>
              <a:t>backdated </a:t>
            </a:r>
            <a:r>
              <a:rPr lang="en-US" sz="2200" dirty="0" smtClean="0"/>
              <a:t>MVI (814_16) </a:t>
            </a:r>
            <a:r>
              <a:rPr lang="en-US" sz="2200" dirty="0"/>
              <a:t>can be verified as successful per the receipt of an 814_05 </a:t>
            </a:r>
            <a:r>
              <a:rPr lang="en-US" sz="2200" dirty="0" smtClean="0"/>
              <a:t>Accept</a:t>
            </a:r>
            <a:endParaRPr lang="en-US" sz="2200" dirty="0"/>
          </a:p>
          <a:p>
            <a:pPr marL="365760" indent="-365760">
              <a:spcBef>
                <a:spcPts val="0"/>
              </a:spcBef>
              <a:spcAft>
                <a:spcPts val="2400"/>
              </a:spcAft>
              <a:buFont typeface="Wingdings" panose="05000000000000000000" pitchFamily="2" charset="2"/>
              <a:buChar char="þ"/>
              <a:defRPr/>
            </a:pPr>
            <a:r>
              <a:rPr lang="en-US" sz="2200" dirty="0"/>
              <a:t>Add the Regaining BGN information into the </a:t>
            </a:r>
            <a:r>
              <a:rPr lang="en-US" sz="2200" dirty="0" err="1"/>
              <a:t>MarkeTrak</a:t>
            </a:r>
            <a:r>
              <a:rPr lang="en-US" sz="2200" dirty="0"/>
              <a:t> issue </a:t>
            </a:r>
            <a:r>
              <a:rPr lang="en-US" sz="2200" u="sng" dirty="0"/>
              <a:t>only after</a:t>
            </a:r>
            <a:r>
              <a:rPr lang="en-US" sz="2200" dirty="0"/>
              <a:t> verifying that it was successfully </a:t>
            </a:r>
            <a:r>
              <a:rPr lang="en-US" sz="2200" dirty="0" smtClean="0"/>
              <a:t>received</a:t>
            </a:r>
            <a:endParaRPr lang="en-US" sz="2200" dirty="0"/>
          </a:p>
          <a:p>
            <a:pPr marL="365760" indent="-365760">
              <a:spcBef>
                <a:spcPts val="0"/>
              </a:spcBef>
              <a:spcAft>
                <a:spcPts val="2400"/>
              </a:spcAft>
              <a:buClr>
                <a:schemeClr val="tx2"/>
              </a:buClr>
              <a:buFont typeface="Wingdings" panose="05000000000000000000" pitchFamily="2" charset="2"/>
              <a:buChar char="þ"/>
              <a:defRPr/>
            </a:pPr>
            <a:r>
              <a:rPr lang="en-US" sz="2200" b="1" u="sng" dirty="0">
                <a:solidFill>
                  <a:schemeClr val="accent5"/>
                </a:solidFill>
              </a:rPr>
              <a:t>DO NOT</a:t>
            </a:r>
            <a:r>
              <a:rPr lang="en-US" sz="2200" b="1" dirty="0">
                <a:solidFill>
                  <a:schemeClr val="accent5"/>
                </a:solidFill>
              </a:rPr>
              <a:t> </a:t>
            </a:r>
            <a:r>
              <a:rPr lang="en-US" sz="2200" dirty="0">
                <a:solidFill>
                  <a:schemeClr val="accent5"/>
                </a:solidFill>
              </a:rPr>
              <a:t>click the “Send to TDSP” transition as this will prevent the issue from </a:t>
            </a:r>
            <a:r>
              <a:rPr lang="en-US" sz="2200" dirty="0" smtClean="0">
                <a:solidFill>
                  <a:schemeClr val="accent5"/>
                </a:solidFill>
              </a:rPr>
              <a:t>Auto-completion</a:t>
            </a:r>
          </a:p>
          <a:p>
            <a:pPr>
              <a:spcBef>
                <a:spcPts val="0"/>
              </a:spcBef>
              <a:spcAft>
                <a:spcPts val="2400"/>
              </a:spcAft>
              <a:buFont typeface="Wingdings" panose="05000000000000000000" pitchFamily="2" charset="2"/>
              <a:buChar char="þ"/>
              <a:defRPr/>
            </a:pPr>
            <a:r>
              <a:rPr lang="en-US" sz="2000" b="1" u="sng" dirty="0" smtClean="0"/>
              <a:t>DO </a:t>
            </a:r>
            <a:r>
              <a:rPr lang="en-US" sz="2000" b="1" u="sng" dirty="0"/>
              <a:t>NOT </a:t>
            </a:r>
            <a:r>
              <a:rPr lang="en-US" sz="2000" b="1" dirty="0"/>
              <a:t> </a:t>
            </a:r>
            <a:r>
              <a:rPr lang="en-US" sz="2000" dirty="0"/>
              <a:t>transition the </a:t>
            </a:r>
            <a:r>
              <a:rPr lang="en-US" sz="2000" dirty="0" err="1"/>
              <a:t>MarkeTrak</a:t>
            </a:r>
            <a:r>
              <a:rPr lang="en-US" sz="2000" dirty="0"/>
              <a:t> back to the TDSP to ask questions or to get updates on an IAG once the TDSP confirms readiness for the </a:t>
            </a:r>
            <a:r>
              <a:rPr lang="en-US" sz="2000" dirty="0" smtClean="0"/>
              <a:t>BDMVI (814_16). </a:t>
            </a:r>
            <a:r>
              <a:rPr lang="en-US" sz="2000" i="1" u="sng" dirty="0"/>
              <a:t>Please utilize the e-mail functionality in </a:t>
            </a:r>
            <a:r>
              <a:rPr lang="en-US" sz="2000" i="1" u="sng" dirty="0" err="1"/>
              <a:t>MarkeTrak</a:t>
            </a:r>
            <a:r>
              <a:rPr lang="en-US" sz="2000" i="1" u="sng" dirty="0"/>
              <a:t> to address all questions and concerns after this point</a:t>
            </a:r>
            <a:r>
              <a:rPr lang="en-US" sz="2000" i="1" u="sng" dirty="0" smtClean="0"/>
              <a:t>.</a:t>
            </a:r>
            <a:endParaRPr lang="en-US" i="1" u="sng" dirty="0">
              <a:solidFill>
                <a:schemeClr val="accent5"/>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195</a:t>
            </a:fld>
            <a:endParaRPr lang="en-US">
              <a:solidFill>
                <a:srgbClr val="5B6770"/>
              </a:solidFill>
            </a:endParaRPr>
          </a:p>
        </p:txBody>
      </p:sp>
    </p:spTree>
    <p:extLst>
      <p:ext uri="{BB962C8B-B14F-4D97-AF65-F5344CB8AC3E}">
        <p14:creationId xmlns:p14="http://schemas.microsoft.com/office/powerpoint/2010/main" val="790316022"/>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2172786"/>
          </a:xfrm>
        </p:spPr>
        <p:txBody>
          <a:bodyPr/>
          <a:lstStyle/>
          <a:p>
            <a:pPr marL="0" indent="0">
              <a:spcBef>
                <a:spcPts val="1800"/>
              </a:spcBef>
              <a:buNone/>
            </a:pPr>
            <a:r>
              <a:rPr lang="en-US" sz="2000" b="1" i="1" dirty="0" smtClean="0"/>
              <a:t>Once </a:t>
            </a:r>
            <a:r>
              <a:rPr lang="en-US" sz="2000" b="1" i="1" dirty="0"/>
              <a:t>an IAG situation has been discovered it is the responsibility of both the Gaining and Losing CR to verify if there are any new MVI/Switch or MVO transactions pending for the impacted ESI </a:t>
            </a:r>
            <a:r>
              <a:rPr lang="en-US" sz="2000" b="1" i="1" dirty="0" smtClean="0"/>
              <a:t>ID. </a:t>
            </a:r>
          </a:p>
          <a:p>
            <a:pPr marL="1097280" lvl="1" indent="-457200">
              <a:spcBef>
                <a:spcPts val="3000"/>
              </a:spcBef>
              <a:buFont typeface="+mj-lt"/>
              <a:buAutoNum type="alphaLcParenR"/>
            </a:pPr>
            <a:r>
              <a:rPr lang="en-US" sz="2000" dirty="0" smtClean="0"/>
              <a:t>True</a:t>
            </a:r>
            <a:endParaRPr lang="en-US" sz="2000" dirty="0"/>
          </a:p>
          <a:p>
            <a:pPr marL="1097280" lvl="1" indent="-457200">
              <a:spcBef>
                <a:spcPts val="1200"/>
              </a:spcBef>
              <a:buFont typeface="+mj-lt"/>
              <a:buAutoNum type="alphaLcParenR"/>
            </a:pPr>
            <a:r>
              <a:rPr lang="en-US" sz="2000" dirty="0" smtClean="0"/>
              <a:t>False</a:t>
            </a:r>
            <a:endParaRPr lang="en-US" sz="2000" b="1" i="1" dirty="0"/>
          </a:p>
        </p:txBody>
      </p:sp>
      <p:sp>
        <p:nvSpPr>
          <p:cNvPr id="2" name="Title 1"/>
          <p:cNvSpPr>
            <a:spLocks noGrp="1"/>
          </p:cNvSpPr>
          <p:nvPr>
            <p:ph type="title"/>
          </p:nvPr>
        </p:nvSpPr>
        <p:spPr/>
        <p:txBody>
          <a:bodyPr/>
          <a:lstStyle/>
          <a:p>
            <a:r>
              <a:rPr lang="en-US" dirty="0" smtClean="0"/>
              <a:t>Checkpoint Question #1</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196</a:t>
            </a:fld>
            <a:endParaRPr lang="en-US">
              <a:solidFill>
                <a:srgbClr val="5B6770">
                  <a:tint val="75000"/>
                </a:srgbClr>
              </a:solidFill>
            </a:endParaRPr>
          </a:p>
        </p:txBody>
      </p:sp>
      <p:sp>
        <p:nvSpPr>
          <p:cNvPr id="5" name="Content Placeholder 2"/>
          <p:cNvSpPr txBox="1">
            <a:spLocks/>
          </p:cNvSpPr>
          <p:nvPr/>
        </p:nvSpPr>
        <p:spPr>
          <a:xfrm>
            <a:off x="991240" y="3483431"/>
            <a:ext cx="7161520" cy="161876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Font typeface="Arial" panose="020B0604020202020204" pitchFamily="34" charset="0"/>
              <a:buNone/>
            </a:pPr>
            <a:r>
              <a:rPr lang="en-US" sz="2000" b="1" i="1" dirty="0" smtClean="0">
                <a:solidFill>
                  <a:srgbClr val="5B6770"/>
                </a:solidFill>
              </a:rPr>
              <a:t>TRUE</a:t>
            </a:r>
            <a:r>
              <a:rPr lang="en-US" sz="2000" i="1" dirty="0" smtClean="0">
                <a:solidFill>
                  <a:srgbClr val="5B6770"/>
                </a:solidFill>
              </a:rPr>
              <a:t> </a:t>
            </a:r>
            <a:r>
              <a:rPr lang="en-US" sz="2000" i="1" dirty="0">
                <a:solidFill>
                  <a:srgbClr val="5B6770"/>
                </a:solidFill>
              </a:rPr>
              <a:t>– </a:t>
            </a:r>
            <a:r>
              <a:rPr lang="en-US" sz="2000" i="1" dirty="0" smtClean="0">
                <a:solidFill>
                  <a:srgbClr val="5B6770"/>
                </a:solidFill>
              </a:rPr>
              <a:t>Any </a:t>
            </a:r>
            <a:r>
              <a:rPr lang="en-US" sz="2000" i="1" dirty="0">
                <a:solidFill>
                  <a:srgbClr val="5B6770"/>
                </a:solidFill>
              </a:rPr>
              <a:t>completed MVI/Switch or MVO transactions received after the initial transaction that caused the IAG will render the IAG regain process invalid</a:t>
            </a:r>
            <a:r>
              <a:rPr lang="en-US" sz="2000" i="1" dirty="0" smtClean="0">
                <a:solidFill>
                  <a:srgbClr val="5B6770"/>
                </a:solidFill>
              </a:rPr>
              <a:t>.</a:t>
            </a:r>
          </a:p>
          <a:p>
            <a:pPr marL="0" indent="0">
              <a:spcBef>
                <a:spcPts val="1800"/>
              </a:spcBef>
              <a:buFont typeface="Arial" panose="020B0604020202020204" pitchFamily="34" charset="0"/>
              <a:buNone/>
            </a:pPr>
            <a:r>
              <a:rPr lang="en-US" sz="1600" b="1" i="1" dirty="0" smtClean="0">
                <a:solidFill>
                  <a:srgbClr val="FF0000"/>
                </a:solidFill>
              </a:rPr>
              <a:t>Note</a:t>
            </a:r>
            <a:r>
              <a:rPr lang="en-US" sz="1600" i="1" dirty="0" smtClean="0">
                <a:solidFill>
                  <a:srgbClr val="FF0000"/>
                </a:solidFill>
              </a:rPr>
              <a:t> - </a:t>
            </a:r>
            <a:r>
              <a:rPr lang="en-US" sz="1600" i="1" dirty="0">
                <a:solidFill>
                  <a:srgbClr val="FF0000"/>
                </a:solidFill>
              </a:rPr>
              <a:t>If the new transaction is still pending and was sent by either the Gaining or Losing </a:t>
            </a:r>
            <a:r>
              <a:rPr lang="en-US" sz="1600" i="1" dirty="0" smtClean="0">
                <a:solidFill>
                  <a:srgbClr val="FF0000"/>
                </a:solidFill>
              </a:rPr>
              <a:t>CR, </a:t>
            </a:r>
            <a:r>
              <a:rPr lang="en-US" sz="1600" i="1" dirty="0">
                <a:solidFill>
                  <a:srgbClr val="FF0000"/>
                </a:solidFill>
              </a:rPr>
              <a:t>every effort should be made to cancel the transaction before it completes. </a:t>
            </a:r>
          </a:p>
        </p:txBody>
      </p:sp>
      <p:sp>
        <p:nvSpPr>
          <p:cNvPr id="6" name="Rectangle 5"/>
          <p:cNvSpPr/>
          <p:nvPr/>
        </p:nvSpPr>
        <p:spPr>
          <a:xfrm>
            <a:off x="693066" y="3386154"/>
            <a:ext cx="7757868" cy="2785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227" y="2451221"/>
            <a:ext cx="379677" cy="370371"/>
          </a:xfrm>
          <a:prstGeom prst="rect">
            <a:avLst/>
          </a:prstGeom>
        </p:spPr>
      </p:pic>
      <p:sp>
        <p:nvSpPr>
          <p:cNvPr id="8" name="Rectangle 7"/>
          <p:cNvSpPr/>
          <p:nvPr/>
        </p:nvSpPr>
        <p:spPr>
          <a:xfrm>
            <a:off x="444422" y="2366775"/>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5860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85462"/>
          </a:xfrm>
        </p:spPr>
        <p:txBody>
          <a:bodyPr/>
          <a:lstStyle/>
          <a:p>
            <a:pPr marL="0" indent="0">
              <a:spcBef>
                <a:spcPts val="1800"/>
              </a:spcBef>
              <a:buNone/>
            </a:pPr>
            <a:r>
              <a:rPr lang="en-US" sz="2000" b="1" i="1" dirty="0" smtClean="0"/>
              <a:t>Although </a:t>
            </a:r>
            <a:r>
              <a:rPr lang="en-US" sz="2000" b="1" i="1" dirty="0"/>
              <a:t>the RMG officially states a back dated MVI (BDMVI) for an IAG must be submitted within 12 </a:t>
            </a:r>
            <a:r>
              <a:rPr lang="en-US" sz="2000" b="1" i="1" dirty="0" smtClean="0"/>
              <a:t>days of MT creation, </a:t>
            </a:r>
            <a:r>
              <a:rPr lang="en-US" sz="2000" b="1" i="1" dirty="0"/>
              <a:t>in order to lessen the possibility of a new transaction being sent to the </a:t>
            </a:r>
            <a:r>
              <a:rPr lang="en-US" sz="2000" b="1" i="1" dirty="0" smtClean="0"/>
              <a:t>market, </a:t>
            </a:r>
            <a:r>
              <a:rPr lang="en-US" sz="2000" b="1" i="1" dirty="0"/>
              <a:t>what is considered the best practice for Losing CR’s to submit their BDMVI?</a:t>
            </a:r>
            <a:endParaRPr lang="en-US" sz="2000" b="1" i="1" dirty="0" smtClean="0"/>
          </a:p>
          <a:p>
            <a:pPr marL="1097280" lvl="1" indent="-457200">
              <a:spcBef>
                <a:spcPts val="1200"/>
              </a:spcBef>
              <a:buFont typeface="+mj-lt"/>
              <a:buAutoNum type="alphaLcParenR"/>
            </a:pPr>
            <a:r>
              <a:rPr lang="en-US" sz="2000" dirty="0" smtClean="0"/>
              <a:t>Whenever </a:t>
            </a:r>
            <a:r>
              <a:rPr lang="en-US" sz="2000" dirty="0"/>
              <a:t>it becomes convenient to do so </a:t>
            </a:r>
            <a:endParaRPr lang="en-US" sz="2000" dirty="0" smtClean="0"/>
          </a:p>
          <a:p>
            <a:pPr marL="1097280" lvl="1" indent="-457200">
              <a:spcBef>
                <a:spcPts val="1200"/>
              </a:spcBef>
              <a:buFont typeface="+mj-lt"/>
              <a:buAutoNum type="alphaLcParenR"/>
            </a:pPr>
            <a:r>
              <a:rPr lang="en-US" sz="2000" dirty="0"/>
              <a:t>As soon as the TDSP updates the </a:t>
            </a:r>
            <a:r>
              <a:rPr lang="en-US" sz="2000" dirty="0" err="1"/>
              <a:t>MarkeTrak</a:t>
            </a:r>
            <a:r>
              <a:rPr lang="en-US" sz="2000" dirty="0"/>
              <a:t> giving the Losing CR the ok to send the </a:t>
            </a:r>
            <a:r>
              <a:rPr lang="en-US" sz="2000" dirty="0" smtClean="0"/>
              <a:t>BDMVI</a:t>
            </a:r>
            <a:endParaRPr lang="en-US" sz="2000" dirty="0"/>
          </a:p>
          <a:p>
            <a:pPr marL="1097280" lvl="1" indent="-457200">
              <a:spcBef>
                <a:spcPts val="1200"/>
              </a:spcBef>
              <a:buFont typeface="+mj-lt"/>
              <a:buAutoNum type="alphaLcParenR"/>
            </a:pPr>
            <a:r>
              <a:rPr lang="en-US" sz="2000" dirty="0"/>
              <a:t>12 days of MT submittal as the RMG states</a:t>
            </a:r>
          </a:p>
        </p:txBody>
      </p:sp>
      <p:sp>
        <p:nvSpPr>
          <p:cNvPr id="2" name="Title 1"/>
          <p:cNvSpPr>
            <a:spLocks noGrp="1"/>
          </p:cNvSpPr>
          <p:nvPr>
            <p:ph type="title"/>
          </p:nvPr>
        </p:nvSpPr>
        <p:spPr/>
        <p:txBody>
          <a:bodyPr/>
          <a:lstStyle/>
          <a:p>
            <a:r>
              <a:rPr lang="en-US" dirty="0" smtClean="0"/>
              <a:t>Checkpoint Question #2</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197</a:t>
            </a:fld>
            <a:endParaRPr lang="en-US">
              <a:solidFill>
                <a:srgbClr val="5B6770">
                  <a:tint val="75000"/>
                </a:srgbClr>
              </a:solidFill>
            </a:endParaRPr>
          </a:p>
        </p:txBody>
      </p:sp>
      <p:sp>
        <p:nvSpPr>
          <p:cNvPr id="5" name="Content Placeholder 2"/>
          <p:cNvSpPr txBox="1">
            <a:spLocks/>
          </p:cNvSpPr>
          <p:nvPr/>
        </p:nvSpPr>
        <p:spPr>
          <a:xfrm>
            <a:off x="647156" y="4682574"/>
            <a:ext cx="7849689" cy="1537324"/>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1800" b="1" dirty="0" smtClean="0">
                <a:solidFill>
                  <a:srgbClr val="00AEC7"/>
                </a:solidFill>
              </a:rPr>
              <a:t>ANSWER</a:t>
            </a:r>
          </a:p>
          <a:p>
            <a:pPr marL="0" indent="0" algn="ctr">
              <a:spcBef>
                <a:spcPts val="1200"/>
              </a:spcBef>
              <a:buFont typeface="Arial" panose="020B0604020202020204" pitchFamily="34" charset="0"/>
              <a:buNone/>
            </a:pPr>
            <a:r>
              <a:rPr lang="en-US" sz="1600" b="1" i="1" dirty="0">
                <a:solidFill>
                  <a:srgbClr val="5B6770"/>
                </a:solidFill>
              </a:rPr>
              <a:t>b</a:t>
            </a:r>
            <a:r>
              <a:rPr lang="en-US" sz="1600" b="1" i="1" dirty="0" smtClean="0">
                <a:solidFill>
                  <a:srgbClr val="5B6770"/>
                </a:solidFill>
              </a:rPr>
              <a:t>) </a:t>
            </a:r>
            <a:r>
              <a:rPr lang="en-US" sz="1600" i="1" dirty="0">
                <a:solidFill>
                  <a:srgbClr val="5B6770"/>
                </a:solidFill>
              </a:rPr>
              <a:t>The best practice is for Losing CR’ to send their BDMVI’s as soon as the TDSP gives the ok to send the </a:t>
            </a:r>
            <a:r>
              <a:rPr lang="en-US" sz="1600" i="1" dirty="0" smtClean="0">
                <a:solidFill>
                  <a:srgbClr val="5B6770"/>
                </a:solidFill>
              </a:rPr>
              <a:t>BDMVI</a:t>
            </a:r>
            <a:r>
              <a:rPr lang="en-US" sz="1600" i="1" dirty="0">
                <a:solidFill>
                  <a:srgbClr val="5B6770"/>
                </a:solidFill>
              </a:rPr>
              <a:t>. With each passing day there is an increased risk of new transactions being sent on the impacted ESI ID.</a:t>
            </a:r>
          </a:p>
        </p:txBody>
      </p:sp>
      <p:sp>
        <p:nvSpPr>
          <p:cNvPr id="6" name="Rectangle 5"/>
          <p:cNvSpPr/>
          <p:nvPr/>
        </p:nvSpPr>
        <p:spPr>
          <a:xfrm>
            <a:off x="616676" y="4684561"/>
            <a:ext cx="8161849" cy="1537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063866"/>
            <a:ext cx="379677" cy="370371"/>
          </a:xfrm>
          <a:prstGeom prst="rect">
            <a:avLst/>
          </a:prstGeom>
        </p:spPr>
      </p:pic>
      <p:sp>
        <p:nvSpPr>
          <p:cNvPr id="8" name="Rectangle 7"/>
          <p:cNvSpPr/>
          <p:nvPr/>
        </p:nvSpPr>
        <p:spPr>
          <a:xfrm>
            <a:off x="330391" y="296307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4708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smtClean="0"/>
              <a:t>If </a:t>
            </a:r>
            <a:r>
              <a:rPr lang="en-US" sz="2000" b="1" i="1" dirty="0"/>
              <a:t>either the Losing CR or the Gaining CR discovers they are unable to communicate with the other party to move the IAG regaining process forward, what resource is available to both CR’s to </a:t>
            </a:r>
            <a:r>
              <a:rPr lang="en-US" sz="2000" b="1" i="1" dirty="0" smtClean="0"/>
              <a:t>re-engage </a:t>
            </a:r>
            <a:r>
              <a:rPr lang="en-US" sz="2000" b="1" i="1" dirty="0"/>
              <a:t>communication with the other CR?</a:t>
            </a:r>
            <a:endParaRPr lang="en-US" sz="2000" b="1" i="1" dirty="0" smtClean="0"/>
          </a:p>
          <a:p>
            <a:pPr marL="1097280" lvl="1" indent="-457200">
              <a:spcBef>
                <a:spcPts val="3000"/>
              </a:spcBef>
              <a:buFont typeface="+mj-lt"/>
              <a:buAutoNum type="alphaLcParenR"/>
            </a:pPr>
            <a:r>
              <a:rPr lang="en-US" sz="2000" dirty="0" smtClean="0"/>
              <a:t>Contacting </a:t>
            </a:r>
            <a:r>
              <a:rPr lang="en-US" sz="2000" dirty="0"/>
              <a:t>ERCOT to intervene</a:t>
            </a:r>
          </a:p>
          <a:p>
            <a:pPr marL="1097280" lvl="1" indent="-457200">
              <a:spcBef>
                <a:spcPts val="1200"/>
              </a:spcBef>
              <a:buFont typeface="+mj-lt"/>
              <a:buAutoNum type="alphaLcParenR"/>
            </a:pPr>
            <a:r>
              <a:rPr lang="en-US" sz="2000" dirty="0"/>
              <a:t>Contacting the TDSP to intervene</a:t>
            </a:r>
          </a:p>
          <a:p>
            <a:pPr marL="1097280" lvl="1" indent="-457200">
              <a:spcBef>
                <a:spcPts val="1200"/>
              </a:spcBef>
              <a:buFont typeface="+mj-lt"/>
              <a:buAutoNum type="alphaLcParenR"/>
            </a:pPr>
            <a:r>
              <a:rPr lang="en-US" sz="2000" dirty="0"/>
              <a:t>Using the </a:t>
            </a:r>
            <a:r>
              <a:rPr lang="en-US" sz="2000" dirty="0" err="1"/>
              <a:t>MarkeTrak</a:t>
            </a:r>
            <a:r>
              <a:rPr lang="en-US" sz="2000" dirty="0"/>
              <a:t> Rolodex tool to identify escalation contacts within the non communicating CR’s organization</a:t>
            </a:r>
          </a:p>
        </p:txBody>
      </p:sp>
      <p:sp>
        <p:nvSpPr>
          <p:cNvPr id="2" name="Title 1"/>
          <p:cNvSpPr>
            <a:spLocks noGrp="1"/>
          </p:cNvSpPr>
          <p:nvPr>
            <p:ph type="title"/>
          </p:nvPr>
        </p:nvSpPr>
        <p:spPr/>
        <p:txBody>
          <a:bodyPr/>
          <a:lstStyle/>
          <a:p>
            <a:r>
              <a:rPr lang="en-US" dirty="0" smtClean="0"/>
              <a:t>Checkpoint Question #3</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198</a:t>
            </a:fld>
            <a:endParaRPr lang="en-US">
              <a:solidFill>
                <a:srgbClr val="5B6770">
                  <a:tint val="75000"/>
                </a:srgbClr>
              </a:solidFill>
            </a:endParaRPr>
          </a:p>
        </p:txBody>
      </p:sp>
      <p:sp>
        <p:nvSpPr>
          <p:cNvPr id="5" name="Content Placeholder 2"/>
          <p:cNvSpPr txBox="1">
            <a:spLocks/>
          </p:cNvSpPr>
          <p:nvPr/>
        </p:nvSpPr>
        <p:spPr>
          <a:xfrm>
            <a:off x="1659947" y="4517695"/>
            <a:ext cx="5824106" cy="156037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smtClean="0">
                <a:solidFill>
                  <a:srgbClr val="00AEC7"/>
                </a:solidFill>
              </a:rPr>
              <a:t>ANSWER</a:t>
            </a:r>
          </a:p>
          <a:p>
            <a:pPr marL="0" indent="0" algn="ctr">
              <a:spcBef>
                <a:spcPts val="1800"/>
              </a:spcBef>
              <a:buFont typeface="Arial" panose="020B0604020202020204" pitchFamily="34" charset="0"/>
              <a:buNone/>
            </a:pPr>
            <a:r>
              <a:rPr lang="en-US" sz="2000" b="1" i="1" dirty="0" smtClean="0">
                <a:solidFill>
                  <a:srgbClr val="5B6770"/>
                </a:solidFill>
              </a:rPr>
              <a:t>c) </a:t>
            </a:r>
            <a:r>
              <a:rPr lang="en-US" sz="2000" i="1" dirty="0" smtClean="0">
                <a:solidFill>
                  <a:srgbClr val="5B6770"/>
                </a:solidFill>
              </a:rPr>
              <a:t>Using </a:t>
            </a:r>
            <a:r>
              <a:rPr lang="en-US" sz="2000" i="1" dirty="0">
                <a:solidFill>
                  <a:srgbClr val="5B6770"/>
                </a:solidFill>
              </a:rPr>
              <a:t>the </a:t>
            </a:r>
            <a:r>
              <a:rPr lang="en-US" sz="2000" i="1" dirty="0" err="1">
                <a:solidFill>
                  <a:srgbClr val="5B6770"/>
                </a:solidFill>
              </a:rPr>
              <a:t>MarkeTrak</a:t>
            </a:r>
            <a:r>
              <a:rPr lang="en-US" sz="2000" i="1" dirty="0">
                <a:solidFill>
                  <a:srgbClr val="5B6770"/>
                </a:solidFill>
              </a:rPr>
              <a:t> Rolodex tool to identify and reach out to escalation contacts within the non communicating CR’s organization.</a:t>
            </a:r>
          </a:p>
        </p:txBody>
      </p:sp>
      <p:sp>
        <p:nvSpPr>
          <p:cNvPr id="6" name="Rectangle 5"/>
          <p:cNvSpPr/>
          <p:nvPr/>
        </p:nvSpPr>
        <p:spPr>
          <a:xfrm>
            <a:off x="906068" y="4529032"/>
            <a:ext cx="7331865" cy="171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700046"/>
            <a:ext cx="379677" cy="370371"/>
          </a:xfrm>
          <a:prstGeom prst="rect">
            <a:avLst/>
          </a:prstGeom>
        </p:spPr>
      </p:pic>
      <p:sp>
        <p:nvSpPr>
          <p:cNvPr id="8" name="Rectangle 7"/>
          <p:cNvSpPr/>
          <p:nvPr/>
        </p:nvSpPr>
        <p:spPr>
          <a:xfrm>
            <a:off x="366807" y="3615600"/>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3892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199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92010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a:t>Antitrust Admonition</a:t>
            </a:r>
            <a:endParaRPr lang="en-US" b="1" dirty="0">
              <a:solidFill>
                <a:schemeClr val="accent1"/>
              </a:solidFill>
            </a:endParaRPr>
          </a:p>
        </p:txBody>
      </p:sp>
      <p:sp>
        <p:nvSpPr>
          <p:cNvPr id="3" name="Content Placeholder 2"/>
          <p:cNvSpPr>
            <a:spLocks noGrp="1"/>
          </p:cNvSpPr>
          <p:nvPr>
            <p:ph idx="1"/>
          </p:nvPr>
        </p:nvSpPr>
        <p:spPr>
          <a:xfrm>
            <a:off x="304800" y="914400"/>
            <a:ext cx="8534400" cy="3738716"/>
          </a:xfrm>
        </p:spPr>
        <p:txBody>
          <a:bodyPr/>
          <a:lstStyle/>
          <a:p>
            <a:pPr marL="400050" lvl="1" indent="0">
              <a:buNone/>
            </a:pPr>
            <a:r>
              <a:rPr lang="en-US" sz="2400" dirty="0"/>
              <a:t>To avoid raising concerns about antitrust liability, participants in ERCOT activities should refrain from proposing any action or measure that would exceed ERCOT’s authority under federal or state law. For additional information, stakeholders should consult the </a:t>
            </a:r>
            <a:r>
              <a:rPr lang="en-US" sz="2400" i="1" dirty="0"/>
              <a:t>Statement of Position on Antitrust Issues for Members of ERCOT Committees, Subcommittees, and Working Groups</a:t>
            </a:r>
            <a:r>
              <a:rPr lang="en-US" sz="2400" dirty="0"/>
              <a:t>, which is posted on the ERCOT website.</a:t>
            </a:r>
            <a:r>
              <a:rPr lang="en-US" sz="2400" baseline="30000" dirty="0"/>
              <a:t>1</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a:t>
            </a:fld>
            <a:endParaRPr lang="en-US">
              <a:solidFill>
                <a:srgbClr val="5B6770"/>
              </a:solidFill>
            </a:endParaRPr>
          </a:p>
        </p:txBody>
      </p:sp>
    </p:spTree>
    <p:extLst>
      <p:ext uri="{BB962C8B-B14F-4D97-AF65-F5344CB8AC3E}">
        <p14:creationId xmlns:p14="http://schemas.microsoft.com/office/powerpoint/2010/main" val="1630995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Admin Functionality</a:t>
            </a:r>
          </a:p>
        </p:txBody>
      </p:sp>
    </p:spTree>
    <p:extLst>
      <p:ext uri="{BB962C8B-B14F-4D97-AF65-F5344CB8AC3E}">
        <p14:creationId xmlns:p14="http://schemas.microsoft.com/office/powerpoint/2010/main" val="115198358"/>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3"/>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Common IAG Issues,</a:t>
            </a:r>
            <a:br>
              <a:rPr lang="en-US" sz="2800" b="1" dirty="0">
                <a:solidFill>
                  <a:srgbClr val="5B6770"/>
                </a:solidFill>
              </a:rPr>
            </a:br>
            <a:r>
              <a:rPr lang="en-US" sz="2800" b="1" dirty="0">
                <a:solidFill>
                  <a:srgbClr val="5B6770"/>
                </a:solidFill>
              </a:rPr>
              <a:t>Best Practices, &amp; Quick Tips</a:t>
            </a:r>
            <a:endParaRPr lang="en-US" sz="2800" dirty="0">
              <a:solidFill>
                <a:srgbClr val="5B6770"/>
              </a:solidFill>
            </a:endParaRPr>
          </a:p>
        </p:txBody>
      </p:sp>
    </p:spTree>
    <p:extLst>
      <p:ext uri="{BB962C8B-B14F-4D97-AF65-F5344CB8AC3E}">
        <p14:creationId xmlns:p14="http://schemas.microsoft.com/office/powerpoint/2010/main" val="4173006171"/>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MVO vs IAG</a:t>
            </a:r>
          </a:p>
        </p:txBody>
      </p:sp>
      <p:sp>
        <p:nvSpPr>
          <p:cNvPr id="3" name="Content Placeholder 2"/>
          <p:cNvSpPr>
            <a:spLocks noGrp="1"/>
          </p:cNvSpPr>
          <p:nvPr>
            <p:ph idx="1"/>
          </p:nvPr>
        </p:nvSpPr>
        <p:spPr>
          <a:xfrm>
            <a:off x="304800" y="762001"/>
            <a:ext cx="8686800" cy="3955310"/>
          </a:xfrm>
        </p:spPr>
        <p:txBody>
          <a:bodyPr/>
          <a:lstStyle/>
          <a:p>
            <a:pPr marL="0" indent="0">
              <a:buNone/>
            </a:pPr>
            <a:r>
              <a:rPr lang="en-US" sz="1800" b="1" u="sng" dirty="0"/>
              <a:t>Issue</a:t>
            </a:r>
            <a:r>
              <a:rPr lang="en-US" sz="1800" b="1" dirty="0"/>
              <a:t>:</a:t>
            </a:r>
          </a:p>
          <a:p>
            <a:pPr marL="0" indent="0">
              <a:spcBef>
                <a:spcPts val="800"/>
              </a:spcBef>
              <a:buNone/>
            </a:pPr>
            <a:r>
              <a:rPr lang="en-US" sz="1800" dirty="0"/>
              <a:t>MVO’s are incorrectly being submitted for IAG situations</a:t>
            </a:r>
          </a:p>
          <a:p>
            <a:pPr marL="0" indent="0">
              <a:spcBef>
                <a:spcPts val="2400"/>
              </a:spcBef>
              <a:buNone/>
            </a:pPr>
            <a:r>
              <a:rPr lang="en-US" sz="1800" b="1" u="sng" dirty="0"/>
              <a:t>Solution</a:t>
            </a:r>
            <a:r>
              <a:rPr lang="en-US" sz="1800" b="1" dirty="0"/>
              <a:t>:</a:t>
            </a:r>
          </a:p>
          <a:p>
            <a:pPr marL="0" indent="0">
              <a:spcBef>
                <a:spcPts val="800"/>
              </a:spcBef>
              <a:buNone/>
            </a:pPr>
            <a:r>
              <a:rPr lang="en-US" sz="1800" dirty="0"/>
              <a:t>CR’s </a:t>
            </a:r>
            <a:r>
              <a:rPr lang="en-US" sz="1800" b="1" i="1" u="sng" dirty="0" smtClean="0">
                <a:solidFill>
                  <a:schemeClr val="accent5"/>
                </a:solidFill>
              </a:rPr>
              <a:t>MUST </a:t>
            </a:r>
            <a:r>
              <a:rPr lang="en-US" sz="1800" b="1" i="1" u="sng" dirty="0">
                <a:solidFill>
                  <a:schemeClr val="accent5"/>
                </a:solidFill>
              </a:rPr>
              <a:t>NOT</a:t>
            </a:r>
            <a:r>
              <a:rPr lang="en-US" sz="1800" b="1" i="1" dirty="0">
                <a:solidFill>
                  <a:schemeClr val="accent5"/>
                </a:solidFill>
              </a:rPr>
              <a:t> </a:t>
            </a:r>
            <a:r>
              <a:rPr lang="en-US" sz="1800" dirty="0"/>
              <a:t>issue MVOs for </a:t>
            </a:r>
            <a:r>
              <a:rPr lang="en-US" sz="1800" dirty="0" smtClean="0"/>
              <a:t>active ESI </a:t>
            </a:r>
            <a:r>
              <a:rPr lang="en-US" sz="1800" dirty="0"/>
              <a:t>IDs when IAG situations occur and/or while the </a:t>
            </a:r>
            <a:r>
              <a:rPr lang="en-US" sz="1800" dirty="0" err="1"/>
              <a:t>MarkeTrak</a:t>
            </a:r>
            <a:r>
              <a:rPr lang="en-US" sz="1800" dirty="0"/>
              <a:t> IAG/IAL process is in progress.</a:t>
            </a:r>
          </a:p>
          <a:p>
            <a:pPr marL="0" indent="0">
              <a:spcBef>
                <a:spcPts val="2400"/>
              </a:spcBef>
              <a:buNone/>
            </a:pPr>
            <a:r>
              <a:rPr lang="en-US" sz="1800" b="1" u="sng" dirty="0"/>
              <a:t>Best Practices</a:t>
            </a:r>
            <a:r>
              <a:rPr lang="en-US" sz="1800" b="1" dirty="0"/>
              <a:t>:</a:t>
            </a:r>
          </a:p>
          <a:p>
            <a:pPr>
              <a:spcBef>
                <a:spcPts val="800"/>
              </a:spcBef>
            </a:pPr>
            <a:r>
              <a:rPr lang="en-US" sz="1800" dirty="0"/>
              <a:t>Ask probing questions to ensure proper customer action is taken. (i.e. “Do you currently live here?”; “Was the original address provided incorrect?”)</a:t>
            </a:r>
          </a:p>
          <a:p>
            <a:pPr>
              <a:spcBef>
                <a:spcPts val="800"/>
              </a:spcBef>
            </a:pPr>
            <a:r>
              <a:rPr lang="en-US" sz="1800" dirty="0"/>
              <a:t>For an incorrect address, review ERCOT’s MIS to see if the MVI resulted in an 814_06 Loss Transaction being sent to a Losing REP.  If so, issue an IAG MT.</a:t>
            </a:r>
          </a:p>
          <a:p>
            <a:pPr marL="0" indent="0">
              <a:spcBef>
                <a:spcPts val="800"/>
              </a:spcBef>
              <a:buNone/>
            </a:pPr>
            <a:endParaRPr lang="en-US" sz="1800" dirty="0"/>
          </a:p>
        </p:txBody>
      </p:sp>
      <p:sp>
        <p:nvSpPr>
          <p:cNvPr id="5" name="TextBox 4">
            <a:extLst>
              <a:ext uri="{FF2B5EF4-FFF2-40B4-BE49-F238E27FC236}">
                <a16:creationId xmlns="" xmlns:a16="http://schemas.microsoft.com/office/drawing/2014/main" id="{00B86517-7624-4264-A384-49C76914D8C3}"/>
              </a:ext>
            </a:extLst>
          </p:cNvPr>
          <p:cNvSpPr txBox="1"/>
          <p:nvPr/>
        </p:nvSpPr>
        <p:spPr>
          <a:xfrm>
            <a:off x="228600" y="4572000"/>
            <a:ext cx="8610600" cy="1646605"/>
          </a:xfrm>
          <a:prstGeom prst="rect">
            <a:avLst/>
          </a:prstGeom>
          <a:noFill/>
          <a:ln>
            <a:noFill/>
          </a:ln>
        </p:spPr>
        <p:txBody>
          <a:bodyPr wrap="square" rtlCol="0">
            <a:spAutoFit/>
          </a:bodyPr>
          <a:lstStyle/>
          <a:p>
            <a:pPr algn="ctr"/>
            <a:r>
              <a:rPr lang="en-US" sz="1400" b="1" u="sng" dirty="0">
                <a:solidFill>
                  <a:srgbClr val="FF8200"/>
                </a:solidFill>
              </a:rPr>
              <a:t>Transaction Flow for Inadvertent Gain situation</a:t>
            </a:r>
          </a:p>
          <a:p>
            <a:endParaRPr lang="en-US" sz="1000" dirty="0" smtClean="0">
              <a:solidFill>
                <a:srgbClr val="00AEC7"/>
              </a:solidFill>
            </a:endParaRPr>
          </a:p>
          <a:p>
            <a:pPr lvl="6"/>
            <a:r>
              <a:rPr lang="en-US" sz="1100" dirty="0" smtClean="0">
                <a:solidFill>
                  <a:srgbClr val="00AEC7"/>
                </a:solidFill>
              </a:rPr>
              <a:t>814_01	CR to ERCOT</a:t>
            </a:r>
          </a:p>
          <a:p>
            <a:pPr lvl="6"/>
            <a:r>
              <a:rPr lang="en-US" sz="1100" dirty="0" smtClean="0">
                <a:solidFill>
                  <a:srgbClr val="00AEC7"/>
                </a:solidFill>
              </a:rPr>
              <a:t>814_03 	ERCOT to TDSP</a:t>
            </a:r>
          </a:p>
          <a:p>
            <a:pPr lvl="6"/>
            <a:r>
              <a:rPr lang="en-US" sz="1100" dirty="0" smtClean="0">
                <a:solidFill>
                  <a:srgbClr val="00AEC7"/>
                </a:solidFill>
              </a:rPr>
              <a:t>814_04	TDSP to ERCOT</a:t>
            </a:r>
          </a:p>
          <a:p>
            <a:pPr lvl="6"/>
            <a:r>
              <a:rPr lang="en-US" sz="1100" dirty="0" smtClean="0">
                <a:solidFill>
                  <a:srgbClr val="00AEC7"/>
                </a:solidFill>
              </a:rPr>
              <a:t>814_05 	ERCOT to CR</a:t>
            </a:r>
          </a:p>
          <a:p>
            <a:pPr lvl="6"/>
            <a:r>
              <a:rPr lang="en-US" sz="1100" b="1" dirty="0" smtClean="0">
                <a:solidFill>
                  <a:srgbClr val="FF0000"/>
                </a:solidFill>
                <a:highlight>
                  <a:srgbClr val="FFFF00"/>
                </a:highlight>
              </a:rPr>
              <a:t>814_06 </a:t>
            </a:r>
            <a:r>
              <a:rPr lang="en-US" sz="1100" b="1" dirty="0" smtClean="0">
                <a:solidFill>
                  <a:srgbClr val="FF0000"/>
                </a:solidFill>
              </a:rPr>
              <a:t>	</a:t>
            </a:r>
            <a:r>
              <a:rPr lang="en-US" sz="1100" b="1" dirty="0" smtClean="0">
                <a:solidFill>
                  <a:srgbClr val="FF0000"/>
                </a:solidFill>
                <a:highlight>
                  <a:srgbClr val="FFFF00"/>
                </a:highlight>
              </a:rPr>
              <a:t>ERCOT to Losing CR</a:t>
            </a:r>
          </a:p>
          <a:p>
            <a:pPr lvl="6"/>
            <a:r>
              <a:rPr lang="en-US" sz="1100" dirty="0" smtClean="0">
                <a:solidFill>
                  <a:srgbClr val="00AEC7"/>
                </a:solidFill>
              </a:rPr>
              <a:t>867_04	TDSP to CR</a:t>
            </a:r>
          </a:p>
          <a:p>
            <a:pPr lvl="6"/>
            <a:r>
              <a:rPr lang="en-US" sz="1100" dirty="0" smtClean="0">
                <a:solidFill>
                  <a:srgbClr val="00AEC7"/>
                </a:solidFill>
              </a:rPr>
              <a:t>867_03F	TDSP to Losing CR</a:t>
            </a:r>
            <a:endParaRPr lang="en-US" sz="1100" dirty="0">
              <a:solidFill>
                <a:srgbClr val="00AEC7"/>
              </a:solidFill>
            </a:endParaRPr>
          </a:p>
        </p:txBody>
      </p:sp>
    </p:spTree>
    <p:extLst>
      <p:ext uri="{BB962C8B-B14F-4D97-AF65-F5344CB8AC3E}">
        <p14:creationId xmlns:p14="http://schemas.microsoft.com/office/powerpoint/2010/main" val="3259465622"/>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3rd Party Transactions</a:t>
            </a:r>
          </a:p>
        </p:txBody>
      </p:sp>
      <p:sp>
        <p:nvSpPr>
          <p:cNvPr id="3" name="Content Placeholder 2"/>
          <p:cNvSpPr>
            <a:spLocks noGrp="1"/>
          </p:cNvSpPr>
          <p:nvPr>
            <p:ph idx="1"/>
          </p:nvPr>
        </p:nvSpPr>
        <p:spPr/>
        <p:txBody>
          <a:bodyPr/>
          <a:lstStyle/>
          <a:p>
            <a:pPr marL="0" indent="0">
              <a:spcBef>
                <a:spcPts val="600"/>
              </a:spcBef>
              <a:buNone/>
            </a:pPr>
            <a:r>
              <a:rPr lang="en-US" sz="1800" b="1" u="sng" dirty="0"/>
              <a:t>Issue</a:t>
            </a:r>
            <a:r>
              <a:rPr lang="en-US" sz="1800" b="1" dirty="0"/>
              <a:t>:</a:t>
            </a:r>
          </a:p>
          <a:p>
            <a:pPr marL="0" indent="0">
              <a:spcBef>
                <a:spcPts val="600"/>
              </a:spcBef>
              <a:buNone/>
            </a:pPr>
            <a:r>
              <a:rPr lang="en-US" sz="1800" dirty="0"/>
              <a:t>3rd party transaction has occurred, nullifying the IAG </a:t>
            </a:r>
            <a:r>
              <a:rPr lang="en-US" sz="1800" dirty="0" err="1"/>
              <a:t>MarkeTrak</a:t>
            </a:r>
            <a:r>
              <a:rPr lang="en-US" sz="1800" dirty="0"/>
              <a:t> therefore causing the Gaining CR to be left with charges they may not be able to recover.</a:t>
            </a:r>
          </a:p>
          <a:p>
            <a:pPr marL="0" indent="0">
              <a:spcBef>
                <a:spcPts val="1200"/>
              </a:spcBef>
              <a:buNone/>
            </a:pPr>
            <a:r>
              <a:rPr lang="en-US" sz="1800" b="1" u="sng" dirty="0"/>
              <a:t>Solution</a:t>
            </a:r>
            <a:r>
              <a:rPr lang="en-US" sz="1800" b="1" dirty="0"/>
              <a:t>:</a:t>
            </a:r>
          </a:p>
          <a:p>
            <a:pPr marL="0" indent="0">
              <a:spcBef>
                <a:spcPts val="600"/>
              </a:spcBef>
              <a:buNone/>
            </a:pPr>
            <a:r>
              <a:rPr lang="en-US" sz="1800" dirty="0"/>
              <a:t>Utilize the applicable market approved process to regain a lost ESI ID via </a:t>
            </a:r>
            <a:r>
              <a:rPr lang="en-US" sz="1800" dirty="0" err="1"/>
              <a:t>MarkeTrak</a:t>
            </a:r>
            <a:r>
              <a:rPr lang="en-US" sz="1800" dirty="0"/>
              <a:t>. Educate the customer as to what the process entails and set proper expectations with the customer.</a:t>
            </a:r>
          </a:p>
          <a:p>
            <a:pPr marL="0" indent="0">
              <a:spcBef>
                <a:spcPts val="1200"/>
              </a:spcBef>
              <a:buNone/>
            </a:pPr>
            <a:r>
              <a:rPr lang="en-US" sz="1800" b="1" u="sng" dirty="0"/>
              <a:t>Best Practices</a:t>
            </a:r>
            <a:r>
              <a:rPr lang="en-US" sz="1800" b="1" dirty="0"/>
              <a:t>:</a:t>
            </a:r>
          </a:p>
          <a:p>
            <a:pPr marL="0" indent="0">
              <a:spcBef>
                <a:spcPts val="600"/>
              </a:spcBef>
              <a:buNone/>
            </a:pPr>
            <a:r>
              <a:rPr lang="en-US" sz="1800" dirty="0"/>
              <a:t>Identify IAGs in progress for ESI IDs by:</a:t>
            </a:r>
          </a:p>
          <a:p>
            <a:pPr marL="640080">
              <a:spcBef>
                <a:spcPts val="600"/>
              </a:spcBef>
            </a:pPr>
            <a:r>
              <a:rPr lang="en-US" sz="1800" dirty="0"/>
              <a:t>Identifying IAGs on daily basis utilizing ERCOT </a:t>
            </a:r>
            <a:r>
              <a:rPr lang="en-US" sz="1800" dirty="0" err="1"/>
              <a:t>MarkeTrak</a:t>
            </a:r>
            <a:r>
              <a:rPr lang="en-US" sz="1800" dirty="0"/>
              <a:t> reporting or notification</a:t>
            </a:r>
          </a:p>
          <a:p>
            <a:pPr marL="640080">
              <a:spcBef>
                <a:spcPts val="600"/>
              </a:spcBef>
            </a:pPr>
            <a:r>
              <a:rPr lang="en-US" sz="1800" dirty="0"/>
              <a:t>Flagging within your own system the ESI IDs that have been IAG/IAL to ensure subsequent transactions are not submitted to the market until the IAG is completed.</a:t>
            </a:r>
          </a:p>
          <a:p>
            <a:pPr marL="640080">
              <a:spcBef>
                <a:spcPts val="600"/>
              </a:spcBef>
            </a:pPr>
            <a:r>
              <a:rPr lang="en-US" sz="1800" dirty="0"/>
              <a:t>Timely resolution of IAG/IAL </a:t>
            </a:r>
            <a:r>
              <a:rPr lang="en-US" sz="1800" dirty="0" err="1"/>
              <a:t>MarkeTraks</a:t>
            </a: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202</a:t>
            </a:fld>
            <a:endParaRPr lang="en-US">
              <a:solidFill>
                <a:srgbClr val="5B6770"/>
              </a:solidFill>
            </a:endParaRPr>
          </a:p>
        </p:txBody>
      </p:sp>
    </p:spTree>
    <p:extLst>
      <p:ext uri="{BB962C8B-B14F-4D97-AF65-F5344CB8AC3E}">
        <p14:creationId xmlns:p14="http://schemas.microsoft.com/office/powerpoint/2010/main" val="525542869"/>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Escalation for </a:t>
            </a:r>
            <a:r>
              <a:rPr lang="en-US" dirty="0"/>
              <a:t>resolution of </a:t>
            </a:r>
            <a:r>
              <a:rPr lang="en-US" dirty="0" smtClean="0"/>
              <a:t>IAGs</a:t>
            </a:r>
            <a:endParaRPr lang="en-US" dirty="0"/>
          </a:p>
        </p:txBody>
      </p:sp>
      <p:sp>
        <p:nvSpPr>
          <p:cNvPr id="3" name="Content Placeholder 2"/>
          <p:cNvSpPr>
            <a:spLocks noGrp="1"/>
          </p:cNvSpPr>
          <p:nvPr>
            <p:ph idx="1"/>
          </p:nvPr>
        </p:nvSpPr>
        <p:spPr>
          <a:xfrm>
            <a:off x="381000" y="916860"/>
            <a:ext cx="4728411" cy="5179140"/>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MTs and/or Escalated MTs are not receiving responses or being completed in a timely manner</a:t>
            </a:r>
          </a:p>
          <a:p>
            <a:pPr marL="0" indent="0">
              <a:spcBef>
                <a:spcPts val="1800"/>
              </a:spcBef>
              <a:buNone/>
            </a:pPr>
            <a:r>
              <a:rPr lang="en-US" sz="2000" b="1" u="sng" dirty="0"/>
              <a:t>Solution</a:t>
            </a:r>
            <a:r>
              <a:rPr lang="en-US" sz="2000" b="1" dirty="0"/>
              <a:t>:</a:t>
            </a:r>
          </a:p>
          <a:p>
            <a:pPr marL="0" indent="0">
              <a:spcBef>
                <a:spcPts val="600"/>
              </a:spcBef>
              <a:buNone/>
            </a:pPr>
            <a:r>
              <a:rPr lang="en-US" sz="2000" dirty="0"/>
              <a:t>Market participants should </a:t>
            </a:r>
            <a:r>
              <a:rPr lang="en-US" sz="2000" dirty="0" smtClean="0"/>
              <a:t>maintain “rolodex</a:t>
            </a:r>
            <a:r>
              <a:rPr lang="en-US" sz="2000" dirty="0"/>
              <a:t>” </a:t>
            </a:r>
            <a:r>
              <a:rPr lang="en-US" sz="2000" dirty="0" smtClean="0"/>
              <a:t>contacts and work escalations on a daily basis.</a:t>
            </a:r>
          </a:p>
          <a:p>
            <a:pPr marL="0" indent="0">
              <a:spcBef>
                <a:spcPts val="600"/>
              </a:spcBef>
              <a:buNone/>
            </a:pPr>
            <a:endParaRPr lang="en-US" sz="2000" dirty="0"/>
          </a:p>
          <a:p>
            <a:pPr marL="0" indent="0">
              <a:spcBef>
                <a:spcPts val="600"/>
              </a:spcBef>
              <a:buNone/>
            </a:pPr>
            <a:r>
              <a:rPr lang="en-US" sz="2000" b="1" u="sng" dirty="0" smtClean="0"/>
              <a:t>Best Practice</a:t>
            </a:r>
            <a:r>
              <a:rPr lang="en-US" sz="2000" b="1" dirty="0" smtClean="0"/>
              <a:t>:</a:t>
            </a:r>
          </a:p>
          <a:p>
            <a:pPr marL="0" indent="0">
              <a:spcBef>
                <a:spcPts val="600"/>
              </a:spcBef>
              <a:buNone/>
            </a:pPr>
            <a:r>
              <a:rPr lang="en-US" sz="2000" dirty="0" smtClean="0"/>
              <a:t>Designate </a:t>
            </a:r>
            <a:r>
              <a:rPr lang="en-US" sz="2000" dirty="0"/>
              <a:t>one of the escalation contacts as a departmental mailbox instead of an </a:t>
            </a:r>
            <a:r>
              <a:rPr lang="en-US" sz="2000" dirty="0" smtClean="0"/>
              <a:t>individual</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203</a:t>
            </a:fld>
            <a:endParaRPr lang="en-US">
              <a:solidFill>
                <a:srgbClr val="5B6770"/>
              </a:solidFill>
            </a:endParaRPr>
          </a:p>
        </p:txBody>
      </p:sp>
      <p:sp>
        <p:nvSpPr>
          <p:cNvPr id="5" name="TextBox 4"/>
          <p:cNvSpPr txBox="1"/>
          <p:nvPr/>
        </p:nvSpPr>
        <p:spPr>
          <a:xfrm>
            <a:off x="5455807" y="1859825"/>
            <a:ext cx="3383393" cy="4185761"/>
          </a:xfrm>
          <a:prstGeom prst="rect">
            <a:avLst/>
          </a:prstGeom>
          <a:solidFill>
            <a:schemeClr val="tx1"/>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lIns="182880" tIns="182880" rIns="182880" bIns="182880">
            <a:spAutoFit/>
          </a:bodyPr>
          <a:lstStyle/>
          <a:p>
            <a:pPr indent="-568325">
              <a:spcBef>
                <a:spcPts val="1200"/>
              </a:spcBef>
              <a:buSzPct val="68000"/>
              <a:defRPr/>
            </a:pPr>
            <a:r>
              <a:rPr lang="en-US" altLang="en-US" sz="1600" b="1" i="1" u="sng" dirty="0" smtClean="0">
                <a:solidFill>
                  <a:prstClr val="white"/>
                </a:solidFill>
              </a:rPr>
              <a:t>Escalation Path Recommendations :</a:t>
            </a:r>
            <a:endParaRPr lang="en-US" altLang="en-US" sz="1600" b="1" i="1" u="sng" dirty="0">
              <a:solidFill>
                <a:prstClr val="white"/>
              </a:solidFill>
            </a:endParaRPr>
          </a:p>
          <a:p>
            <a:pPr marL="182880" lvl="2" indent="-182880">
              <a:spcBef>
                <a:spcPts val="1200"/>
              </a:spcBef>
              <a:buSzPct val="68000"/>
              <a:buFont typeface="Arial" panose="020B0604020202020204" pitchFamily="34" charset="0"/>
              <a:buChar char="•"/>
              <a:defRPr/>
            </a:pPr>
            <a:r>
              <a:rPr lang="en-US" altLang="en-US" sz="1600" b="1" u="sng" dirty="0" smtClean="0">
                <a:solidFill>
                  <a:srgbClr val="FF0000"/>
                </a:solidFill>
              </a:rPr>
              <a:t>First escalation: </a:t>
            </a:r>
            <a:r>
              <a:rPr lang="en-US" altLang="en-US" sz="1600" dirty="0" smtClean="0">
                <a:solidFill>
                  <a:prstClr val="white"/>
                </a:solidFill>
              </a:rPr>
              <a:t>email via </a:t>
            </a:r>
            <a:r>
              <a:rPr lang="en-US" altLang="en-US" sz="1600" dirty="0" err="1" smtClean="0">
                <a:solidFill>
                  <a:prstClr val="white"/>
                </a:solidFill>
              </a:rPr>
              <a:t>MarkeTrak</a:t>
            </a:r>
            <a:r>
              <a:rPr lang="en-US" altLang="en-US" sz="1600" dirty="0" smtClean="0">
                <a:solidFill>
                  <a:prstClr val="white"/>
                </a:solidFill>
              </a:rPr>
              <a:t> to the assigned agent working the issue.</a:t>
            </a:r>
            <a:endParaRPr lang="en-US" altLang="en-US" sz="1600" dirty="0">
              <a:solidFill>
                <a:prstClr val="white"/>
              </a:solidFill>
            </a:endParaRPr>
          </a:p>
          <a:p>
            <a:pPr marL="182880" lvl="2" indent="-182880">
              <a:spcBef>
                <a:spcPts val="1200"/>
              </a:spcBef>
              <a:buSzPct val="68000"/>
              <a:buFont typeface="Arial" panose="020B0604020202020204" pitchFamily="34" charset="0"/>
              <a:buChar char="•"/>
              <a:defRPr/>
            </a:pPr>
            <a:r>
              <a:rPr lang="en-US" altLang="en-US" sz="1600" b="1" u="sng" dirty="0" smtClean="0">
                <a:solidFill>
                  <a:srgbClr val="FF0000"/>
                </a:solidFill>
              </a:rPr>
              <a:t>Second escalation: </a:t>
            </a:r>
            <a:r>
              <a:rPr lang="en-US" altLang="en-US" sz="1600" dirty="0" smtClean="0">
                <a:solidFill>
                  <a:prstClr val="white"/>
                </a:solidFill>
              </a:rPr>
              <a:t>email via </a:t>
            </a:r>
            <a:r>
              <a:rPr lang="en-US" altLang="en-US" sz="1600" dirty="0" err="1" smtClean="0">
                <a:solidFill>
                  <a:prstClr val="white"/>
                </a:solidFill>
              </a:rPr>
              <a:t>MarkeTrak</a:t>
            </a:r>
            <a:r>
              <a:rPr lang="en-US" altLang="en-US" sz="1600" dirty="0" smtClean="0">
                <a:solidFill>
                  <a:prstClr val="white"/>
                </a:solidFill>
              </a:rPr>
              <a:t> to primary and secondary contact in Rolodex. </a:t>
            </a:r>
            <a:endParaRPr lang="en-US" altLang="en-US" sz="1600" dirty="0">
              <a:solidFill>
                <a:prstClr val="white"/>
              </a:solidFill>
            </a:endParaRPr>
          </a:p>
          <a:p>
            <a:pPr marL="182880" lvl="2" indent="-182880">
              <a:spcBef>
                <a:spcPts val="1200"/>
              </a:spcBef>
              <a:buSzPct val="68000"/>
              <a:buFont typeface="Arial" panose="020B0604020202020204" pitchFamily="34" charset="0"/>
              <a:buChar char="•"/>
              <a:defRPr/>
            </a:pPr>
            <a:r>
              <a:rPr lang="en-US" altLang="en-US" sz="1600" b="1" u="sng" dirty="0" smtClean="0">
                <a:solidFill>
                  <a:srgbClr val="FF0000"/>
                </a:solidFill>
              </a:rPr>
              <a:t>Third Escalation: </a:t>
            </a:r>
            <a:r>
              <a:rPr lang="en-US" altLang="en-US" sz="1600" dirty="0" smtClean="0">
                <a:solidFill>
                  <a:prstClr val="white"/>
                </a:solidFill>
              </a:rPr>
              <a:t>include REP Relations/ERCOT Account Manager</a:t>
            </a:r>
          </a:p>
          <a:p>
            <a:pPr marL="0" lvl="2">
              <a:spcBef>
                <a:spcPts val="1200"/>
              </a:spcBef>
              <a:buSzPct val="68000"/>
              <a:defRPr/>
            </a:pPr>
            <a:r>
              <a:rPr lang="en-US" altLang="en-US" sz="1600" dirty="0" smtClean="0">
                <a:solidFill>
                  <a:srgbClr val="FF0000"/>
                </a:solidFill>
              </a:rPr>
              <a:t>Allow 3-5 business days between escalations.</a:t>
            </a:r>
            <a:endParaRPr lang="en-US" altLang="en-US" sz="1600" dirty="0">
              <a:solidFill>
                <a:srgbClr val="FF0000"/>
              </a:solidFill>
            </a:endParaRPr>
          </a:p>
        </p:txBody>
      </p:sp>
    </p:spTree>
    <p:extLst>
      <p:ext uri="{BB962C8B-B14F-4D97-AF65-F5344CB8AC3E}">
        <p14:creationId xmlns:p14="http://schemas.microsoft.com/office/powerpoint/2010/main" val="1090900036"/>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304800"/>
            <a:ext cx="8458200" cy="518318"/>
          </a:xfrm>
        </p:spPr>
        <p:txBody>
          <a:bodyPr/>
          <a:lstStyle/>
          <a:p>
            <a:r>
              <a:rPr lang="en-US" sz="2800" dirty="0"/>
              <a:t>Expected Level of Performance</a:t>
            </a:r>
          </a:p>
        </p:txBody>
      </p:sp>
      <p:sp>
        <p:nvSpPr>
          <p:cNvPr id="3" name="Content Placeholder 2"/>
          <p:cNvSpPr>
            <a:spLocks noGrp="1"/>
          </p:cNvSpPr>
          <p:nvPr>
            <p:ph idx="1"/>
          </p:nvPr>
        </p:nvSpPr>
        <p:spPr>
          <a:xfrm>
            <a:off x="400050" y="914400"/>
            <a:ext cx="8458200" cy="5334000"/>
          </a:xfrm>
        </p:spPr>
        <p:txBody>
          <a:bodyPr/>
          <a:lstStyle/>
          <a:p>
            <a:pPr marL="0" indent="0">
              <a:spcBef>
                <a:spcPts val="450"/>
              </a:spcBef>
              <a:buNone/>
            </a:pPr>
            <a:r>
              <a:rPr lang="en-US" sz="2000" b="1" u="sng" dirty="0"/>
              <a:t>Issue</a:t>
            </a:r>
            <a:r>
              <a:rPr lang="en-US" sz="2000" b="1" dirty="0"/>
              <a:t>:</a:t>
            </a:r>
          </a:p>
          <a:p>
            <a:pPr marL="0" indent="0">
              <a:spcBef>
                <a:spcPts val="0"/>
              </a:spcBef>
              <a:buNone/>
            </a:pPr>
            <a:r>
              <a:rPr lang="en-US" sz="2000" dirty="0"/>
              <a:t>Untimely resolution of IAG issues</a:t>
            </a:r>
          </a:p>
          <a:p>
            <a:pPr marL="0" indent="0">
              <a:spcBef>
                <a:spcPts val="600"/>
              </a:spcBef>
              <a:buNone/>
            </a:pPr>
            <a:r>
              <a:rPr lang="en-US" sz="2000" b="1" u="sng" dirty="0"/>
              <a:t>Solution</a:t>
            </a:r>
            <a:r>
              <a:rPr lang="en-US" sz="2000" b="1" dirty="0"/>
              <a:t>:</a:t>
            </a:r>
          </a:p>
          <a:p>
            <a:pPr marL="0" indent="0">
              <a:spcBef>
                <a:spcPts val="450"/>
              </a:spcBef>
              <a:buNone/>
            </a:pPr>
            <a:r>
              <a:rPr lang="en-US" sz="2000" dirty="0"/>
              <a:t>Adoption of timelines stated in Retail Market Guide</a:t>
            </a:r>
          </a:p>
          <a:p>
            <a:pPr marL="0" indent="0">
              <a:spcBef>
                <a:spcPts val="600"/>
              </a:spcBef>
              <a:buNone/>
            </a:pPr>
            <a:r>
              <a:rPr lang="en-US" sz="2000" b="1" u="sng" dirty="0" smtClean="0"/>
              <a:t>Best </a:t>
            </a:r>
            <a:r>
              <a:rPr lang="en-US" sz="2000" b="1" u="sng" dirty="0"/>
              <a:t>Practice</a:t>
            </a:r>
            <a:r>
              <a:rPr lang="en-US" sz="2000" b="1" dirty="0"/>
              <a:t>:</a:t>
            </a:r>
          </a:p>
          <a:p>
            <a:pPr marL="0" indent="0">
              <a:spcBef>
                <a:spcPts val="450"/>
              </a:spcBef>
              <a:buNone/>
            </a:pPr>
            <a:r>
              <a:rPr lang="en-US" sz="2000" dirty="0"/>
              <a:t>REPs to develop internal SLAs to address MTs aligning with market’s expected level of performance</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204</a:t>
            </a:fld>
            <a:endParaRPr lang="en-US">
              <a:solidFill>
                <a:srgbClr val="5B6770"/>
              </a:solidFill>
            </a:endParaRPr>
          </a:p>
        </p:txBody>
      </p:sp>
      <p:graphicFrame>
        <p:nvGraphicFramePr>
          <p:cNvPr id="6" name="Diagram 5">
            <a:extLst>
              <a:ext uri="{FF2B5EF4-FFF2-40B4-BE49-F238E27FC236}">
                <a16:creationId xmlns="" xmlns:a16="http://schemas.microsoft.com/office/drawing/2014/main" id="{092EA5DC-0B6D-484F-BDCA-0B6BB1B5EE49}"/>
              </a:ext>
            </a:extLst>
          </p:cNvPr>
          <p:cNvGraphicFramePr/>
          <p:nvPr>
            <p:extLst>
              <p:ext uri="{D42A27DB-BD31-4B8C-83A1-F6EECF244321}">
                <p14:modId xmlns:p14="http://schemas.microsoft.com/office/powerpoint/2010/main" val="580187844"/>
              </p:ext>
            </p:extLst>
          </p:nvPr>
        </p:nvGraphicFramePr>
        <p:xfrm>
          <a:off x="457200" y="3581400"/>
          <a:ext cx="8324850" cy="205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64490103"/>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Current Occupant</a:t>
            </a:r>
          </a:p>
        </p:txBody>
      </p:sp>
      <p:sp>
        <p:nvSpPr>
          <p:cNvPr id="3" name="Content Placeholder 2"/>
          <p:cNvSpPr>
            <a:spLocks noGrp="1"/>
          </p:cNvSpPr>
          <p:nvPr>
            <p:ph idx="1"/>
          </p:nvPr>
        </p:nvSpPr>
        <p:spPr>
          <a:xfrm>
            <a:off x="381000" y="685800"/>
            <a:ext cx="8458200" cy="3623878"/>
          </a:xfrm>
        </p:spPr>
        <p:txBody>
          <a:bodyPr/>
          <a:lstStyle/>
          <a:p>
            <a:pPr marL="0" indent="0">
              <a:spcBef>
                <a:spcPts val="600"/>
              </a:spcBef>
              <a:buNone/>
            </a:pPr>
            <a:r>
              <a:rPr lang="en-US" sz="2000" b="1" u="sng" dirty="0"/>
              <a:t>Issue</a:t>
            </a:r>
            <a:r>
              <a:rPr lang="en-US" sz="2000" b="1" dirty="0"/>
              <a:t>:</a:t>
            </a:r>
          </a:p>
          <a:p>
            <a:pPr marL="0" indent="0">
              <a:spcBef>
                <a:spcPts val="600"/>
              </a:spcBef>
              <a:buNone/>
            </a:pPr>
            <a:r>
              <a:rPr lang="en-US" sz="2000" dirty="0"/>
              <a:t>Losing REP responds to an IAG </a:t>
            </a:r>
            <a:r>
              <a:rPr lang="en-US" sz="2000" dirty="0" smtClean="0"/>
              <a:t>indicating:</a:t>
            </a:r>
          </a:p>
          <a:p>
            <a:pPr>
              <a:spcBef>
                <a:spcPts val="600"/>
              </a:spcBef>
            </a:pPr>
            <a:r>
              <a:rPr lang="en-US" sz="2000" dirty="0" smtClean="0"/>
              <a:t>“their </a:t>
            </a:r>
            <a:r>
              <a:rPr lang="en-US" sz="2000" dirty="0"/>
              <a:t>customer no longer occupies the </a:t>
            </a:r>
            <a:r>
              <a:rPr lang="en-US" sz="2000" dirty="0" smtClean="0"/>
              <a:t>premise”</a:t>
            </a:r>
          </a:p>
          <a:p>
            <a:pPr>
              <a:spcBef>
                <a:spcPts val="600"/>
              </a:spcBef>
            </a:pPr>
            <a:r>
              <a:rPr lang="en-US" sz="2000" dirty="0" smtClean="0"/>
              <a:t>“no longer under contract”</a:t>
            </a:r>
          </a:p>
          <a:p>
            <a:pPr>
              <a:spcBef>
                <a:spcPts val="600"/>
              </a:spcBef>
            </a:pPr>
            <a:r>
              <a:rPr lang="en-US" sz="2000" dirty="0" smtClean="0"/>
              <a:t>“cannot reach the customer”</a:t>
            </a:r>
          </a:p>
          <a:p>
            <a:pPr>
              <a:spcBef>
                <a:spcPts val="600"/>
              </a:spcBef>
            </a:pPr>
            <a:r>
              <a:rPr lang="en-US" sz="2000" dirty="0" smtClean="0"/>
              <a:t>“Customer no longer wants us as REP of Record”</a:t>
            </a:r>
          </a:p>
          <a:p>
            <a:pPr marL="0" indent="0">
              <a:spcBef>
                <a:spcPts val="600"/>
              </a:spcBef>
              <a:buNone/>
            </a:pPr>
            <a:r>
              <a:rPr lang="en-US" sz="2000" dirty="0" smtClean="0"/>
              <a:t>and </a:t>
            </a:r>
            <a:r>
              <a:rPr lang="en-US" sz="2000" dirty="0"/>
              <a:t>attempts to ‘</a:t>
            </a:r>
            <a:r>
              <a:rPr lang="en-US" sz="2000" dirty="0" err="1"/>
              <a:t>unexecute</a:t>
            </a:r>
            <a:r>
              <a:rPr lang="en-US" sz="2000" dirty="0"/>
              <a:t>’ the IAG MT issue.</a:t>
            </a:r>
          </a:p>
          <a:p>
            <a:pPr marL="0" indent="0">
              <a:spcBef>
                <a:spcPts val="1800"/>
              </a:spcBef>
              <a:buNone/>
            </a:pPr>
            <a:r>
              <a:rPr lang="en-US" sz="2000" b="1" u="sng" dirty="0"/>
              <a:t>Solution</a:t>
            </a:r>
            <a:r>
              <a:rPr lang="en-US" sz="2000" b="1" dirty="0"/>
              <a:t>:</a:t>
            </a:r>
          </a:p>
          <a:p>
            <a:pPr marL="0" indent="0">
              <a:spcBef>
                <a:spcPts val="600"/>
              </a:spcBef>
              <a:buNone/>
            </a:pPr>
            <a:r>
              <a:rPr lang="en-US" sz="2000" dirty="0" smtClean="0"/>
              <a:t>These are </a:t>
            </a:r>
            <a:r>
              <a:rPr lang="en-US" sz="2400" b="1" u="sng" dirty="0" smtClean="0">
                <a:solidFill>
                  <a:srgbClr val="FF0000"/>
                </a:solidFill>
              </a:rPr>
              <a:t>NOT</a:t>
            </a:r>
            <a:r>
              <a:rPr lang="en-US" sz="2000" dirty="0" smtClean="0"/>
              <a:t> valid reasons </a:t>
            </a:r>
            <a:r>
              <a:rPr lang="en-US" sz="2000" dirty="0"/>
              <a:t>for </a:t>
            </a:r>
            <a:r>
              <a:rPr lang="en-US" sz="2000" dirty="0" err="1"/>
              <a:t>unexecuting</a:t>
            </a:r>
            <a:r>
              <a:rPr lang="en-US" sz="2000" dirty="0"/>
              <a:t> MT (RMG 7.3.2.5 Invalid Reject/</a:t>
            </a:r>
            <a:r>
              <a:rPr lang="en-US" sz="2000" dirty="0" err="1"/>
              <a:t>Unexecutable</a:t>
            </a:r>
            <a:r>
              <a:rPr lang="en-US" sz="2000" dirty="0"/>
              <a:t> Reasons)</a:t>
            </a:r>
          </a:p>
          <a:p>
            <a:pPr marL="0" indent="0">
              <a:spcBef>
                <a:spcPts val="1800"/>
              </a:spcBef>
              <a:buNone/>
            </a:pPr>
            <a:r>
              <a:rPr lang="en-US" sz="2000" b="1" u="sng" dirty="0"/>
              <a:t>Best Practice</a:t>
            </a:r>
            <a:r>
              <a:rPr lang="en-US" sz="2000" b="1" dirty="0"/>
              <a:t>:</a:t>
            </a:r>
          </a:p>
          <a:p>
            <a:pPr marL="0" indent="0">
              <a:spcBef>
                <a:spcPts val="600"/>
              </a:spcBef>
              <a:buNone/>
            </a:pPr>
            <a:r>
              <a:rPr lang="en-US" sz="2000" dirty="0"/>
              <a:t>Losing REP must regain ESI ID and initiate </a:t>
            </a:r>
            <a:r>
              <a:rPr lang="en-US" sz="2000" dirty="0" smtClean="0"/>
              <a:t>the </a:t>
            </a:r>
            <a:r>
              <a:rPr lang="en-US" sz="2000" dirty="0"/>
              <a:t>C</a:t>
            </a:r>
            <a:r>
              <a:rPr lang="en-US" sz="2000" dirty="0" smtClean="0"/>
              <a:t>urrent Occupant </a:t>
            </a:r>
            <a:r>
              <a:rPr lang="en-US" sz="2000" dirty="0"/>
              <a:t>process</a:t>
            </a:r>
          </a:p>
          <a:p>
            <a:pPr lvl="5">
              <a:buSzPct val="90000"/>
              <a:buFont typeface="Wingdings" panose="05000000000000000000" pitchFamily="2" charset="2"/>
              <a:buChar char="Ø"/>
            </a:pPr>
            <a:r>
              <a:rPr lang="en-US" sz="1800" b="1" dirty="0">
                <a:solidFill>
                  <a:srgbClr val="FF0000"/>
                </a:solidFill>
              </a:rPr>
              <a:t>Reference: PUCT Subst. R. 25.489(</a:t>
            </a:r>
            <a:r>
              <a:rPr lang="en-US" sz="1800" b="1" dirty="0" err="1">
                <a:solidFill>
                  <a:srgbClr val="FF0000"/>
                </a:solidFill>
              </a:rPr>
              <a:t>i</a:t>
            </a:r>
            <a:r>
              <a:rPr lang="en-US" sz="1800" b="1" dirty="0">
                <a:solidFill>
                  <a:srgbClr val="FF0000"/>
                </a:solidFill>
              </a:rPr>
              <a:t>)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205</a:t>
            </a:fld>
            <a:endParaRPr lang="en-US">
              <a:solidFill>
                <a:srgbClr val="5B6770"/>
              </a:solidFill>
            </a:endParaRPr>
          </a:p>
        </p:txBody>
      </p:sp>
    </p:spTree>
    <p:extLst>
      <p:ext uri="{BB962C8B-B14F-4D97-AF65-F5344CB8AC3E}">
        <p14:creationId xmlns:p14="http://schemas.microsoft.com/office/powerpoint/2010/main" val="2812265576"/>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Switch Hold on IAG</a:t>
            </a:r>
          </a:p>
        </p:txBody>
      </p:sp>
      <p:sp>
        <p:nvSpPr>
          <p:cNvPr id="3" name="Content Placeholder 2"/>
          <p:cNvSpPr>
            <a:spLocks noGrp="1"/>
          </p:cNvSpPr>
          <p:nvPr>
            <p:ph idx="1"/>
          </p:nvPr>
        </p:nvSpPr>
        <p:spPr>
          <a:xfrm>
            <a:off x="381000" y="916861"/>
            <a:ext cx="8458200" cy="3827078"/>
          </a:xfrm>
        </p:spPr>
        <p:txBody>
          <a:bodyPr/>
          <a:lstStyle/>
          <a:p>
            <a:pPr marL="0" indent="0">
              <a:buNone/>
            </a:pPr>
            <a:r>
              <a:rPr lang="en-US" sz="2000" b="1" u="sng" dirty="0"/>
              <a:t>Issue</a:t>
            </a:r>
            <a:r>
              <a:rPr lang="en-US" sz="2000" b="1" dirty="0"/>
              <a:t>:</a:t>
            </a:r>
          </a:p>
          <a:p>
            <a:pPr marL="0" indent="0">
              <a:spcBef>
                <a:spcPts val="600"/>
              </a:spcBef>
              <a:buNone/>
            </a:pPr>
            <a:r>
              <a:rPr lang="en-US" sz="2000" dirty="0"/>
              <a:t>A switch hold is active on account which has been identified as having an IAG</a:t>
            </a:r>
          </a:p>
          <a:p>
            <a:pPr marL="0" indent="0">
              <a:spcBef>
                <a:spcPts val="1800"/>
              </a:spcBef>
              <a:buNone/>
            </a:pPr>
            <a:r>
              <a:rPr lang="en-US" sz="2000" b="1" u="sng" dirty="0"/>
              <a:t>Solution</a:t>
            </a:r>
            <a:r>
              <a:rPr lang="en-US" sz="2000" b="1" dirty="0"/>
              <a:t>:</a:t>
            </a:r>
          </a:p>
          <a:p>
            <a:pPr marL="0" indent="0">
              <a:spcBef>
                <a:spcPts val="600"/>
              </a:spcBef>
              <a:buNone/>
            </a:pPr>
            <a:r>
              <a:rPr lang="en-US" sz="2000" dirty="0"/>
              <a:t>When IAG is submitted and accepted, the switch hold should be </a:t>
            </a:r>
            <a:r>
              <a:rPr lang="en-US" sz="2000" dirty="0" smtClean="0"/>
              <a:t>removed by the Gaining REP </a:t>
            </a:r>
            <a:r>
              <a:rPr lang="en-US" sz="2000" dirty="0"/>
              <a:t>in order prevent BDMVI from being rejected and any delay in completing the </a:t>
            </a:r>
            <a:r>
              <a:rPr lang="en-US" sz="2000" dirty="0" err="1"/>
              <a:t>MarkeTrak</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a:t>When working IAL/IAG issues identify if your ESI ID currently has </a:t>
            </a:r>
            <a:r>
              <a:rPr lang="en-US" sz="2000" dirty="0" smtClean="0"/>
              <a:t>an active </a:t>
            </a:r>
            <a:r>
              <a:rPr lang="en-US" sz="2000" dirty="0"/>
              <a:t>Switch </a:t>
            </a:r>
            <a:r>
              <a:rPr lang="en-US" sz="2000" dirty="0" smtClean="0"/>
              <a:t>Hold </a:t>
            </a:r>
            <a:r>
              <a:rPr lang="en-US" sz="2000" dirty="0"/>
              <a:t>and remove as </a:t>
            </a:r>
            <a:r>
              <a:rPr lang="en-US" sz="2000" dirty="0" smtClean="0"/>
              <a:t>needed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206</a:t>
            </a:fld>
            <a:endParaRPr lang="en-US">
              <a:solidFill>
                <a:srgbClr val="5B6770"/>
              </a:solidFill>
            </a:endParaRPr>
          </a:p>
        </p:txBody>
      </p:sp>
      <p:sp>
        <p:nvSpPr>
          <p:cNvPr id="5" name="TextBox 4"/>
          <p:cNvSpPr txBox="1"/>
          <p:nvPr/>
        </p:nvSpPr>
        <p:spPr>
          <a:xfrm>
            <a:off x="1339913" y="5233482"/>
            <a:ext cx="6477000" cy="369332"/>
          </a:xfrm>
          <a:prstGeom prst="rect">
            <a:avLst/>
          </a:prstGeom>
          <a:solidFill>
            <a:schemeClr val="accent1"/>
          </a:solidFill>
        </p:spPr>
        <p:txBody>
          <a:bodyPr wrap="square" rtlCol="0">
            <a:spAutoFit/>
          </a:bodyPr>
          <a:lstStyle/>
          <a:p>
            <a:r>
              <a:rPr lang="en-US" dirty="0" smtClean="0">
                <a:solidFill>
                  <a:schemeClr val="bg1"/>
                </a:solidFill>
              </a:rPr>
              <a:t>RMG Section </a:t>
            </a:r>
            <a:r>
              <a:rPr lang="x-none" smtClean="0">
                <a:solidFill>
                  <a:schemeClr val="bg1"/>
                </a:solidFill>
              </a:rPr>
              <a:t>7.3.2.3</a:t>
            </a:r>
            <a:r>
              <a:rPr lang="en-US" dirty="0" smtClean="0">
                <a:solidFill>
                  <a:schemeClr val="bg1"/>
                </a:solidFill>
              </a:rPr>
              <a:t> </a:t>
            </a:r>
            <a:r>
              <a:rPr lang="x-none" smtClean="0">
                <a:solidFill>
                  <a:schemeClr val="bg1"/>
                </a:solidFill>
              </a:rPr>
              <a:t>Resolution </a:t>
            </a:r>
            <a:r>
              <a:rPr lang="x-none">
                <a:solidFill>
                  <a:schemeClr val="bg1"/>
                </a:solidFill>
              </a:rPr>
              <a:t>of Inadvertent Gains</a:t>
            </a:r>
            <a:endParaRPr lang="en-US" dirty="0">
              <a:solidFill>
                <a:schemeClr val="bg1"/>
              </a:solidFill>
            </a:endParaRPr>
          </a:p>
        </p:txBody>
      </p:sp>
    </p:spTree>
    <p:extLst>
      <p:ext uri="{BB962C8B-B14F-4D97-AF65-F5344CB8AC3E}">
        <p14:creationId xmlns:p14="http://schemas.microsoft.com/office/powerpoint/2010/main" val="121734354"/>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Self-Service Portals (online enrollment/Multi-Family Portals)</a:t>
            </a:r>
            <a:endParaRPr lang="en-US" dirty="0"/>
          </a:p>
        </p:txBody>
      </p:sp>
      <p:sp>
        <p:nvSpPr>
          <p:cNvPr id="3" name="Content Placeholder 2"/>
          <p:cNvSpPr>
            <a:spLocks noGrp="1"/>
          </p:cNvSpPr>
          <p:nvPr>
            <p:ph idx="1"/>
          </p:nvPr>
        </p:nvSpPr>
        <p:spPr>
          <a:xfrm>
            <a:off x="381000" y="916861"/>
            <a:ext cx="8458200" cy="3827078"/>
          </a:xfrm>
        </p:spPr>
        <p:txBody>
          <a:bodyPr/>
          <a:lstStyle/>
          <a:p>
            <a:pPr marL="0" indent="0">
              <a:buNone/>
            </a:pPr>
            <a:endParaRPr lang="en-US" sz="2000" b="1" u="sng" dirty="0" smtClean="0"/>
          </a:p>
          <a:p>
            <a:pPr marL="0" indent="0">
              <a:buNone/>
            </a:pPr>
            <a:r>
              <a:rPr lang="en-US" sz="2000" b="1" u="sng" dirty="0" smtClean="0"/>
              <a:t>Issue</a:t>
            </a:r>
            <a:r>
              <a:rPr lang="en-US" sz="2000" b="1" dirty="0"/>
              <a:t>:</a:t>
            </a:r>
          </a:p>
          <a:p>
            <a:pPr marL="0" indent="0">
              <a:spcBef>
                <a:spcPts val="600"/>
              </a:spcBef>
              <a:buNone/>
            </a:pPr>
            <a:r>
              <a:rPr lang="en-US" sz="2000" dirty="0" smtClean="0"/>
              <a:t>Customers use Self-Service portals to initiate MVI’s, Transfers of Service or MVOs</a:t>
            </a:r>
            <a:endParaRPr lang="en-US" sz="2000" dirty="0"/>
          </a:p>
          <a:p>
            <a:pPr marL="0" indent="0">
              <a:spcBef>
                <a:spcPts val="1800"/>
              </a:spcBef>
              <a:buNone/>
            </a:pPr>
            <a:r>
              <a:rPr lang="en-US" sz="2000" b="1" u="sng" dirty="0"/>
              <a:t>Solution</a:t>
            </a:r>
            <a:r>
              <a:rPr lang="en-US" sz="2000" b="1" dirty="0"/>
              <a:t>:</a:t>
            </a:r>
          </a:p>
          <a:p>
            <a:pPr marL="0" indent="0">
              <a:spcBef>
                <a:spcPts val="600"/>
              </a:spcBef>
              <a:buNone/>
            </a:pPr>
            <a:r>
              <a:rPr lang="en-US" sz="2000" dirty="0" smtClean="0"/>
              <a:t>Establish safeguards ensuring that customers who may have inadvertently selected an incorrect address do not cause a lights out situation.</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smtClean="0"/>
              <a:t>Limited functionality for transfers of service within XX amount of days.</a:t>
            </a:r>
          </a:p>
          <a:p>
            <a:pPr>
              <a:spcBef>
                <a:spcPts val="600"/>
              </a:spcBef>
            </a:pPr>
            <a:r>
              <a:rPr lang="en-US" sz="2000" dirty="0" smtClean="0"/>
              <a:t>Redirect the customer to contact call center in move out situations</a:t>
            </a:r>
          </a:p>
          <a:p>
            <a:pPr>
              <a:spcBef>
                <a:spcPts val="600"/>
              </a:spcBef>
            </a:pPr>
            <a:r>
              <a:rPr lang="en-US" sz="2000" dirty="0" smtClean="0"/>
              <a:t>Display FAQ’s regarding Inadvertent Switches</a:t>
            </a:r>
          </a:p>
          <a:p>
            <a:pPr>
              <a:spcBef>
                <a:spcPts val="600"/>
              </a:spcBef>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207</a:t>
            </a:fld>
            <a:endParaRPr lang="en-US">
              <a:solidFill>
                <a:srgbClr val="5B6770"/>
              </a:solidFill>
            </a:endParaRPr>
          </a:p>
        </p:txBody>
      </p:sp>
    </p:spTree>
    <p:extLst>
      <p:ext uri="{BB962C8B-B14F-4D97-AF65-F5344CB8AC3E}">
        <p14:creationId xmlns:p14="http://schemas.microsoft.com/office/powerpoint/2010/main" val="26244345"/>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Linking IAL Issues with Customer Rescission</a:t>
            </a:r>
            <a:endParaRPr lang="en-US" dirty="0"/>
          </a:p>
        </p:txBody>
      </p:sp>
      <p:sp>
        <p:nvSpPr>
          <p:cNvPr id="3" name="Content Placeholder 2"/>
          <p:cNvSpPr>
            <a:spLocks noGrp="1"/>
          </p:cNvSpPr>
          <p:nvPr>
            <p:ph idx="1"/>
          </p:nvPr>
        </p:nvSpPr>
        <p:spPr/>
        <p:txBody>
          <a:bodyPr/>
          <a:lstStyle/>
          <a:p>
            <a:pPr marL="0" indent="0">
              <a:buNone/>
            </a:pPr>
            <a:r>
              <a:rPr lang="en-US" sz="2000" b="1" u="sng" dirty="0"/>
              <a:t>Issue</a:t>
            </a:r>
            <a:r>
              <a:rPr lang="en-US" sz="2000" b="1" dirty="0"/>
              <a:t>:</a:t>
            </a:r>
          </a:p>
          <a:p>
            <a:pPr marL="0" indent="0">
              <a:spcBef>
                <a:spcPts val="600"/>
              </a:spcBef>
              <a:buNone/>
            </a:pPr>
            <a:r>
              <a:rPr lang="en-US" sz="2000" dirty="0" smtClean="0"/>
              <a:t>Losing REP issues IAL MT prior to the Gaining REP being able to issue Customer Rescission MT</a:t>
            </a:r>
          </a:p>
          <a:p>
            <a:pPr marL="0" indent="0">
              <a:spcBef>
                <a:spcPts val="1800"/>
              </a:spcBef>
              <a:buNone/>
            </a:pPr>
            <a:r>
              <a:rPr lang="en-US" sz="2000" b="1" u="sng" dirty="0" smtClean="0"/>
              <a:t>Solution</a:t>
            </a:r>
            <a:r>
              <a:rPr lang="en-US" sz="2000" b="1" dirty="0" smtClean="0"/>
              <a:t>:</a:t>
            </a:r>
          </a:p>
          <a:p>
            <a:pPr marL="0" indent="0">
              <a:spcBef>
                <a:spcPts val="600"/>
              </a:spcBef>
              <a:buNone/>
            </a:pPr>
            <a:r>
              <a:rPr lang="en-US" sz="2000" dirty="0" smtClean="0"/>
              <a:t>Gaining REP should create Customer Rescission MT linking it to the Losing REP’s IAL MT.   </a:t>
            </a:r>
            <a:endParaRPr lang="en-US" sz="2000" dirty="0"/>
          </a:p>
          <a:p>
            <a:pPr marL="0" indent="0">
              <a:spcBef>
                <a:spcPts val="1800"/>
              </a:spcBef>
              <a:buNone/>
            </a:pPr>
            <a:r>
              <a:rPr lang="en-US" sz="2000" b="1" u="sng" dirty="0"/>
              <a:t>Best Practice</a:t>
            </a:r>
            <a:r>
              <a:rPr lang="en-US" sz="2000" b="1" dirty="0"/>
              <a:t>:</a:t>
            </a:r>
          </a:p>
          <a:p>
            <a:pPr>
              <a:spcBef>
                <a:spcPts val="600"/>
              </a:spcBef>
            </a:pPr>
            <a:r>
              <a:rPr lang="en-US" sz="2000" dirty="0" smtClean="0"/>
              <a:t>Linking the MT’s together allows for quicker resolution and tracking</a:t>
            </a:r>
          </a:p>
          <a:p>
            <a:pPr>
              <a:spcBef>
                <a:spcPts val="600"/>
              </a:spcBef>
            </a:pPr>
            <a:r>
              <a:rPr lang="en-US" sz="2000" dirty="0" err="1" smtClean="0"/>
              <a:t>Unexecute</a:t>
            </a:r>
            <a:r>
              <a:rPr lang="en-US" sz="2000" dirty="0" smtClean="0"/>
              <a:t> Losing REP’s IAL MT as a duplicate issue.</a:t>
            </a:r>
          </a:p>
          <a:p>
            <a:pPr marL="0" indent="0">
              <a:spcBef>
                <a:spcPts val="600"/>
              </a:spcBef>
              <a:buNone/>
            </a:pPr>
            <a:endParaRPr lang="en-US" sz="2000" dirty="0"/>
          </a:p>
          <a:p>
            <a:pPr marL="0" indent="0">
              <a:buNone/>
            </a:pP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208</a:t>
            </a:fld>
            <a:endParaRPr lang="en-US" dirty="0">
              <a:solidFill>
                <a:srgbClr val="5B6770"/>
              </a:solidFill>
            </a:endParaRPr>
          </a:p>
        </p:txBody>
      </p:sp>
    </p:spTree>
    <p:extLst>
      <p:ext uri="{BB962C8B-B14F-4D97-AF65-F5344CB8AC3E}">
        <p14:creationId xmlns:p14="http://schemas.microsoft.com/office/powerpoint/2010/main" val="347718912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209</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372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Admin Functionality: Roles </a:t>
            </a:r>
            <a:r>
              <a:rPr lang="en-US" dirty="0"/>
              <a:t>&amp; Responsibilities </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r>
              <a:rPr lang="en-US" sz="2000" dirty="0"/>
              <a:t>The MP Administrator will be responsible for establishing and maintaining the users associated with their Market Participant organization. MP Administrators will only be able to establish or maintain users associated with their organization.</a:t>
            </a:r>
          </a:p>
          <a:p>
            <a:pPr>
              <a:spcBef>
                <a:spcPts val="1200"/>
              </a:spcBef>
            </a:pPr>
            <a:r>
              <a:rPr lang="en-US" sz="2000" dirty="0"/>
              <a:t>The MP Administrator will be responsible for maintaining the </a:t>
            </a:r>
            <a:r>
              <a:rPr lang="en-US" sz="2000" dirty="0" err="1"/>
              <a:t>MarkeTrak</a:t>
            </a:r>
            <a:r>
              <a:rPr lang="en-US" sz="2000" dirty="0"/>
              <a:t> Rolodex. This is the list owned by each MP Administrator which determines the destination of Notification Emails.</a:t>
            </a:r>
          </a:p>
          <a:p>
            <a:pPr>
              <a:spcBef>
                <a:spcPts val="1200"/>
              </a:spcBef>
            </a:pPr>
            <a:r>
              <a:rPr lang="en-US" sz="2000" dirty="0"/>
              <a:t>The MP Administrator will be responsible for maintaining the </a:t>
            </a:r>
            <a:r>
              <a:rPr lang="en-US" sz="2000" dirty="0" err="1"/>
              <a:t>MarkeTrak</a:t>
            </a:r>
            <a:r>
              <a:rPr lang="en-US" sz="2000" dirty="0"/>
              <a:t> Contacts List. This is the list owned by each MP Administrator which provides contact information for each </a:t>
            </a:r>
            <a:r>
              <a:rPr lang="en-US" sz="2000" dirty="0" err="1"/>
              <a:t>MarkeTrak</a:t>
            </a:r>
            <a:r>
              <a:rPr lang="en-US" sz="2000" dirty="0"/>
              <a:t> user for that company. </a:t>
            </a:r>
          </a:p>
          <a:p>
            <a:pPr>
              <a:spcBef>
                <a:spcPts val="1200"/>
              </a:spcBef>
            </a:pPr>
            <a:r>
              <a:rPr lang="en-US" sz="2000" dirty="0"/>
              <a:t>The MP Administrator will also be responsible for Report Management. – creating reports for use by multiple users registered under the same DUNS.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21</a:t>
            </a:fld>
            <a:endParaRPr lang="en-US">
              <a:solidFill>
                <a:srgbClr val="5B6770"/>
              </a:solidFill>
            </a:endParaRPr>
          </a:p>
        </p:txBody>
      </p:sp>
    </p:spTree>
    <p:extLst>
      <p:ext uri="{BB962C8B-B14F-4D97-AF65-F5344CB8AC3E}">
        <p14:creationId xmlns:p14="http://schemas.microsoft.com/office/powerpoint/2010/main" val="86224634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IAG / IAL Reporting</a:t>
            </a:r>
            <a:endParaRPr lang="en-US" sz="2800" dirty="0">
              <a:solidFill>
                <a:srgbClr val="5B6770"/>
              </a:solidFill>
            </a:endParaRPr>
          </a:p>
        </p:txBody>
      </p:sp>
    </p:spTree>
    <p:extLst>
      <p:ext uri="{BB962C8B-B14F-4D97-AF65-F5344CB8AC3E}">
        <p14:creationId xmlns:p14="http://schemas.microsoft.com/office/powerpoint/2010/main" val="3770545833"/>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IAG/IAL Reporting</a:t>
            </a:r>
          </a:p>
        </p:txBody>
      </p:sp>
      <p:sp>
        <p:nvSpPr>
          <p:cNvPr id="3" name="Content Placeholder 2"/>
          <p:cNvSpPr>
            <a:spLocks noGrp="1"/>
          </p:cNvSpPr>
          <p:nvPr>
            <p:ph idx="1"/>
          </p:nvPr>
        </p:nvSpPr>
        <p:spPr/>
        <p:txBody>
          <a:bodyPr/>
          <a:lstStyle/>
          <a:p>
            <a:pPr marL="0" indent="0">
              <a:spcBef>
                <a:spcPts val="1200"/>
              </a:spcBef>
              <a:buNone/>
            </a:pPr>
            <a:r>
              <a:rPr lang="en-US" sz="2200" b="1" dirty="0"/>
              <a:t>What information is reported?</a:t>
            </a:r>
          </a:p>
          <a:p>
            <a:pPr marL="365760" indent="-365760">
              <a:spcBef>
                <a:spcPts val="1800"/>
              </a:spcBef>
              <a:buSzPct val="90000"/>
              <a:buFont typeface="Wingdings" panose="05000000000000000000" pitchFamily="2" charset="2"/>
              <a:buChar char="Ø"/>
            </a:pPr>
            <a:r>
              <a:rPr lang="en-US" sz="2200" dirty="0"/>
              <a:t>Monthly IAG/IAL Statistics</a:t>
            </a:r>
          </a:p>
          <a:p>
            <a:pPr marL="365760" indent="-365760">
              <a:spcBef>
                <a:spcPts val="1200"/>
              </a:spcBef>
              <a:buSzPct val="90000"/>
              <a:buFont typeface="Wingdings" panose="05000000000000000000" pitchFamily="2" charset="2"/>
              <a:buChar char="Ø"/>
            </a:pPr>
            <a:r>
              <a:rPr lang="en-US" sz="2200" dirty="0"/>
              <a:t>Top 10 Monthly – IAG/IAL</a:t>
            </a:r>
          </a:p>
          <a:p>
            <a:pPr marL="365760" indent="-365760">
              <a:spcBef>
                <a:spcPts val="1200"/>
              </a:spcBef>
              <a:buSzPct val="90000"/>
              <a:buFont typeface="Wingdings" panose="05000000000000000000" pitchFamily="2" charset="2"/>
              <a:buChar char="Ø"/>
            </a:pPr>
            <a:r>
              <a:rPr lang="en-US" sz="2200" dirty="0"/>
              <a:t>Top 10 – 12 Month Average IAG/IAL </a:t>
            </a:r>
          </a:p>
          <a:p>
            <a:pPr marL="640080" lvl="1">
              <a:spcBef>
                <a:spcPts val="1200"/>
              </a:spcBef>
              <a:buSzPct val="90000"/>
              <a:buFont typeface="Arial" panose="020B0604020202020204" pitchFamily="34" charset="0"/>
              <a:buChar char="•"/>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the IAG/IAL Stats</a:t>
            </a:r>
          </a:p>
          <a:p>
            <a:pPr marL="365760" indent="-365760">
              <a:spcBef>
                <a:spcPts val="1200"/>
              </a:spcBef>
              <a:buSzPct val="90000"/>
              <a:buFont typeface="Wingdings" panose="05000000000000000000" pitchFamily="2" charset="2"/>
              <a:buChar char="Ø"/>
            </a:pPr>
            <a:r>
              <a:rPr lang="en-US" sz="2200" dirty="0"/>
              <a:t>Top REPs – 12 Month Average Rescission</a:t>
            </a:r>
          </a:p>
          <a:p>
            <a:pPr marL="640080">
              <a:spcBef>
                <a:spcPts val="1200"/>
              </a:spcBef>
              <a:buSzPct val="90000"/>
            </a:pPr>
            <a:r>
              <a:rPr lang="en-US" sz="2200" dirty="0"/>
              <a:t>% of the aggregated totals for the last 12 months</a:t>
            </a:r>
          </a:p>
          <a:p>
            <a:pPr marL="365760" indent="-365760">
              <a:spcBef>
                <a:spcPts val="1200"/>
              </a:spcBef>
              <a:buSzPct val="90000"/>
              <a:buFont typeface="Wingdings" panose="05000000000000000000" pitchFamily="2" charset="2"/>
              <a:buChar char="Ø"/>
            </a:pPr>
            <a:r>
              <a:rPr lang="en-US" sz="2200" dirty="0"/>
              <a:t>Explanation of Rescission Stats</a:t>
            </a:r>
          </a:p>
          <a:p>
            <a:pPr marL="365760" indent="-365760">
              <a:spcBef>
                <a:spcPts val="1200"/>
              </a:spcBef>
              <a:buSzPct val="90000"/>
              <a:buFont typeface="Wingdings" panose="05000000000000000000" pitchFamily="2" charset="2"/>
              <a:buChar char="Ø"/>
            </a:pPr>
            <a:r>
              <a:rPr lang="en-US" sz="2200"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211</a:t>
            </a:fld>
            <a:endParaRPr lang="en-US"/>
          </a:p>
        </p:txBody>
      </p:sp>
    </p:spTree>
    <p:extLst>
      <p:ext uri="{BB962C8B-B14F-4D97-AF65-F5344CB8AC3E}">
        <p14:creationId xmlns:p14="http://schemas.microsoft.com/office/powerpoint/2010/main" val="4138125538"/>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Monthly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212</a:t>
            </a:fld>
            <a:endParaRPr lang="en-US"/>
          </a:p>
        </p:txBody>
      </p:sp>
      <p:sp>
        <p:nvSpPr>
          <p:cNvPr id="7" name="TextBox 6"/>
          <p:cNvSpPr txBox="1"/>
          <p:nvPr/>
        </p:nvSpPr>
        <p:spPr>
          <a:xfrm>
            <a:off x="226646" y="4676775"/>
            <a:ext cx="8766908" cy="1600438"/>
          </a:xfrm>
          <a:prstGeom prst="rect">
            <a:avLst/>
          </a:prstGeom>
          <a:noFill/>
        </p:spPr>
        <p:txBody>
          <a:bodyPr wrap="square" rtlCol="0">
            <a:spAutoFit/>
          </a:bodyPr>
          <a:lstStyle/>
          <a:p>
            <a:pPr>
              <a:spcBef>
                <a:spcPts val="600"/>
              </a:spcBef>
            </a:pPr>
            <a:r>
              <a:rPr lang="en-US" altLang="en-US" b="1" dirty="0">
                <a:solidFill>
                  <a:schemeClr val="tx2"/>
                </a:solidFill>
                <a:latin typeface="+mj-lt"/>
              </a:rPr>
              <a:t>The above chart shows a count of REPs whose IAG/IAL percentage of their total enrollments is below 1%.</a:t>
            </a:r>
          </a:p>
          <a:p>
            <a:pPr marL="365760" lvl="2" indent="-182880">
              <a:spcBef>
                <a:spcPts val="1200"/>
              </a:spcBef>
              <a:buFont typeface="Arial" panose="020B0604020202020204" pitchFamily="34" charset="0"/>
              <a:buChar char="•"/>
            </a:pPr>
            <a:r>
              <a:rPr lang="en-US" altLang="en-US" sz="1400" dirty="0">
                <a:solidFill>
                  <a:schemeClr val="tx2"/>
                </a:solidFill>
                <a:latin typeface="+mj-lt"/>
              </a:rPr>
              <a:t>Blue row shows counts of REPs that have less than 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Orange row shows counts of REPs that have between 500 and 2500 total enrollments by their % ranges</a:t>
            </a:r>
          </a:p>
          <a:p>
            <a:pPr marL="365760" lvl="2" indent="-182880">
              <a:spcBef>
                <a:spcPts val="600"/>
              </a:spcBef>
              <a:buFont typeface="Arial" panose="020B0604020202020204" pitchFamily="34" charset="0"/>
              <a:buChar char="•"/>
            </a:pPr>
            <a:r>
              <a:rPr lang="en-US" altLang="en-US" sz="1400" dirty="0">
                <a:solidFill>
                  <a:schemeClr val="tx2"/>
                </a:solidFill>
                <a:latin typeface="+mj-lt"/>
              </a:rPr>
              <a:t>Purple row shows counts of REPs that have greater than 2500 total enrollments by their % ranges</a:t>
            </a:r>
            <a:endParaRPr lang="en-US" sz="1400" dirty="0">
              <a:solidFill>
                <a:schemeClr val="tx2"/>
              </a:solidFill>
            </a:endParaRPr>
          </a:p>
        </p:txBody>
      </p:sp>
      <p:graphicFrame>
        <p:nvGraphicFramePr>
          <p:cNvPr id="8" name="Table 7">
            <a:extLst>
              <a:ext uri="{FF2B5EF4-FFF2-40B4-BE49-F238E27FC236}">
                <a16:creationId xmlns="" xmlns:a16="http://schemas.microsoft.com/office/drawing/2014/main" id="{4B940183-F58A-4D91-8A29-18CDB7A704BF}"/>
              </a:ext>
            </a:extLst>
          </p:cNvPr>
          <p:cNvGraphicFramePr>
            <a:graphicFrameLocks noGrp="1"/>
          </p:cNvGraphicFramePr>
          <p:nvPr>
            <p:extLst/>
          </p:nvPr>
        </p:nvGraphicFramePr>
        <p:xfrm>
          <a:off x="2120899" y="762000"/>
          <a:ext cx="4902201" cy="3914775"/>
        </p:xfrm>
        <a:graphic>
          <a:graphicData uri="http://schemas.openxmlformats.org/drawingml/2006/table">
            <a:tbl>
              <a:tblPr/>
              <a:tblGrid>
                <a:gridCol w="1148953">
                  <a:extLst>
                    <a:ext uri="{9D8B030D-6E8A-4147-A177-3AD203B41FA5}">
                      <a16:colId xmlns="" xmlns:a16="http://schemas.microsoft.com/office/drawing/2014/main" val="20000"/>
                    </a:ext>
                  </a:extLst>
                </a:gridCol>
                <a:gridCol w="938312">
                  <a:extLst>
                    <a:ext uri="{9D8B030D-6E8A-4147-A177-3AD203B41FA5}">
                      <a16:colId xmlns="" xmlns:a16="http://schemas.microsoft.com/office/drawing/2014/main" val="20001"/>
                    </a:ext>
                  </a:extLst>
                </a:gridCol>
                <a:gridCol w="938312">
                  <a:extLst>
                    <a:ext uri="{9D8B030D-6E8A-4147-A177-3AD203B41FA5}">
                      <a16:colId xmlns="" xmlns:a16="http://schemas.microsoft.com/office/drawing/2014/main" val="20002"/>
                    </a:ext>
                  </a:extLst>
                </a:gridCol>
                <a:gridCol w="938312">
                  <a:extLst>
                    <a:ext uri="{9D8B030D-6E8A-4147-A177-3AD203B41FA5}">
                      <a16:colId xmlns="" xmlns:a16="http://schemas.microsoft.com/office/drawing/2014/main" val="20003"/>
                    </a:ext>
                  </a:extLst>
                </a:gridCol>
                <a:gridCol w="938312">
                  <a:extLst>
                    <a:ext uri="{9D8B030D-6E8A-4147-A177-3AD203B41FA5}">
                      <a16:colId xmlns="" xmlns:a16="http://schemas.microsoft.com/office/drawing/2014/main" val="20004"/>
                    </a:ext>
                  </a:extLst>
                </a:gridCol>
              </a:tblGrid>
              <a:tr h="295275">
                <a:tc gridSpan="5">
                  <a:txBody>
                    <a:bodyPr/>
                    <a:lstStyle/>
                    <a:p>
                      <a:pPr algn="ctr" fontAlgn="b"/>
                      <a:r>
                        <a:rPr lang="en-US" sz="1800" b="1" i="0" u="none" strike="noStrike" dirty="0">
                          <a:solidFill>
                            <a:srgbClr val="000000"/>
                          </a:solidFill>
                          <a:effectLst/>
                          <a:latin typeface="Arial" panose="020B0604020202020204" pitchFamily="34" charset="0"/>
                        </a:rPr>
                        <a:t>Total IAG+IAL % of Total Enrollments: 1.40%</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2"/>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Greater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3,547</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5"/>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6"/>
                  </a:ext>
                </a:extLst>
              </a:tr>
              <a:tr h="295275">
                <a:tc gridSpan="5">
                  <a:txBody>
                    <a:bodyPr/>
                    <a:lstStyle/>
                    <a:p>
                      <a:pPr algn="ctr" fontAlgn="b"/>
                      <a:r>
                        <a:rPr lang="en-US" sz="1800" b="1" i="0" u="none" strike="noStrike">
                          <a:solidFill>
                            <a:srgbClr val="000000"/>
                          </a:solidFill>
                          <a:effectLst/>
                          <a:latin typeface="Arial" panose="020B0604020202020204" pitchFamily="34" charset="0"/>
                        </a:rPr>
                        <a:t>IAG/IAL % Less Than 1% of Enrollments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295275">
                <a:tc gridSpan="5">
                  <a:txBody>
                    <a:bodyPr/>
                    <a:lstStyle/>
                    <a:p>
                      <a:pPr algn="ctr" fontAlgn="b"/>
                      <a:r>
                        <a:rPr lang="en-US" sz="1800" b="1" i="0" u="none" strike="noStrike">
                          <a:solidFill>
                            <a:srgbClr val="000000"/>
                          </a:solidFill>
                          <a:effectLst/>
                          <a:latin typeface="Arial" panose="020B0604020202020204" pitchFamily="34" charset="0"/>
                        </a:rPr>
                        <a:t>Total IAG+IAL Count: 1,806</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 xmlns:a16="http://schemas.microsoft.com/office/drawing/2014/main" val="10010"/>
                  </a:ext>
                </a:extLst>
              </a:tr>
              <a:tr h="295275">
                <a:tc gridSpan="5">
                  <a:txBody>
                    <a:bodyPr/>
                    <a:lstStyle/>
                    <a:p>
                      <a:pPr algn="ctr" fontAlgn="b"/>
                      <a:r>
                        <a:rPr lang="en-US" sz="1800" b="1" i="0" u="none" strike="noStrike">
                          <a:solidFill>
                            <a:srgbClr val="000000"/>
                          </a:solidFill>
                          <a:effectLst/>
                          <a:latin typeface="Arial" panose="020B0604020202020204" pitchFamily="34" charset="0"/>
                        </a:rPr>
                        <a:t>Retail Electric Provider Counts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1"/>
                  </a:ext>
                </a:extLst>
              </a:tr>
              <a:tr h="238125">
                <a:tc>
                  <a:txBody>
                    <a:bodyPr/>
                    <a:lstStyle/>
                    <a:p>
                      <a:pPr algn="ctr" fontAlgn="b"/>
                      <a:r>
                        <a:rPr lang="en-US" sz="1100" b="1"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b"/>
                      <a:r>
                        <a:rPr lang="en-US" sz="1400" b="1" i="0" u="none" strike="noStrike">
                          <a:solidFill>
                            <a:srgbClr val="000000"/>
                          </a:solidFill>
                          <a:effectLst/>
                          <a:latin typeface="Calibri" panose="020F0502020204030204" pitchFamily="34" charset="0"/>
                        </a:rPr>
                        <a:t>Percent of Enrollments Resulting in IAG/IAL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12"/>
                  </a:ext>
                </a:extLst>
              </a:tr>
              <a:tr h="190500">
                <a:tc>
                  <a:txBody>
                    <a:bodyPr/>
                    <a:lstStyle/>
                    <a:p>
                      <a:pPr algn="ctr" fontAlgn="b"/>
                      <a:r>
                        <a:rPr lang="en-US" sz="1100" b="1" i="0" u="none" strike="noStrike">
                          <a:solidFill>
                            <a:srgbClr val="000000"/>
                          </a:solidFill>
                          <a:effectLst/>
                          <a:latin typeface="Calibri" panose="020F0502020204030204" pitchFamily="34" charset="0"/>
                        </a:rPr>
                        <a:t>Enrollment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.00% to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.26% to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.51% to .75%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100" b="1" i="0" u="none" strike="noStrike">
                          <a:solidFill>
                            <a:srgbClr val="000000"/>
                          </a:solidFill>
                          <a:effectLst/>
                          <a:latin typeface="Calibri" panose="020F0502020204030204" pitchFamily="34" charset="0"/>
                        </a:rPr>
                        <a:t>.76% to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 xmlns:a16="http://schemas.microsoft.com/office/drawing/2014/main" val="10013"/>
                  </a:ext>
                </a:extLst>
              </a:tr>
              <a:tr h="190500">
                <a:tc>
                  <a:txBody>
                    <a:bodyPr/>
                    <a:lstStyle/>
                    <a:p>
                      <a:pPr algn="ctr" fontAlgn="b"/>
                      <a:r>
                        <a:rPr lang="en-US" sz="1100" b="1" i="0" u="none" strike="noStrike">
                          <a:solidFill>
                            <a:srgbClr val="000000"/>
                          </a:solidFill>
                          <a:effectLst/>
                          <a:latin typeface="Calibri" panose="020F0502020204030204" pitchFamily="34" charset="0"/>
                        </a:rPr>
                        <a:t>&lt;= 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8D1FF"/>
                    </a:solidFill>
                  </a:tcPr>
                </a:tc>
                <a:extLst>
                  <a:ext uri="{0D108BD9-81ED-4DB2-BD59-A6C34878D82A}">
                    <a16:rowId xmlns="" xmlns:a16="http://schemas.microsoft.com/office/drawing/2014/main" val="10014"/>
                  </a:ext>
                </a:extLst>
              </a:tr>
              <a:tr h="190500">
                <a:tc>
                  <a:txBody>
                    <a:bodyPr/>
                    <a:lstStyle/>
                    <a:p>
                      <a:pPr algn="ctr" fontAlgn="b"/>
                      <a:r>
                        <a:rPr lang="en-US" sz="1100" b="1" i="0" u="none" strike="noStrike">
                          <a:solidFill>
                            <a:srgbClr val="000000"/>
                          </a:solidFill>
                          <a:effectLst/>
                          <a:latin typeface="Calibri" panose="020F0502020204030204" pitchFamily="34" charset="0"/>
                        </a:rPr>
                        <a:t>&gt; 500 and &lt;=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AC090"/>
                    </a:solidFill>
                  </a:tcPr>
                </a:tc>
                <a:extLst>
                  <a:ext uri="{0D108BD9-81ED-4DB2-BD59-A6C34878D82A}">
                    <a16:rowId xmlns="" xmlns:a16="http://schemas.microsoft.com/office/drawing/2014/main" val="10015"/>
                  </a:ext>
                </a:extLst>
              </a:tr>
              <a:tr h="190500">
                <a:tc>
                  <a:txBody>
                    <a:bodyPr/>
                    <a:lstStyle/>
                    <a:p>
                      <a:pPr algn="ctr" fontAlgn="b"/>
                      <a:r>
                        <a:rPr lang="en-US" sz="1100" b="1" i="0" u="none" strike="noStrike">
                          <a:solidFill>
                            <a:srgbClr val="000000"/>
                          </a:solidFill>
                          <a:effectLst/>
                          <a:latin typeface="Calibri" panose="020F0502020204030204" pitchFamily="34" charset="0"/>
                        </a:rPr>
                        <a:t>&gt; 2500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A2C7"/>
                    </a:solidFill>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2764851950"/>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1"/>
            <a:ext cx="8534400" cy="629760"/>
          </a:xfrm>
        </p:spPr>
        <p:txBody>
          <a:bodyPr/>
          <a:lstStyle/>
          <a:p>
            <a:r>
              <a:rPr lang="en-US" altLang="en-US" dirty="0">
                <a:solidFill>
                  <a:schemeClr val="tx1"/>
                </a:solidFill>
              </a:rPr>
              <a:t>Monthly Top 10 – IAG / IAL Statistics</a:t>
            </a:r>
            <a:r>
              <a:rPr lang="en-US" altLang="en-US" dirty="0"/>
              <a:t/>
            </a:r>
            <a:br>
              <a:rPr lang="en-US" altLang="en-US" dirty="0"/>
            </a:br>
            <a:endParaRPr lang="en-US" altLang="en-US" dirty="0"/>
          </a:p>
        </p:txBody>
      </p:sp>
      <p:sp>
        <p:nvSpPr>
          <p:cNvPr id="6" name="Slide Number Placeholder 5"/>
          <p:cNvSpPr>
            <a:spLocks noGrp="1"/>
          </p:cNvSpPr>
          <p:nvPr>
            <p:ph type="sldNum" sz="quarter" idx="4"/>
          </p:nvPr>
        </p:nvSpPr>
        <p:spPr>
          <a:xfrm>
            <a:off x="8763000" y="6561138"/>
            <a:ext cx="228600" cy="212725"/>
          </a:xfrm>
        </p:spPr>
        <p:txBody>
          <a:bodyPr/>
          <a:lstStyle/>
          <a:p>
            <a:fld id="{1D93BD3E-1E9A-4970-A6F7-E7AC52762E0C}" type="slidenum">
              <a:rPr lang="en-US" smtClean="0">
                <a:solidFill>
                  <a:prstClr val="black">
                    <a:tint val="75000"/>
                  </a:prstClr>
                </a:solidFill>
              </a:rPr>
              <a:pPr/>
              <a:t>213</a:t>
            </a:fld>
            <a:endParaRPr lang="en-US">
              <a:solidFill>
                <a:prstClr val="black">
                  <a:tint val="75000"/>
                </a:prstClr>
              </a:solidFill>
            </a:endParaRPr>
          </a:p>
        </p:txBody>
      </p:sp>
      <p:sp>
        <p:nvSpPr>
          <p:cNvPr id="13" name="TextBox 12"/>
          <p:cNvSpPr txBox="1"/>
          <p:nvPr/>
        </p:nvSpPr>
        <p:spPr>
          <a:xfrm>
            <a:off x="6858000" y="6488668"/>
            <a:ext cx="1905000" cy="230832"/>
          </a:xfrm>
          <a:prstGeom prst="rect">
            <a:avLst/>
          </a:prstGeom>
          <a:noFill/>
        </p:spPr>
        <p:txBody>
          <a:bodyPr wrap="square" rtlCol="0">
            <a:spAutoFit/>
          </a:bodyPr>
          <a:lstStyle/>
          <a:p>
            <a:pPr algn="r"/>
            <a:r>
              <a:rPr lang="en-US" sz="900" b="1" dirty="0"/>
              <a:t>Retail Market Subcommittee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63899"/>
            <a:ext cx="9144000" cy="1524000"/>
          </a:xfrm>
          <a:prstGeom prst="rect">
            <a:avLst/>
          </a:prstGeom>
        </p:spPr>
      </p:pic>
      <p:sp>
        <p:nvSpPr>
          <p:cNvPr id="11" name="TextBox 10"/>
          <p:cNvSpPr txBox="1"/>
          <p:nvPr/>
        </p:nvSpPr>
        <p:spPr>
          <a:xfrm>
            <a:off x="3102077" y="1300816"/>
            <a:ext cx="304800" cy="215444"/>
          </a:xfrm>
          <a:prstGeom prst="rect">
            <a:avLst/>
          </a:prstGeom>
          <a:noFill/>
        </p:spPr>
        <p:txBody>
          <a:bodyPr wrap="square" rtlCol="0">
            <a:spAutoFit/>
          </a:bodyPr>
          <a:lstStyle/>
          <a:p>
            <a:r>
              <a:rPr lang="en-US" sz="800" b="1" dirty="0">
                <a:latin typeface="Times New Roman" panose="02020603050405020304" pitchFamily="18" charset="0"/>
                <a:cs typeface="Times New Roman" panose="02020603050405020304" pitchFamily="18" charset="0"/>
              </a:rPr>
              <a:t> 2</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955289"/>
            <a:ext cx="9144000" cy="15240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614069"/>
            <a:ext cx="9144000" cy="1524000"/>
          </a:xfrm>
          <a:prstGeom prst="rect">
            <a:avLst/>
          </a:prstGeom>
        </p:spPr>
      </p:pic>
      <p:sp>
        <p:nvSpPr>
          <p:cNvPr id="9" name="Content Placeholder 6">
            <a:extLst>
              <a:ext uri="{FF2B5EF4-FFF2-40B4-BE49-F238E27FC236}">
                <a16:creationId xmlns="" xmlns:a16="http://schemas.microsoft.com/office/drawing/2014/main" id="{BE712AB6-3FA4-4517-A2BD-8EBB470D5E0E}"/>
              </a:ext>
            </a:extLst>
          </p:cNvPr>
          <p:cNvSpPr>
            <a:spLocks noGrp="1"/>
          </p:cNvSpPr>
          <p:nvPr>
            <p:ph idx="1"/>
          </p:nvPr>
        </p:nvSpPr>
        <p:spPr>
          <a:xfrm>
            <a:off x="985715" y="716849"/>
            <a:ext cx="7324969" cy="677477"/>
          </a:xfrm>
        </p:spPr>
        <p:txBody>
          <a:bodyPr/>
          <a:lstStyle/>
          <a:p>
            <a:pPr marL="0" indent="0" algn="ctr">
              <a:buNone/>
            </a:pPr>
            <a:r>
              <a:rPr lang="en-US" sz="1800" dirty="0"/>
              <a:t>Top 10 – </a:t>
            </a:r>
            <a:r>
              <a:rPr lang="en-US" sz="1800" u="sng" dirty="0"/>
              <a:t>Monthly</a:t>
            </a:r>
            <a:r>
              <a:rPr lang="en-US" sz="1800" dirty="0"/>
              <a:t>– IAG / IAL % Greater Than 1% of Enrollments With Number of Months Greater Than 1%</a:t>
            </a:r>
          </a:p>
        </p:txBody>
      </p:sp>
    </p:spTree>
    <p:extLst>
      <p:ext uri="{BB962C8B-B14F-4D97-AF65-F5344CB8AC3E}">
        <p14:creationId xmlns:p14="http://schemas.microsoft.com/office/powerpoint/2010/main" val="251125223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12 Month Average – IAG / IAL Statistics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214</a:t>
            </a:fld>
            <a:endParaRPr lang="en-US"/>
          </a:p>
        </p:txBody>
      </p:sp>
      <p:sp>
        <p:nvSpPr>
          <p:cNvPr id="5" name="Content Placeholder 6"/>
          <p:cNvSpPr>
            <a:spLocks noGrp="1"/>
          </p:cNvSpPr>
          <p:nvPr>
            <p:ph idx="1"/>
          </p:nvPr>
        </p:nvSpPr>
        <p:spPr>
          <a:xfrm>
            <a:off x="718039" y="916861"/>
            <a:ext cx="7707923" cy="677477"/>
          </a:xfrm>
        </p:spPr>
        <p:txBody>
          <a:bodyPr/>
          <a:lstStyle/>
          <a:p>
            <a:pPr marL="0" indent="0" algn="ctr">
              <a:buNone/>
            </a:pPr>
            <a:r>
              <a:rPr lang="en-US" sz="1800" dirty="0"/>
              <a:t>Top 10 - </a:t>
            </a:r>
            <a:r>
              <a:rPr lang="en-US" sz="1800" u="sng" dirty="0"/>
              <a:t>12 Month Average</a:t>
            </a:r>
            <a:r>
              <a:rPr lang="en-US" sz="1800" dirty="0"/>
              <a:t> IAG / IAL % </a:t>
            </a:r>
            <a:r>
              <a:rPr lang="en-US" sz="1800" u="sng" dirty="0"/>
              <a:t>Greater</a:t>
            </a:r>
            <a:r>
              <a:rPr lang="en-US" sz="1800" dirty="0"/>
              <a:t> Than 1% of Enrollments With Number of Months Greater Than 1%</a:t>
            </a:r>
          </a:p>
        </p:txBody>
      </p:sp>
      <p:pic>
        <p:nvPicPr>
          <p:cNvPr id="15" name="Picture 14">
            <a:extLst>
              <a:ext uri="{FF2B5EF4-FFF2-40B4-BE49-F238E27FC236}">
                <a16:creationId xmlns="" xmlns:a16="http://schemas.microsoft.com/office/drawing/2014/main" id="{BF72B41A-3D8D-42AD-9877-F2356CAA87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50778"/>
            <a:ext cx="9144000" cy="1524000"/>
          </a:xfrm>
          <a:prstGeom prst="rect">
            <a:avLst/>
          </a:prstGeom>
        </p:spPr>
      </p:pic>
      <p:pic>
        <p:nvPicPr>
          <p:cNvPr id="16" name="Picture 15">
            <a:extLst>
              <a:ext uri="{FF2B5EF4-FFF2-40B4-BE49-F238E27FC236}">
                <a16:creationId xmlns="" xmlns:a16="http://schemas.microsoft.com/office/drawing/2014/main" id="{1A37ADB3-E560-4F9B-A4AC-DF4832D1B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7904"/>
            <a:ext cx="9144000" cy="1524000"/>
          </a:xfrm>
          <a:prstGeom prst="rect">
            <a:avLst/>
          </a:prstGeom>
        </p:spPr>
      </p:pic>
      <p:pic>
        <p:nvPicPr>
          <p:cNvPr id="17" name="Picture 16">
            <a:extLst>
              <a:ext uri="{FF2B5EF4-FFF2-40B4-BE49-F238E27FC236}">
                <a16:creationId xmlns="" xmlns:a16="http://schemas.microsoft.com/office/drawing/2014/main" id="{89C38E73-BE87-405C-9CA2-DE6C0C2CE3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3904"/>
            <a:ext cx="9144000" cy="1524000"/>
          </a:xfrm>
          <a:prstGeom prst="rect">
            <a:avLst/>
          </a:prstGeom>
        </p:spPr>
      </p:pic>
    </p:spTree>
    <p:extLst>
      <p:ext uri="{BB962C8B-B14F-4D97-AF65-F5344CB8AC3E}">
        <p14:creationId xmlns:p14="http://schemas.microsoft.com/office/powerpoint/2010/main" val="568419962"/>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IAG / IAL Slides Data</a:t>
            </a:r>
          </a:p>
        </p:txBody>
      </p:sp>
      <p:sp>
        <p:nvSpPr>
          <p:cNvPr id="3" name="Content Placeholder 2"/>
          <p:cNvSpPr>
            <a:spLocks noGrp="1"/>
          </p:cNvSpPr>
          <p:nvPr>
            <p:ph idx="1"/>
          </p:nvPr>
        </p:nvSpPr>
        <p:spPr>
          <a:xfrm>
            <a:off x="381000" y="916860"/>
            <a:ext cx="8458200" cy="5249478"/>
          </a:xfrm>
        </p:spPr>
        <p:txBody>
          <a:bodyPr/>
          <a:lstStyle/>
          <a:p>
            <a:pPr>
              <a:spcBef>
                <a:spcPts val="600"/>
              </a:spcBef>
              <a:buClr>
                <a:schemeClr val="tx1"/>
              </a:buClr>
              <a:buSzPct val="100000"/>
              <a:buFont typeface="Wingdings 3" panose="05040102010807070707" pitchFamily="18" charset="2"/>
              <a:buChar char=""/>
            </a:pPr>
            <a:r>
              <a:rPr lang="en-US" sz="1600" b="1" dirty="0"/>
              <a:t>Slide </a:t>
            </a:r>
            <a:r>
              <a:rPr lang="en-US" sz="1600" b="1" dirty="0">
                <a:solidFill>
                  <a:srgbClr val="FF0000"/>
                </a:solidFill>
              </a:rPr>
              <a:t>XX</a:t>
            </a:r>
            <a:r>
              <a:rPr lang="en-US" sz="1600" b="1" dirty="0"/>
              <a:t> charts show the top 10 REPs whose IAG/IAL percentage of their total enrollments is above 1%. </a:t>
            </a:r>
          </a:p>
          <a:p>
            <a:pPr marL="640080" lvl="1">
              <a:spcBef>
                <a:spcPts val="1200"/>
              </a:spcBef>
              <a:buFont typeface="Arial" panose="020B0604020202020204" pitchFamily="34" charset="0"/>
              <a:buChar char="•"/>
            </a:pPr>
            <a:r>
              <a:rPr lang="en-US" sz="1450" dirty="0"/>
              <a:t>The blue chart shows enrollment totals of less than 500 for the month being reported</a:t>
            </a:r>
          </a:p>
          <a:p>
            <a:pPr marL="640080" lvl="1">
              <a:buFont typeface="Arial" panose="020B0604020202020204" pitchFamily="34" charset="0"/>
              <a:buChar char="•"/>
            </a:pPr>
            <a:r>
              <a:rPr lang="en-US" sz="1450" dirty="0"/>
              <a:t>The orange chart shows enrollment totals between 500 and 2500 for the month being reported</a:t>
            </a:r>
          </a:p>
          <a:p>
            <a:pPr marL="640080" lvl="1">
              <a:buFont typeface="Arial" panose="020B0604020202020204" pitchFamily="34" charset="0"/>
              <a:buChar char="•"/>
            </a:pPr>
            <a:r>
              <a:rPr lang="en-US" sz="1450" dirty="0"/>
              <a:t>The purple charts show enrollment totals of over 2500 for the month being reported</a:t>
            </a:r>
          </a:p>
          <a:p>
            <a:pPr marL="640080" lvl="1">
              <a:buFont typeface="Arial" panose="020B0604020202020204" pitchFamily="34" charset="0"/>
              <a:buChar char="•"/>
            </a:pPr>
            <a:r>
              <a:rPr lang="en-US" sz="1450" dirty="0"/>
              <a:t>REPs with the lowest AG/IAL totals start on the left, and move to the highest counts on the right</a:t>
            </a:r>
          </a:p>
          <a:p>
            <a:pPr>
              <a:spcBef>
                <a:spcPts val="1800"/>
              </a:spcBef>
              <a:buClr>
                <a:schemeClr val="tx1"/>
              </a:buClr>
              <a:buFont typeface="Wingdings 3" panose="05040102010807070707" pitchFamily="18" charset="2"/>
              <a:buChar char=""/>
            </a:pPr>
            <a:r>
              <a:rPr lang="en-US" sz="1600" b="1" dirty="0"/>
              <a:t>Slide </a:t>
            </a:r>
            <a:r>
              <a:rPr lang="en-US" sz="1600" b="1" dirty="0">
                <a:solidFill>
                  <a:srgbClr val="FF0000"/>
                </a:solidFill>
              </a:rPr>
              <a:t>XX </a:t>
            </a:r>
            <a:r>
              <a:rPr lang="en-US" sz="1600" b="1" dirty="0"/>
              <a:t>charts show the top 10 REPs whose 12 month average IAG/IAL percentage of their total enrollments is above 1%.</a:t>
            </a:r>
          </a:p>
          <a:p>
            <a:pPr marL="640080" lvl="1">
              <a:spcBef>
                <a:spcPts val="1200"/>
              </a:spcBef>
              <a:buFont typeface="Arial" panose="020B0604020202020204" pitchFamily="34" charset="0"/>
              <a:buChar char="•"/>
            </a:pPr>
            <a:r>
              <a:rPr lang="en-US" sz="1450" dirty="0"/>
              <a:t>The blue chart shows enrollment total averages of less than 500 for the month being reported</a:t>
            </a:r>
          </a:p>
          <a:p>
            <a:pPr marL="640080" lvl="1">
              <a:buFont typeface="Arial" panose="020B0604020202020204" pitchFamily="34" charset="0"/>
              <a:buChar char="•"/>
            </a:pPr>
            <a:r>
              <a:rPr lang="en-US" sz="1450" dirty="0"/>
              <a:t>The orange chart shows enrollment total averages between 500 and 2500 for the month being reported</a:t>
            </a:r>
          </a:p>
          <a:p>
            <a:pPr marL="640080" lvl="1">
              <a:buFont typeface="Arial" panose="020B0604020202020204" pitchFamily="34" charset="0"/>
              <a:buChar char="•"/>
            </a:pPr>
            <a:r>
              <a:rPr lang="en-US" sz="1450" dirty="0"/>
              <a:t>The purple charts show enrollment total averages of over 2500 for the month being reported</a:t>
            </a:r>
          </a:p>
          <a:p>
            <a:pPr marL="640080" lvl="1">
              <a:buFont typeface="Arial" panose="020B0604020202020204" pitchFamily="34" charset="0"/>
              <a:buChar char="•"/>
            </a:pPr>
            <a:r>
              <a:rPr lang="en-US" sz="1450" dirty="0"/>
              <a:t>REPs with the lowest IAG/IAL averages start on the left, and move to the highest counts on the right</a:t>
            </a:r>
          </a:p>
          <a:p>
            <a:pPr marL="640080" lvl="1">
              <a:buFont typeface="Arial" panose="020B0604020202020204" pitchFamily="34" charset="0"/>
              <a:buChar char="•"/>
            </a:pPr>
            <a:r>
              <a:rPr lang="en-US" sz="145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215</a:t>
            </a:fld>
            <a:endParaRPr lang="en-US"/>
          </a:p>
        </p:txBody>
      </p:sp>
    </p:spTree>
    <p:extLst>
      <p:ext uri="{BB962C8B-B14F-4D97-AF65-F5344CB8AC3E}">
        <p14:creationId xmlns:p14="http://schemas.microsoft.com/office/powerpoint/2010/main" val="2657943263"/>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12 Month Average – Rescission Statistics</a:t>
            </a:r>
          </a:p>
        </p:txBody>
      </p:sp>
      <p:sp>
        <p:nvSpPr>
          <p:cNvPr id="7" name="Content Placeholder 6"/>
          <p:cNvSpPr>
            <a:spLocks noGrp="1"/>
          </p:cNvSpPr>
          <p:nvPr>
            <p:ph idx="1"/>
          </p:nvPr>
        </p:nvSpPr>
        <p:spPr>
          <a:xfrm>
            <a:off x="1015023" y="916861"/>
            <a:ext cx="7113954" cy="677477"/>
          </a:xfrm>
        </p:spPr>
        <p:txBody>
          <a:bodyPr/>
          <a:lstStyle/>
          <a:p>
            <a:pPr marL="0" indent="0" algn="ctr">
              <a:buNone/>
            </a:pPr>
            <a:r>
              <a:rPr lang="en-US" sz="1800" dirty="0"/>
              <a:t>Top - </a:t>
            </a:r>
            <a:r>
              <a:rPr lang="en-US" sz="1800" u="sng" dirty="0"/>
              <a:t>12 Month Average </a:t>
            </a:r>
            <a:r>
              <a:rPr lang="en-US" sz="1800" dirty="0"/>
              <a:t>Rescission % Greater Than 1% of Switches With number of months Greater Than 1%</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216</a:t>
            </a:fld>
            <a:endParaRPr lang="en-US"/>
          </a:p>
        </p:txBody>
      </p:sp>
      <p:pic>
        <p:nvPicPr>
          <p:cNvPr id="9" name="Picture 8">
            <a:extLst>
              <a:ext uri="{FF2B5EF4-FFF2-40B4-BE49-F238E27FC236}">
                <a16:creationId xmlns="" xmlns:a16="http://schemas.microsoft.com/office/drawing/2014/main" id="{BA445284-A9A4-4BE5-8768-C83D0D4AC5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6567"/>
            <a:ext cx="9144000" cy="4572000"/>
          </a:xfrm>
          <a:prstGeom prst="rect">
            <a:avLst/>
          </a:prstGeom>
        </p:spPr>
      </p:pic>
    </p:spTree>
    <p:extLst>
      <p:ext uri="{BB962C8B-B14F-4D97-AF65-F5344CB8AC3E}">
        <p14:creationId xmlns:p14="http://schemas.microsoft.com/office/powerpoint/2010/main" val="359238167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Rescission Slide Data</a:t>
            </a:r>
          </a:p>
        </p:txBody>
      </p:sp>
      <p:sp>
        <p:nvSpPr>
          <p:cNvPr id="3" name="Content Placeholder 2"/>
          <p:cNvSpPr>
            <a:spLocks noGrp="1"/>
          </p:cNvSpPr>
          <p:nvPr>
            <p:ph idx="1"/>
          </p:nvPr>
        </p:nvSpPr>
        <p:spPr/>
        <p:txBody>
          <a:bodyPr/>
          <a:lstStyle/>
          <a:p>
            <a:pPr marL="0" indent="0">
              <a:spcBef>
                <a:spcPts val="600"/>
              </a:spcBef>
              <a:buNone/>
            </a:pPr>
            <a:r>
              <a:rPr lang="en-US" sz="1800" b="1" dirty="0">
                <a:solidFill>
                  <a:schemeClr val="accent5"/>
                </a:solidFill>
              </a:rPr>
              <a:t>NOTE:</a:t>
            </a:r>
          </a:p>
          <a:p>
            <a:pPr marL="0" indent="0">
              <a:spcBef>
                <a:spcPts val="1800"/>
              </a:spcBef>
              <a:buNone/>
            </a:pPr>
            <a:r>
              <a:rPr lang="en-US" sz="1800" b="1" dirty="0"/>
              <a:t>A 10% chart range limit has been set. REPs data points that exceed 10% will be bordered in yellow. Please see the spreadsheet for actual percentages of these </a:t>
            </a:r>
            <a:r>
              <a:rPr lang="en-US" sz="1800" b="1" dirty="0" err="1"/>
              <a:t>REPs.</a:t>
            </a:r>
            <a:endParaRPr lang="en-US" sz="1800" b="1" dirty="0"/>
          </a:p>
          <a:p>
            <a:pPr>
              <a:spcBef>
                <a:spcPts val="1800"/>
              </a:spcBef>
              <a:buClr>
                <a:schemeClr val="tx2"/>
              </a:buClr>
              <a:buFont typeface="Wingdings 3" panose="05040102010807070707" pitchFamily="18" charset="2"/>
              <a:buChar char=""/>
            </a:pPr>
            <a:r>
              <a:rPr lang="en-US" sz="1800" b="1" dirty="0"/>
              <a:t>Slide </a:t>
            </a:r>
            <a:r>
              <a:rPr lang="en-US" sz="1800" b="1" dirty="0">
                <a:solidFill>
                  <a:srgbClr val="FF0000"/>
                </a:solidFill>
              </a:rPr>
              <a:t>XX</a:t>
            </a:r>
            <a:r>
              <a:rPr lang="en-US" sz="1800" b="1" dirty="0"/>
              <a:t> charts show the top REPs whose 12 month average Rescission percentage of their total Switches is above 1%.</a:t>
            </a:r>
          </a:p>
          <a:p>
            <a:pPr marL="640080" lvl="1">
              <a:spcBef>
                <a:spcPts val="1800"/>
              </a:spcBef>
              <a:buFont typeface="Arial" panose="020B0604020202020204" pitchFamily="34" charset="0"/>
              <a:buChar char="•"/>
            </a:pPr>
            <a:r>
              <a:rPr lang="en-US" sz="1600" dirty="0"/>
              <a:t>The blue shades show switch totals of less than 250 for the month being reported</a:t>
            </a:r>
          </a:p>
          <a:p>
            <a:pPr marL="640080" lvl="1">
              <a:spcBef>
                <a:spcPts val="800"/>
              </a:spcBef>
              <a:buFont typeface="Arial" panose="020B0604020202020204" pitchFamily="34" charset="0"/>
              <a:buChar char="•"/>
            </a:pPr>
            <a:r>
              <a:rPr lang="en-US" sz="1600" dirty="0"/>
              <a:t>The orange shades show switch totals between 250 and 1750 for the month being reported</a:t>
            </a:r>
          </a:p>
          <a:p>
            <a:pPr marL="640080" lvl="1">
              <a:spcBef>
                <a:spcPts val="800"/>
              </a:spcBef>
              <a:buFont typeface="Arial" panose="020B0604020202020204" pitchFamily="34" charset="0"/>
              <a:buChar char="•"/>
            </a:pPr>
            <a:r>
              <a:rPr lang="en-US" sz="1600" dirty="0"/>
              <a:t>The purple shades show switch totals of over 1750 for the month being reported</a:t>
            </a:r>
          </a:p>
          <a:p>
            <a:pPr marL="640080" lvl="1">
              <a:spcBef>
                <a:spcPts val="800"/>
              </a:spcBef>
              <a:buFont typeface="Arial" panose="020B0604020202020204" pitchFamily="34" charset="0"/>
              <a:buChar char="•"/>
            </a:pPr>
            <a:r>
              <a:rPr lang="en-US" sz="1600" dirty="0"/>
              <a:t>The REPs with the lowest count of rescission totals start on the left, and move to the highest counts on the right</a:t>
            </a:r>
          </a:p>
          <a:p>
            <a:pPr marL="640080" lvl="1">
              <a:spcBef>
                <a:spcPts val="800"/>
              </a:spcBef>
              <a:buFont typeface="Arial" panose="020B0604020202020204" pitchFamily="34" charset="0"/>
              <a:buChar char="•"/>
            </a:pPr>
            <a:r>
              <a:rPr lang="en-US" sz="1600" dirty="0"/>
              <a:t>Number labels represent the number of months the REP has been over 1% during the 12 month period</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217</a:t>
            </a:fld>
            <a:endParaRPr lang="en-US"/>
          </a:p>
        </p:txBody>
      </p:sp>
    </p:spTree>
    <p:extLst>
      <p:ext uri="{BB962C8B-B14F-4D97-AF65-F5344CB8AC3E}">
        <p14:creationId xmlns:p14="http://schemas.microsoft.com/office/powerpoint/2010/main" val="1831536809"/>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18 Month Running Market Totals</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218</a:t>
            </a:fld>
            <a:endParaRPr lang="en-US"/>
          </a:p>
        </p:txBody>
      </p:sp>
      <p:graphicFrame>
        <p:nvGraphicFramePr>
          <p:cNvPr id="6" name="Table 5">
            <a:extLst>
              <a:ext uri="{FF2B5EF4-FFF2-40B4-BE49-F238E27FC236}">
                <a16:creationId xmlns="" xmlns:a16="http://schemas.microsoft.com/office/drawing/2014/main" id="{62CA2020-955E-411E-8C9D-A67D3F8C6312}"/>
              </a:ext>
            </a:extLst>
          </p:cNvPr>
          <p:cNvGraphicFramePr>
            <a:graphicFrameLocks noGrp="1"/>
          </p:cNvGraphicFramePr>
          <p:nvPr>
            <p:extLst/>
          </p:nvPr>
        </p:nvGraphicFramePr>
        <p:xfrm>
          <a:off x="380994" y="990600"/>
          <a:ext cx="8382000" cy="5029203"/>
        </p:xfrm>
        <a:graphic>
          <a:graphicData uri="http://schemas.openxmlformats.org/drawingml/2006/table">
            <a:tbl>
              <a:tblPr/>
              <a:tblGrid>
                <a:gridCol w="698500">
                  <a:extLst>
                    <a:ext uri="{9D8B030D-6E8A-4147-A177-3AD203B41FA5}">
                      <a16:colId xmlns="" xmlns:a16="http://schemas.microsoft.com/office/drawing/2014/main" val="20000"/>
                    </a:ext>
                  </a:extLst>
                </a:gridCol>
                <a:gridCol w="698500">
                  <a:extLst>
                    <a:ext uri="{9D8B030D-6E8A-4147-A177-3AD203B41FA5}">
                      <a16:colId xmlns="" xmlns:a16="http://schemas.microsoft.com/office/drawing/2014/main" val="20001"/>
                    </a:ext>
                  </a:extLst>
                </a:gridCol>
                <a:gridCol w="698500">
                  <a:extLst>
                    <a:ext uri="{9D8B030D-6E8A-4147-A177-3AD203B41FA5}">
                      <a16:colId xmlns="" xmlns:a16="http://schemas.microsoft.com/office/drawing/2014/main" val="20002"/>
                    </a:ext>
                  </a:extLst>
                </a:gridCol>
                <a:gridCol w="698500">
                  <a:extLst>
                    <a:ext uri="{9D8B030D-6E8A-4147-A177-3AD203B41FA5}">
                      <a16:colId xmlns="" xmlns:a16="http://schemas.microsoft.com/office/drawing/2014/main" val="20003"/>
                    </a:ext>
                  </a:extLst>
                </a:gridCol>
                <a:gridCol w="698500">
                  <a:extLst>
                    <a:ext uri="{9D8B030D-6E8A-4147-A177-3AD203B41FA5}">
                      <a16:colId xmlns="" xmlns:a16="http://schemas.microsoft.com/office/drawing/2014/main" val="20004"/>
                    </a:ext>
                  </a:extLst>
                </a:gridCol>
                <a:gridCol w="698500">
                  <a:extLst>
                    <a:ext uri="{9D8B030D-6E8A-4147-A177-3AD203B41FA5}">
                      <a16:colId xmlns="" xmlns:a16="http://schemas.microsoft.com/office/drawing/2014/main" val="20005"/>
                    </a:ext>
                  </a:extLst>
                </a:gridCol>
                <a:gridCol w="698500">
                  <a:extLst>
                    <a:ext uri="{9D8B030D-6E8A-4147-A177-3AD203B41FA5}">
                      <a16:colId xmlns="" xmlns:a16="http://schemas.microsoft.com/office/drawing/2014/main" val="20006"/>
                    </a:ext>
                  </a:extLst>
                </a:gridCol>
                <a:gridCol w="698500">
                  <a:extLst>
                    <a:ext uri="{9D8B030D-6E8A-4147-A177-3AD203B41FA5}">
                      <a16:colId xmlns="" xmlns:a16="http://schemas.microsoft.com/office/drawing/2014/main" val="20007"/>
                    </a:ext>
                  </a:extLst>
                </a:gridCol>
                <a:gridCol w="698500">
                  <a:extLst>
                    <a:ext uri="{9D8B030D-6E8A-4147-A177-3AD203B41FA5}">
                      <a16:colId xmlns="" xmlns:a16="http://schemas.microsoft.com/office/drawing/2014/main" val="20008"/>
                    </a:ext>
                  </a:extLst>
                </a:gridCol>
                <a:gridCol w="698500">
                  <a:extLst>
                    <a:ext uri="{9D8B030D-6E8A-4147-A177-3AD203B41FA5}">
                      <a16:colId xmlns="" xmlns:a16="http://schemas.microsoft.com/office/drawing/2014/main" val="20009"/>
                    </a:ext>
                  </a:extLst>
                </a:gridCol>
                <a:gridCol w="698500">
                  <a:extLst>
                    <a:ext uri="{9D8B030D-6E8A-4147-A177-3AD203B41FA5}">
                      <a16:colId xmlns="" xmlns:a16="http://schemas.microsoft.com/office/drawing/2014/main" val="20010"/>
                    </a:ext>
                  </a:extLst>
                </a:gridCol>
                <a:gridCol w="698500">
                  <a:extLst>
                    <a:ext uri="{9D8B030D-6E8A-4147-A177-3AD203B41FA5}">
                      <a16:colId xmlns="" xmlns:a16="http://schemas.microsoft.com/office/drawing/2014/main" val="20011"/>
                    </a:ext>
                  </a:extLst>
                </a:gridCol>
              </a:tblGrid>
              <a:tr h="238817">
                <a:tc>
                  <a:txBody>
                    <a:bodyPr/>
                    <a:lstStyle/>
                    <a:p>
                      <a:pPr algn="ctr" fontAlgn="b"/>
                      <a:r>
                        <a:rPr lang="en-US" sz="800" b="0" i="0" u="none" strike="noStrike">
                          <a:solidFill>
                            <a:srgbClr val="000000"/>
                          </a:solidFill>
                          <a:effectLst/>
                          <a:latin typeface="Calibri" panose="020F0502020204030204" pitchFamily="34" charset="0"/>
                        </a:rPr>
                        <a:t>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fontAlgn="b"/>
                      <a:r>
                        <a:rPr lang="en-US" sz="800" b="1" i="0" u="none" strike="noStrike">
                          <a:solidFill>
                            <a:srgbClr val="000000"/>
                          </a:solidFill>
                          <a:effectLst/>
                          <a:latin typeface="Calibri" panose="020F0502020204030204" pitchFamily="34" charset="0"/>
                        </a:rPr>
                        <a:t>Enrollments</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800" b="1" i="0" u="none" strike="noStrike">
                          <a:solidFill>
                            <a:srgbClr val="000000"/>
                          </a:solidFill>
                          <a:effectLst/>
                          <a:latin typeface="Calibri" panose="020F0502020204030204" pitchFamily="34" charset="0"/>
                        </a:rPr>
                        <a:t>IAG, IAL, 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fontAlgn="b"/>
                      <a:r>
                        <a:rPr lang="en-US" sz="800" b="1" i="0" u="none" strike="noStrike">
                          <a:solidFill>
                            <a:srgbClr val="000000"/>
                          </a:solidFill>
                          <a:effectLst/>
                          <a:latin typeface="Calibri" panose="020F0502020204030204" pitchFamily="34" charset="0"/>
                        </a:rPr>
                        <a:t>Days to Resolution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491680">
                <a:tc>
                  <a:txBody>
                    <a:bodyPr/>
                    <a:lstStyle/>
                    <a:p>
                      <a:pPr algn="ctr" fontAlgn="b"/>
                      <a:r>
                        <a:rPr lang="en-US" sz="800" b="0" i="0" u="none" strike="noStrike">
                          <a:solidFill>
                            <a:srgbClr val="000000"/>
                          </a:solidFill>
                          <a:effectLst/>
                          <a:latin typeface="Calibri" panose="020F0502020204030204" pitchFamily="34" charset="0"/>
                        </a:rPr>
                        <a:t>Month</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SWI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MVI</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IAG,IAL,Res Total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Overall %</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IAG</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IAL</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Rescission</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238817">
                <a:tc>
                  <a:txBody>
                    <a:bodyPr/>
                    <a:lstStyle/>
                    <a:p>
                      <a:pPr algn="ctr" fontAlgn="b"/>
                      <a:r>
                        <a:rPr lang="en-US" sz="800" b="0" i="0" u="none" strike="noStrike">
                          <a:solidFill>
                            <a:srgbClr val="000000"/>
                          </a:solidFill>
                          <a:effectLst/>
                          <a:latin typeface="Calibri" panose="020F0502020204030204" pitchFamily="34" charset="0"/>
                        </a:rPr>
                        <a:t>2018-01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88,933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230,409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319,342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1,879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778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38817">
                <a:tc>
                  <a:txBody>
                    <a:bodyPr/>
                    <a:lstStyle/>
                    <a:p>
                      <a:pPr algn="ctr" fontAlgn="b"/>
                      <a:r>
                        <a:rPr lang="en-US" sz="800" b="0" i="0" u="none" strike="noStrike">
                          <a:solidFill>
                            <a:srgbClr val="000000"/>
                          </a:solidFill>
                          <a:effectLst/>
                          <a:latin typeface="Calibri" panose="020F0502020204030204" pitchFamily="34" charset="0"/>
                        </a:rPr>
                        <a:t>2018-02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76,119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215,292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291,411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1,681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687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38817">
                <a:tc>
                  <a:txBody>
                    <a:bodyPr/>
                    <a:lstStyle/>
                    <a:p>
                      <a:pPr algn="ctr" fontAlgn="b"/>
                      <a:r>
                        <a:rPr lang="en-US" sz="800" b="0" i="0" u="none" strike="noStrike">
                          <a:solidFill>
                            <a:srgbClr val="000000"/>
                          </a:solidFill>
                          <a:effectLst/>
                          <a:latin typeface="Calibri" panose="020F0502020204030204" pitchFamily="34" charset="0"/>
                        </a:rPr>
                        <a:t>2018-03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95,159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224,289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319,448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4,535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38817">
                <a:tc>
                  <a:txBody>
                    <a:bodyPr/>
                    <a:lstStyle/>
                    <a:p>
                      <a:pPr algn="ctr" fontAlgn="b"/>
                      <a:r>
                        <a:rPr lang="en-US" sz="800" b="0" i="0" u="none" strike="noStrike">
                          <a:solidFill>
                            <a:srgbClr val="000000"/>
                          </a:solidFill>
                          <a:effectLst/>
                          <a:latin typeface="Calibri" panose="020F0502020204030204" pitchFamily="34" charset="0"/>
                        </a:rPr>
                        <a:t>2018-04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81,291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225,380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306,671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1,774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4,250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38817">
                <a:tc>
                  <a:txBody>
                    <a:bodyPr/>
                    <a:lstStyle/>
                    <a:p>
                      <a:pPr algn="ctr" fontAlgn="b"/>
                      <a:r>
                        <a:rPr lang="en-US" sz="800" b="0" i="0" u="none" strike="noStrike">
                          <a:solidFill>
                            <a:srgbClr val="000000"/>
                          </a:solidFill>
                          <a:effectLst/>
                          <a:latin typeface="Calibri" panose="020F0502020204030204" pitchFamily="34" charset="0"/>
                        </a:rPr>
                        <a:t>2018-05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96,828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244,431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341,259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1,106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4,671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38817">
                <a:tc>
                  <a:txBody>
                    <a:bodyPr/>
                    <a:lstStyle/>
                    <a:p>
                      <a:pPr algn="ctr" fontAlgn="b"/>
                      <a:r>
                        <a:rPr lang="en-US" sz="800" b="0" i="0" u="none" strike="noStrike">
                          <a:solidFill>
                            <a:srgbClr val="000000"/>
                          </a:solidFill>
                          <a:effectLst/>
                          <a:latin typeface="Calibri" panose="020F0502020204030204" pitchFamily="34" charset="0"/>
                        </a:rPr>
                        <a:t>2018-06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109,653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257,125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366,778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2,039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5,136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38817">
                <a:tc>
                  <a:txBody>
                    <a:bodyPr/>
                    <a:lstStyle/>
                    <a:p>
                      <a:pPr algn="ctr" fontAlgn="b"/>
                      <a:r>
                        <a:rPr lang="en-US" sz="800" b="0" i="0" u="none" strike="noStrike">
                          <a:solidFill>
                            <a:srgbClr val="000000"/>
                          </a:solidFill>
                          <a:effectLst/>
                          <a:latin typeface="Calibri" panose="020F0502020204030204" pitchFamily="34" charset="0"/>
                        </a:rPr>
                        <a:t>2018-07</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121,926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270,122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392,048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942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5,588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38817">
                <a:tc>
                  <a:txBody>
                    <a:bodyPr/>
                    <a:lstStyle/>
                    <a:p>
                      <a:pPr algn="ctr" fontAlgn="b"/>
                      <a:r>
                        <a:rPr lang="en-US" sz="800" b="0" i="0" u="none" strike="noStrike">
                          <a:solidFill>
                            <a:srgbClr val="000000"/>
                          </a:solidFill>
                          <a:effectLst/>
                          <a:latin typeface="Calibri" panose="020F0502020204030204" pitchFamily="34" charset="0"/>
                        </a:rPr>
                        <a:t>2018-08</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120,867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287,935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408,802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2,208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2,436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5,698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38817">
                <a:tc>
                  <a:txBody>
                    <a:bodyPr/>
                    <a:lstStyle/>
                    <a:p>
                      <a:pPr algn="ctr" fontAlgn="b"/>
                      <a:r>
                        <a:rPr lang="en-US" sz="800" b="0" i="0" u="none" strike="noStrike">
                          <a:solidFill>
                            <a:srgbClr val="000000"/>
                          </a:solidFill>
                          <a:effectLst/>
                          <a:latin typeface="Calibri" panose="020F0502020204030204" pitchFamily="34" charset="0"/>
                        </a:rPr>
                        <a:t>2018-09</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89,078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230,635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319,713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1,936</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760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4,427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1.38%</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38817">
                <a:tc>
                  <a:txBody>
                    <a:bodyPr/>
                    <a:lstStyle/>
                    <a:p>
                      <a:pPr algn="ctr" fontAlgn="b"/>
                      <a:r>
                        <a:rPr lang="en-US" sz="800" b="0" i="0" u="none" strike="noStrike">
                          <a:solidFill>
                            <a:srgbClr val="000000"/>
                          </a:solidFill>
                          <a:effectLst/>
                          <a:latin typeface="Calibri" panose="020F0502020204030204" pitchFamily="34" charset="0"/>
                        </a:rPr>
                        <a:t>2018-10</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84,425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245,672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330,097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2,221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4,851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1.47%</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38817">
                <a:tc>
                  <a:txBody>
                    <a:bodyPr/>
                    <a:lstStyle/>
                    <a:p>
                      <a:pPr algn="ctr" fontAlgn="b"/>
                      <a:r>
                        <a:rPr lang="en-US" sz="800" b="0" i="0" u="none" strike="noStrike">
                          <a:solidFill>
                            <a:srgbClr val="000000"/>
                          </a:solidFill>
                          <a:effectLst/>
                          <a:latin typeface="Calibri" panose="020F0502020204030204" pitchFamily="34" charset="0"/>
                        </a:rPr>
                        <a:t>2018-11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185,003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213,210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398,213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1,647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1,831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4,175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38817">
                <a:tc>
                  <a:txBody>
                    <a:bodyPr/>
                    <a:lstStyle/>
                    <a:p>
                      <a:pPr algn="ctr" fontAlgn="b"/>
                      <a:r>
                        <a:rPr lang="en-US" sz="800" b="0" i="0" u="none" strike="noStrike">
                          <a:solidFill>
                            <a:srgbClr val="000000"/>
                          </a:solidFill>
                          <a:effectLst/>
                          <a:latin typeface="Calibri" panose="020F0502020204030204" pitchFamily="34" charset="0"/>
                        </a:rPr>
                        <a:t>2018-12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65,380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192,182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257,562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1,609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1,789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570</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38817">
                <a:tc>
                  <a:txBody>
                    <a:bodyPr/>
                    <a:lstStyle/>
                    <a:p>
                      <a:pPr algn="ctr" fontAlgn="b"/>
                      <a:r>
                        <a:rPr lang="en-US" sz="800" b="0" i="0" u="none" strike="noStrike">
                          <a:solidFill>
                            <a:srgbClr val="000000"/>
                          </a:solidFill>
                          <a:effectLst/>
                          <a:latin typeface="Calibri" panose="020F0502020204030204" pitchFamily="34" charset="0"/>
                        </a:rPr>
                        <a:t>2019-01</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108,941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236,129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345,070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2,519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2,549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935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6,003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1.74%</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38817">
                <a:tc>
                  <a:txBody>
                    <a:bodyPr/>
                    <a:lstStyle/>
                    <a:p>
                      <a:pPr algn="ctr" fontAlgn="b"/>
                      <a:r>
                        <a:rPr lang="en-US" sz="800" b="0" i="0" u="none" strike="noStrike">
                          <a:solidFill>
                            <a:srgbClr val="000000"/>
                          </a:solidFill>
                          <a:effectLst/>
                          <a:latin typeface="Calibri" panose="020F0502020204030204" pitchFamily="34" charset="0"/>
                        </a:rPr>
                        <a:t>2019-02</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87,973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218,467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306,440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2,215</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2,284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898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5,397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1.76%</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38817">
                <a:tc>
                  <a:txBody>
                    <a:bodyPr/>
                    <a:lstStyle/>
                    <a:p>
                      <a:pPr algn="ctr" fontAlgn="b"/>
                      <a:r>
                        <a:rPr lang="en-US" sz="800" b="0" i="0" u="none" strike="noStrike">
                          <a:solidFill>
                            <a:srgbClr val="000000"/>
                          </a:solidFill>
                          <a:effectLst/>
                          <a:latin typeface="Calibri" panose="020F0502020204030204" pitchFamily="34" charset="0"/>
                        </a:rPr>
                        <a:t>2019-03</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97,148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238,133</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335,281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1,997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2,731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726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5,454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38817">
                <a:tc>
                  <a:txBody>
                    <a:bodyPr/>
                    <a:lstStyle/>
                    <a:p>
                      <a:pPr algn="ctr" fontAlgn="b"/>
                      <a:r>
                        <a:rPr lang="en-US" sz="800" b="0" i="0" u="none" strike="noStrike">
                          <a:solidFill>
                            <a:srgbClr val="000000"/>
                          </a:solidFill>
                          <a:effectLst/>
                          <a:latin typeface="Calibri" panose="020F0502020204030204" pitchFamily="34" charset="0"/>
                        </a:rPr>
                        <a:t>2019-04</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121,897</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237,124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359,021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2,249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2,968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5,839</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1.63%</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38817">
                <a:tc>
                  <a:txBody>
                    <a:bodyPr/>
                    <a:lstStyle/>
                    <a:p>
                      <a:pPr algn="ctr" fontAlgn="b"/>
                      <a:r>
                        <a:rPr lang="en-US" sz="800" b="0" i="0" u="none" strike="noStrike">
                          <a:solidFill>
                            <a:srgbClr val="000000"/>
                          </a:solidFill>
                          <a:effectLst/>
                          <a:latin typeface="Calibri" panose="020F0502020204030204" pitchFamily="34" charset="0"/>
                        </a:rPr>
                        <a:t>2019-05</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145,059</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253,622</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398,681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2,330</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3,224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621</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6,175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16</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10</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38817">
                <a:tc>
                  <a:txBody>
                    <a:bodyPr/>
                    <a:lstStyle/>
                    <a:p>
                      <a:pPr algn="ctr" fontAlgn="b"/>
                      <a:r>
                        <a:rPr lang="en-US" sz="800" b="0" i="0" u="none" strike="noStrike">
                          <a:solidFill>
                            <a:srgbClr val="000000"/>
                          </a:solidFill>
                          <a:effectLst/>
                          <a:latin typeface="Calibri" panose="020F0502020204030204" pitchFamily="34" charset="0"/>
                        </a:rPr>
                        <a:t>2019-06</a:t>
                      </a:r>
                    </a:p>
                  </a:txBody>
                  <a:tcPr marL="7702" marR="7702" marT="770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126,031</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255,608</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381,639</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2,558</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2,795</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564</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5,917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1.55%</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13</a:t>
                      </a:r>
                    </a:p>
                  </a:txBody>
                  <a:tcPr marL="7702" marR="7702" marT="770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a:solidFill>
                            <a:srgbClr val="000000"/>
                          </a:solidFill>
                          <a:effectLst/>
                          <a:latin typeface="Calibri" panose="020F0502020204030204" pitchFamily="34" charset="0"/>
                        </a:rPr>
                        <a:t>17</a:t>
                      </a:r>
                    </a:p>
                  </a:txBody>
                  <a:tcPr marL="7702" marR="7702" marT="77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effectLst/>
                          <a:latin typeface="Calibri" panose="020F0502020204030204" pitchFamily="34" charset="0"/>
                        </a:rPr>
                        <a:t>11</a:t>
                      </a:r>
                    </a:p>
                  </a:txBody>
                  <a:tcPr marL="7702" marR="7702" marT="770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bl>
          </a:graphicData>
        </a:graphic>
      </p:graphicFrame>
    </p:spTree>
    <p:extLst>
      <p:ext uri="{BB962C8B-B14F-4D97-AF65-F5344CB8AC3E}">
        <p14:creationId xmlns:p14="http://schemas.microsoft.com/office/powerpoint/2010/main" val="427877507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we drive efficiency? </a:t>
            </a:r>
            <a:r>
              <a:rPr lang="en-US" i="1" dirty="0"/>
              <a:t>Reporting</a:t>
            </a:r>
          </a:p>
        </p:txBody>
      </p:sp>
      <p:sp>
        <p:nvSpPr>
          <p:cNvPr id="3" name="Content Placeholder 2"/>
          <p:cNvSpPr>
            <a:spLocks noGrp="1"/>
          </p:cNvSpPr>
          <p:nvPr>
            <p:ph idx="1"/>
          </p:nvPr>
        </p:nvSpPr>
        <p:spPr/>
        <p:txBody>
          <a:bodyPr/>
          <a:lstStyle/>
          <a:p>
            <a:pPr marL="0" indent="0">
              <a:spcBef>
                <a:spcPts val="800"/>
              </a:spcBef>
              <a:buNone/>
            </a:pPr>
            <a:r>
              <a:rPr lang="en-US" sz="1800" b="1" dirty="0"/>
              <a:t>Reporting to measure success … </a:t>
            </a:r>
            <a:r>
              <a:rPr lang="en-US" sz="1800" b="1" dirty="0">
                <a:solidFill>
                  <a:schemeClr val="accent5"/>
                </a:solidFill>
              </a:rPr>
              <a:t>New format!!</a:t>
            </a:r>
          </a:p>
          <a:p>
            <a:pPr marL="0" indent="0">
              <a:spcBef>
                <a:spcPts val="800"/>
              </a:spcBef>
              <a:buNone/>
            </a:pPr>
            <a:r>
              <a:rPr lang="en-US" sz="1800" b="1" dirty="0"/>
              <a:t>Impact by REP</a:t>
            </a:r>
          </a:p>
          <a:p>
            <a:pPr>
              <a:spcBef>
                <a:spcPts val="800"/>
              </a:spcBef>
              <a:buSzPct val="80000"/>
              <a:buFont typeface="Wingdings 3" panose="05040102010807070707" pitchFamily="18" charset="2"/>
              <a:buChar char=""/>
            </a:pPr>
            <a:r>
              <a:rPr lang="en-US" sz="1800" dirty="0"/>
              <a:t>% of IAG/IALs to total enrollments by REP</a:t>
            </a:r>
          </a:p>
          <a:p>
            <a:pPr>
              <a:spcBef>
                <a:spcPts val="800"/>
              </a:spcBef>
              <a:buSzPct val="80000"/>
              <a:buFont typeface="Wingdings 3" panose="05040102010807070707" pitchFamily="18" charset="2"/>
              <a:buChar char=""/>
            </a:pPr>
            <a:r>
              <a:rPr lang="en-US" sz="1800" b="1" dirty="0"/>
              <a:t>Each REP is assigned a REP # </a:t>
            </a:r>
            <a:r>
              <a:rPr lang="en-US" sz="1800" dirty="0"/>
              <a:t>- this # won’t change</a:t>
            </a:r>
          </a:p>
          <a:p>
            <a:pPr>
              <a:spcBef>
                <a:spcPts val="800"/>
              </a:spcBef>
              <a:buSzPct val="80000"/>
              <a:buFont typeface="Wingdings 3" panose="05040102010807070707" pitchFamily="18" charset="2"/>
              <a:buChar char=""/>
            </a:pPr>
            <a:r>
              <a:rPr lang="en-US" sz="1800" dirty="0"/>
              <a:t>Enrollments are </a:t>
            </a:r>
            <a:r>
              <a:rPr lang="en-US" sz="1800" dirty="0" err="1"/>
              <a:t>MVIs+SWIs</a:t>
            </a:r>
            <a:r>
              <a:rPr lang="en-US" sz="1800" dirty="0"/>
              <a:t> for IAG/IALs</a:t>
            </a:r>
          </a:p>
          <a:p>
            <a:pPr>
              <a:spcBef>
                <a:spcPts val="800"/>
              </a:spcBef>
              <a:buSzPct val="80000"/>
              <a:buFont typeface="Wingdings 3" panose="05040102010807070707" pitchFamily="18" charset="2"/>
              <a:buChar char=""/>
            </a:pPr>
            <a:r>
              <a:rPr lang="en-US" sz="1800" dirty="0"/>
              <a:t>For Rescissions, enrollments are SWIs only</a:t>
            </a:r>
          </a:p>
          <a:p>
            <a:pPr>
              <a:spcBef>
                <a:spcPts val="800"/>
              </a:spcBef>
              <a:buSzPct val="80000"/>
              <a:buFont typeface="Wingdings 3" panose="05040102010807070707" pitchFamily="18" charset="2"/>
              <a:buChar char=""/>
            </a:pPr>
            <a:r>
              <a:rPr lang="en-US" sz="1800" dirty="0"/>
              <a:t>IAG/IAL totals &amp; % are calculated using the counts of the </a:t>
            </a:r>
            <a:r>
              <a:rPr lang="en-US" sz="1800" u="sng" dirty="0"/>
              <a:t>acknowledged Inadvertent Gaining REP only</a:t>
            </a:r>
            <a:r>
              <a:rPr lang="en-US" sz="1800" dirty="0"/>
              <a:t> for both IAG &amp; IAL issues.</a:t>
            </a:r>
          </a:p>
          <a:p>
            <a:pPr marL="640080">
              <a:spcBef>
                <a:spcPts val="800"/>
              </a:spcBef>
            </a:pPr>
            <a:r>
              <a:rPr lang="en-US" sz="1800" dirty="0"/>
              <a:t>If the Gaining REP in a submitted IAL issue </a:t>
            </a:r>
            <a:r>
              <a:rPr lang="en-US" sz="1800" i="1" dirty="0"/>
              <a:t>does not agree </a:t>
            </a:r>
            <a:r>
              <a:rPr lang="en-US" sz="1800" dirty="0"/>
              <a:t>to return the ESI to the Losing REP, that issue will not be counted</a:t>
            </a:r>
          </a:p>
          <a:p>
            <a:pPr marL="640080">
              <a:spcBef>
                <a:spcPts val="800"/>
              </a:spcBef>
            </a:pPr>
            <a:r>
              <a:rPr lang="en-US" sz="1800" dirty="0"/>
              <a:t>The Losing REP is not represented in any of the totals or % in any data</a:t>
            </a:r>
          </a:p>
          <a:p>
            <a:pPr>
              <a:spcBef>
                <a:spcPts val="800"/>
              </a:spcBef>
              <a:buClr>
                <a:schemeClr val="tx1"/>
              </a:buClr>
              <a:buSzPct val="80000"/>
              <a:buFont typeface="Wingdings 3" panose="05040102010807070707" pitchFamily="18" charset="2"/>
              <a:buChar char=""/>
            </a:pPr>
            <a:r>
              <a:rPr lang="en-US" sz="1800" dirty="0"/>
              <a:t>Two month lag in reporting to allow for IAG/IALs to be tied to enrollment transaction</a:t>
            </a:r>
          </a:p>
          <a:p>
            <a:pPr marL="640080">
              <a:spcBef>
                <a:spcPts val="800"/>
              </a:spcBef>
            </a:pPr>
            <a:r>
              <a:rPr lang="en-US" sz="1800" dirty="0"/>
              <a:t>MVI sent in November that resulted in an IAG MT submitted in December, will be reported on the % IAG/IAL total for November</a:t>
            </a:r>
          </a:p>
        </p:txBody>
      </p:sp>
      <p:sp>
        <p:nvSpPr>
          <p:cNvPr id="4" name="Slide Number Placeholder 3"/>
          <p:cNvSpPr>
            <a:spLocks noGrp="1"/>
          </p:cNvSpPr>
          <p:nvPr>
            <p:ph type="sldNum" sz="quarter" idx="4"/>
          </p:nvPr>
        </p:nvSpPr>
        <p:spPr/>
        <p:txBody>
          <a:bodyPr/>
          <a:lstStyle/>
          <a:p>
            <a:fld id="{1D93BD3E-1E9A-4970-A6F7-E7AC52762E0C}" type="slidenum">
              <a:rPr lang="en-US" smtClean="0"/>
              <a:pPr/>
              <a:t>219</a:t>
            </a:fld>
            <a:endParaRPr lang="en-US"/>
          </a:p>
        </p:txBody>
      </p:sp>
    </p:spTree>
    <p:extLst>
      <p:ext uri="{BB962C8B-B14F-4D97-AF65-F5344CB8AC3E}">
        <p14:creationId xmlns:p14="http://schemas.microsoft.com/office/powerpoint/2010/main" val="4142887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Email Notifications</a:t>
            </a:r>
          </a:p>
        </p:txBody>
      </p:sp>
    </p:spTree>
    <p:extLst>
      <p:ext uri="{BB962C8B-B14F-4D97-AF65-F5344CB8AC3E}">
        <p14:creationId xmlns:p14="http://schemas.microsoft.com/office/powerpoint/2010/main" val="2998964255"/>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Performance - Volumes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220</a:t>
            </a:fld>
            <a:endParaRPr lang="en-US"/>
          </a:p>
        </p:txBody>
      </p:sp>
      <p:graphicFrame>
        <p:nvGraphicFramePr>
          <p:cNvPr id="8" name="Chart 7">
            <a:extLst>
              <a:ext uri="{FF2B5EF4-FFF2-40B4-BE49-F238E27FC236}">
                <a16:creationId xmlns="" xmlns:a16="http://schemas.microsoft.com/office/drawing/2014/main" id="{B768BF6A-0961-45CC-B251-A73B4D409573}"/>
              </a:ext>
            </a:extLst>
          </p:cNvPr>
          <p:cNvGraphicFramePr>
            <a:graphicFrameLocks/>
          </p:cNvGraphicFramePr>
          <p:nvPr>
            <p:extLst/>
          </p:nvPr>
        </p:nvGraphicFramePr>
        <p:xfrm>
          <a:off x="381000" y="662256"/>
          <a:ext cx="8553450" cy="4770120"/>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1">
            <a:extLst>
              <a:ext uri="{FF2B5EF4-FFF2-40B4-BE49-F238E27FC236}">
                <a16:creationId xmlns="" xmlns:a16="http://schemas.microsoft.com/office/drawing/2014/main" id="{DD4383FE-08CB-4806-9787-EF37C1054A28}"/>
              </a:ext>
            </a:extLst>
          </p:cNvPr>
          <p:cNvSpPr txBox="1"/>
          <p:nvPr/>
        </p:nvSpPr>
        <p:spPr>
          <a:xfrm>
            <a:off x="2058615" y="5177773"/>
            <a:ext cx="5410228" cy="1133447"/>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1" u="sng" strike="noStrike" kern="0" cap="none" spc="0" normalizeH="0" baseline="0" noProof="0" dirty="0">
                <a:ln>
                  <a:noFill/>
                </a:ln>
                <a:solidFill>
                  <a:srgbClr val="0070C0"/>
                </a:solidFill>
                <a:effectLst/>
                <a:uLnTx/>
                <a:uFillTx/>
                <a:latin typeface="Calibri" panose="020F0502020204030204"/>
                <a:ea typeface="+mn-ea"/>
                <a:cs typeface="+mn-cs"/>
              </a:rPr>
              <a:t>Overall % Change in IAS volume per enrollment: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2015 to 2016 =  </a:t>
            </a:r>
            <a:r>
              <a:rPr kumimoji="0" lang="en-US" sz="1600" b="1"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a:t>
            </a: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6.62%</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2016 to 2017 =  </a:t>
            </a:r>
            <a:r>
              <a:rPr kumimoji="0" lang="en-US" sz="1600" b="1"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a:t>
            </a: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7.09%</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2017 to 2018 =  5.38%</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schemeClr val="tx2">
                    <a:lumMod val="50000"/>
                  </a:schemeClr>
                </a:solidFill>
                <a:effectLst/>
                <a:uLnTx/>
                <a:uFillTx/>
                <a:latin typeface="Calibri" panose="020F0502020204030204"/>
                <a:ea typeface="+mn-ea"/>
                <a:cs typeface="+mn-cs"/>
              </a:rPr>
              <a:t>2018 to 2019 YTD = 19.71%</a:t>
            </a:r>
          </a:p>
        </p:txBody>
      </p:sp>
    </p:spTree>
    <p:extLst>
      <p:ext uri="{BB962C8B-B14F-4D97-AF65-F5344CB8AC3E}">
        <p14:creationId xmlns:p14="http://schemas.microsoft.com/office/powerpoint/2010/main" val="70835454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EFD3E2-F0BE-45C9-AA90-6E703A34CBD3}"/>
              </a:ext>
            </a:extLst>
          </p:cNvPr>
          <p:cNvSpPr>
            <a:spLocks noGrp="1"/>
          </p:cNvSpPr>
          <p:nvPr>
            <p:ph type="title"/>
          </p:nvPr>
        </p:nvSpPr>
        <p:spPr/>
        <p:txBody>
          <a:bodyPr/>
          <a:lstStyle/>
          <a:p>
            <a:r>
              <a:rPr lang="en-US" dirty="0"/>
              <a:t>Market Performance - % of enrollments</a:t>
            </a:r>
          </a:p>
        </p:txBody>
      </p:sp>
      <p:sp>
        <p:nvSpPr>
          <p:cNvPr id="4" name="Slide Number Placeholder 3">
            <a:extLst>
              <a:ext uri="{FF2B5EF4-FFF2-40B4-BE49-F238E27FC236}">
                <a16:creationId xmlns="" xmlns:a16="http://schemas.microsoft.com/office/drawing/2014/main" id="{021EBDE6-3373-404C-B96A-858914FABA27}"/>
              </a:ext>
            </a:extLst>
          </p:cNvPr>
          <p:cNvSpPr>
            <a:spLocks noGrp="1"/>
          </p:cNvSpPr>
          <p:nvPr>
            <p:ph type="sldNum" sz="quarter" idx="4"/>
          </p:nvPr>
        </p:nvSpPr>
        <p:spPr/>
        <p:txBody>
          <a:bodyPr/>
          <a:lstStyle/>
          <a:p>
            <a:fld id="{1D93BD3E-1E9A-4970-A6F7-E7AC52762E0C}" type="slidenum">
              <a:rPr lang="en-US" smtClean="0"/>
              <a:pPr/>
              <a:t>221</a:t>
            </a:fld>
            <a:endParaRPr lang="en-US" dirty="0"/>
          </a:p>
        </p:txBody>
      </p:sp>
      <p:graphicFrame>
        <p:nvGraphicFramePr>
          <p:cNvPr id="7" name="Content Placeholder 6">
            <a:extLst>
              <a:ext uri="{FF2B5EF4-FFF2-40B4-BE49-F238E27FC236}">
                <a16:creationId xmlns="" xmlns:a16="http://schemas.microsoft.com/office/drawing/2014/main" id="{8688FA32-EE5F-443B-BD88-F8C7E4DBA491}"/>
              </a:ext>
            </a:extLst>
          </p:cNvPr>
          <p:cNvGraphicFramePr>
            <a:graphicFrameLocks noGrp="1"/>
          </p:cNvGraphicFramePr>
          <p:nvPr>
            <p:ph idx="1"/>
            <p:extLst/>
          </p:nvPr>
        </p:nvGraphicFramePr>
        <p:xfrm>
          <a:off x="304800" y="990600"/>
          <a:ext cx="8534400" cy="36256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 xmlns:a16="http://schemas.microsoft.com/office/drawing/2014/main" id="{16146A3B-789D-46D7-BF80-9C10DC0D1209}"/>
              </a:ext>
            </a:extLst>
          </p:cNvPr>
          <p:cNvGraphicFramePr>
            <a:graphicFrameLocks noGrp="1"/>
          </p:cNvGraphicFramePr>
          <p:nvPr>
            <p:extLst/>
          </p:nvPr>
        </p:nvGraphicFramePr>
        <p:xfrm>
          <a:off x="1250949" y="4616245"/>
          <a:ext cx="6642101" cy="1514475"/>
        </p:xfrm>
        <a:graphic>
          <a:graphicData uri="http://schemas.openxmlformats.org/drawingml/2006/table">
            <a:tbl>
              <a:tblPr/>
              <a:tblGrid>
                <a:gridCol w="609018">
                  <a:extLst>
                    <a:ext uri="{9D8B030D-6E8A-4147-A177-3AD203B41FA5}">
                      <a16:colId xmlns="" xmlns:a16="http://schemas.microsoft.com/office/drawing/2014/main" val="343477973"/>
                    </a:ext>
                  </a:extLst>
                </a:gridCol>
                <a:gridCol w="904011">
                  <a:extLst>
                    <a:ext uri="{9D8B030D-6E8A-4147-A177-3AD203B41FA5}">
                      <a16:colId xmlns="" xmlns:a16="http://schemas.microsoft.com/office/drawing/2014/main" val="563165791"/>
                    </a:ext>
                  </a:extLst>
                </a:gridCol>
                <a:gridCol w="888151">
                  <a:extLst>
                    <a:ext uri="{9D8B030D-6E8A-4147-A177-3AD203B41FA5}">
                      <a16:colId xmlns="" xmlns:a16="http://schemas.microsoft.com/office/drawing/2014/main" val="784566677"/>
                    </a:ext>
                  </a:extLst>
                </a:gridCol>
                <a:gridCol w="888151">
                  <a:extLst>
                    <a:ext uri="{9D8B030D-6E8A-4147-A177-3AD203B41FA5}">
                      <a16:colId xmlns="" xmlns:a16="http://schemas.microsoft.com/office/drawing/2014/main" val="1731947884"/>
                    </a:ext>
                  </a:extLst>
                </a:gridCol>
                <a:gridCol w="710521">
                  <a:extLst>
                    <a:ext uri="{9D8B030D-6E8A-4147-A177-3AD203B41FA5}">
                      <a16:colId xmlns="" xmlns:a16="http://schemas.microsoft.com/office/drawing/2014/main" val="3906209185"/>
                    </a:ext>
                  </a:extLst>
                </a:gridCol>
                <a:gridCol w="710521">
                  <a:extLst>
                    <a:ext uri="{9D8B030D-6E8A-4147-A177-3AD203B41FA5}">
                      <a16:colId xmlns="" xmlns:a16="http://schemas.microsoft.com/office/drawing/2014/main" val="614388320"/>
                    </a:ext>
                  </a:extLst>
                </a:gridCol>
                <a:gridCol w="637565">
                  <a:extLst>
                    <a:ext uri="{9D8B030D-6E8A-4147-A177-3AD203B41FA5}">
                      <a16:colId xmlns="" xmlns:a16="http://schemas.microsoft.com/office/drawing/2014/main" val="2239352067"/>
                    </a:ext>
                  </a:extLst>
                </a:gridCol>
                <a:gridCol w="672457">
                  <a:extLst>
                    <a:ext uri="{9D8B030D-6E8A-4147-A177-3AD203B41FA5}">
                      <a16:colId xmlns="" xmlns:a16="http://schemas.microsoft.com/office/drawing/2014/main" val="1864930252"/>
                    </a:ext>
                  </a:extLst>
                </a:gridCol>
                <a:gridCol w="621706">
                  <a:extLst>
                    <a:ext uri="{9D8B030D-6E8A-4147-A177-3AD203B41FA5}">
                      <a16:colId xmlns="" xmlns:a16="http://schemas.microsoft.com/office/drawing/2014/main" val="2070746239"/>
                    </a:ext>
                  </a:extLst>
                </a:gridCol>
              </a:tblGrid>
              <a:tr h="200025">
                <a:tc>
                  <a:txBody>
                    <a:bodyPr/>
                    <a:lstStyle/>
                    <a:p>
                      <a:pPr algn="ctr" rtl="0" fontAlgn="b"/>
                      <a:r>
                        <a:rPr lang="en-US" sz="8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n-US" sz="1100" b="1" i="0" u="none" strike="noStrike">
                          <a:solidFill>
                            <a:srgbClr val="000000"/>
                          </a:solidFill>
                          <a:effectLst/>
                          <a:latin typeface="Calibri" panose="020F0502020204030204" pitchFamily="34" charset="0"/>
                        </a:rPr>
                        <a:t>Enrollments</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rtl="0" fontAlgn="ctr"/>
                      <a:r>
                        <a:rPr lang="en-US" sz="1100" b="1" i="0" u="none" strike="noStrike">
                          <a:solidFill>
                            <a:srgbClr val="000000"/>
                          </a:solidFill>
                          <a:effectLst/>
                          <a:latin typeface="Calibri" panose="020F0502020204030204" pitchFamily="34" charset="0"/>
                        </a:rPr>
                        <a:t>IAG, IAL, 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536290214"/>
                  </a:ext>
                </a:extLst>
              </a:tr>
              <a:tr h="342900">
                <a:tc>
                  <a:txBody>
                    <a:bodyPr/>
                    <a:lstStyle/>
                    <a:p>
                      <a:pPr algn="ctr" rtl="0" fontAlgn="ctr"/>
                      <a:r>
                        <a:rPr lang="en-US" sz="1000" b="0" i="0" u="none" strike="noStrike">
                          <a:solidFill>
                            <a:srgbClr val="000000"/>
                          </a:solidFill>
                          <a:effectLst/>
                          <a:latin typeface="Calibri" panose="020F0502020204030204" pitchFamily="34" charset="0"/>
                        </a:rPr>
                        <a:t>Year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SWI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MVI</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Rescission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0" i="0" u="none" strike="noStrike">
                          <a:solidFill>
                            <a:srgbClr val="000000"/>
                          </a:solidFill>
                          <a:effectLst/>
                          <a:latin typeface="Calibri" panose="020F0502020204030204" pitchFamily="34" charset="0"/>
                        </a:rPr>
                        <a:t>IAG,IAL,Res Total</a:t>
                      </a:r>
                    </a:p>
                  </a:txBody>
                  <a:tcPr marL="9525" marR="9525" marT="9525" marB="0" anchor="ctr">
                    <a:lnL w="1270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rtl="0" fontAlgn="ctr"/>
                      <a:r>
                        <a:rPr lang="en-US" sz="1000" b="1" i="0" u="none" strike="noStrike">
                          <a:solidFill>
                            <a:srgbClr val="000000"/>
                          </a:solidFill>
                          <a:effectLst/>
                          <a:latin typeface="Calibri" panose="020F0502020204030204" pitchFamily="34" charset="0"/>
                        </a:rPr>
                        <a:t>Overall %</a:t>
                      </a:r>
                    </a:p>
                  </a:txBody>
                  <a:tcPr marL="9525" marR="9525" marT="9525" marB="0" anchor="ctr">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25400" cap="flat" cmpd="dbl" algn="ctr">
                      <a:solidFill>
                        <a:srgbClr val="FF0000"/>
                      </a:solidFill>
                      <a:prstDash val="solid"/>
                      <a:round/>
                      <a:headEnd type="none" w="med" len="med"/>
                      <a:tailEnd type="none" w="med" len="med"/>
                    </a:lnT>
                    <a:lnB w="6350" cap="flat" cmpd="sng" algn="ctr">
                      <a:solidFill>
                        <a:srgbClr val="1F4E78"/>
                      </a:solidFill>
                      <a:prstDash val="solid"/>
                      <a:round/>
                      <a:headEnd type="none" w="med" len="med"/>
                      <a:tailEnd type="none" w="med" len="med"/>
                    </a:lnB>
                    <a:solidFill>
                      <a:srgbClr val="D9D9D9"/>
                    </a:solidFill>
                  </a:tcPr>
                </a:tc>
                <a:extLst>
                  <a:ext uri="{0D108BD9-81ED-4DB2-BD59-A6C34878D82A}">
                    <a16:rowId xmlns="" xmlns:a16="http://schemas.microsoft.com/office/drawing/2014/main" val="1577005923"/>
                  </a:ext>
                </a:extLst>
              </a:tr>
              <a:tr h="200025">
                <a:tc>
                  <a:txBody>
                    <a:bodyPr/>
                    <a:lstStyle/>
                    <a:p>
                      <a:pPr algn="ctr" fontAlgn="b"/>
                      <a:r>
                        <a:rPr lang="en-US" sz="1100" b="0" i="0" u="none" strike="noStrike">
                          <a:solidFill>
                            <a:srgbClr val="000000"/>
                          </a:solidFill>
                          <a:effectLst/>
                          <a:latin typeface="Calibri" panose="020F0502020204030204" pitchFamily="34" charset="0"/>
                        </a:rPr>
                        <a:t>2015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901,409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2,593,096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3,494,505</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22,337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18,861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11,574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52,772</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1.51%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 xmlns:a16="http://schemas.microsoft.com/office/drawing/2014/main" val="1505081340"/>
                  </a:ext>
                </a:extLst>
              </a:tr>
              <a:tr h="190500">
                <a:tc>
                  <a:txBody>
                    <a:bodyPr/>
                    <a:lstStyle/>
                    <a:p>
                      <a:pPr algn="ctr" fontAlgn="b"/>
                      <a:r>
                        <a:rPr lang="en-US" sz="1100" b="0" i="0" u="none" strike="noStrike">
                          <a:solidFill>
                            <a:srgbClr val="000000"/>
                          </a:solidFill>
                          <a:effectLst/>
                          <a:latin typeface="Calibri" panose="020F0502020204030204" pitchFamily="34" charset="0"/>
                        </a:rPr>
                        <a:t>2016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864,357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2,647,635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3,511,992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22,843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16,555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49,608</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1.41%</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 xmlns:a16="http://schemas.microsoft.com/office/drawing/2014/main" val="2404508554"/>
                  </a:ext>
                </a:extLst>
              </a:tr>
              <a:tr h="190500">
                <a:tc>
                  <a:txBody>
                    <a:bodyPr/>
                    <a:lstStyle/>
                    <a:p>
                      <a:pPr algn="ctr" fontAlgn="b"/>
                      <a:r>
                        <a:rPr lang="en-US" sz="1100" b="0" i="0" u="none" strike="noStrike">
                          <a:solidFill>
                            <a:srgbClr val="000000"/>
                          </a:solidFill>
                          <a:effectLst/>
                          <a:latin typeface="Calibri" panose="020F0502020204030204" pitchFamily="34" charset="0"/>
                        </a:rPr>
                        <a:t>2017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1,001,416</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2,765,274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3,766,690</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21,807</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9,036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48,860</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1.30%</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1F4E78"/>
                      </a:solidFill>
                      <a:prstDash val="solid"/>
                      <a:round/>
                      <a:headEnd type="none" w="med" len="med"/>
                      <a:tailEnd type="none" w="med" len="med"/>
                    </a:lnB>
                  </a:tcPr>
                </a:tc>
                <a:extLst>
                  <a:ext uri="{0D108BD9-81ED-4DB2-BD59-A6C34878D82A}">
                    <a16:rowId xmlns="" xmlns:a16="http://schemas.microsoft.com/office/drawing/2014/main" val="1890800433"/>
                  </a:ext>
                </a:extLst>
              </a:tr>
              <a:tr h="190500">
                <a:tc>
                  <a:txBody>
                    <a:bodyPr/>
                    <a:lstStyle/>
                    <a:p>
                      <a:pPr algn="ctr" fontAlgn="b"/>
                      <a:r>
                        <a:rPr lang="en-US" sz="1100" b="0" i="0" u="none" strike="noStrike">
                          <a:solidFill>
                            <a:srgbClr val="000000"/>
                          </a:solidFill>
                          <a:effectLst/>
                          <a:latin typeface="Calibri" panose="020F0502020204030204" pitchFamily="34" charset="0"/>
                        </a:rPr>
                        <a:t>2018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1,214,662</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2,836,682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4,051,344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22,979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22,680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55,327</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1" i="0" u="none" strike="noStrike">
                          <a:solidFill>
                            <a:srgbClr val="000000"/>
                          </a:solidFill>
                          <a:effectLst/>
                          <a:latin typeface="Calibri" panose="020F0502020204030204" pitchFamily="34" charset="0"/>
                        </a:rPr>
                        <a:t>1.37%</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1F4E78"/>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369772540"/>
                  </a:ext>
                </a:extLst>
              </a:tr>
              <a:tr h="200025">
                <a:tc>
                  <a:txBody>
                    <a:bodyPr/>
                    <a:lstStyle/>
                    <a:p>
                      <a:pPr algn="ctr" fontAlgn="b"/>
                      <a:r>
                        <a:rPr lang="en-US" sz="1100" b="0" i="0" u="none" strike="noStrike">
                          <a:solidFill>
                            <a:srgbClr val="000000"/>
                          </a:solidFill>
                          <a:effectLst/>
                          <a:latin typeface="Calibri" panose="020F0502020204030204" pitchFamily="34" charset="0"/>
                        </a:rPr>
                        <a:t>2019YTD</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687,049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1,439,083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2,126,132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13,868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16,551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4,366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       34,785 </a:t>
                      </a:r>
                    </a:p>
                  </a:txBody>
                  <a:tcPr marL="9525" marR="9525" marT="9525" marB="0" anchor="b">
                    <a:lnL w="6350" cap="flat" cmpd="sng" algn="ctr">
                      <a:solidFill>
                        <a:srgbClr val="00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1" i="0" u="none" strike="noStrike" dirty="0">
                          <a:solidFill>
                            <a:srgbClr val="000000"/>
                          </a:solidFill>
                          <a:effectLst/>
                          <a:latin typeface="Calibri" panose="020F0502020204030204" pitchFamily="34" charset="0"/>
                        </a:rPr>
                        <a:t>1.64%</a:t>
                      </a:r>
                    </a:p>
                  </a:txBody>
                  <a:tcPr marL="9525" marR="9525" marT="9525" marB="0" anchor="b">
                    <a:lnL w="25400" cap="flat" cmpd="dbl" algn="ctr">
                      <a:solidFill>
                        <a:srgbClr val="FF0000"/>
                      </a:solidFill>
                      <a:prstDash val="solid"/>
                      <a:round/>
                      <a:headEnd type="none" w="med" len="med"/>
                      <a:tailEnd type="none" w="med" len="med"/>
                    </a:lnL>
                    <a:lnR w="25400" cap="flat" cmpd="dbl" algn="ctr">
                      <a:solidFill>
                        <a:srgbClr val="FF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FF0000"/>
                      </a:solidFill>
                      <a:prstDash val="solid"/>
                      <a:round/>
                      <a:headEnd type="none" w="med" len="med"/>
                      <a:tailEnd type="none" w="med" len="med"/>
                    </a:lnB>
                  </a:tcPr>
                </a:tc>
                <a:extLst>
                  <a:ext uri="{0D108BD9-81ED-4DB2-BD59-A6C34878D82A}">
                    <a16:rowId xmlns="" xmlns:a16="http://schemas.microsoft.com/office/drawing/2014/main" val="1357102833"/>
                  </a:ext>
                </a:extLst>
              </a:tr>
            </a:tbl>
          </a:graphicData>
        </a:graphic>
      </p:graphicFrame>
    </p:spTree>
    <p:extLst>
      <p:ext uri="{BB962C8B-B14F-4D97-AF65-F5344CB8AC3E}">
        <p14:creationId xmlns:p14="http://schemas.microsoft.com/office/powerpoint/2010/main" val="847171544"/>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50A15F8-C725-4FEF-8DCC-ACAC8C37A7AB}"/>
              </a:ext>
            </a:extLst>
          </p:cNvPr>
          <p:cNvSpPr>
            <a:spLocks noGrp="1"/>
          </p:cNvSpPr>
          <p:nvPr>
            <p:ph type="title"/>
          </p:nvPr>
        </p:nvSpPr>
        <p:spPr/>
        <p:txBody>
          <a:bodyPr/>
          <a:lstStyle/>
          <a:p>
            <a:r>
              <a:rPr lang="en-US" dirty="0"/>
              <a:t>Market Performance – Resolution Days</a:t>
            </a:r>
          </a:p>
        </p:txBody>
      </p:sp>
      <p:sp>
        <p:nvSpPr>
          <p:cNvPr id="4" name="Slide Number Placeholder 3">
            <a:extLst>
              <a:ext uri="{FF2B5EF4-FFF2-40B4-BE49-F238E27FC236}">
                <a16:creationId xmlns="" xmlns:a16="http://schemas.microsoft.com/office/drawing/2014/main" id="{6E29011C-F739-47E4-B7BF-B4CF13142E6A}"/>
              </a:ext>
            </a:extLst>
          </p:cNvPr>
          <p:cNvSpPr>
            <a:spLocks noGrp="1"/>
          </p:cNvSpPr>
          <p:nvPr>
            <p:ph type="sldNum" sz="quarter" idx="4"/>
          </p:nvPr>
        </p:nvSpPr>
        <p:spPr/>
        <p:txBody>
          <a:bodyPr/>
          <a:lstStyle/>
          <a:p>
            <a:fld id="{1D93BD3E-1E9A-4970-A6F7-E7AC52762E0C}" type="slidenum">
              <a:rPr lang="en-US" smtClean="0"/>
              <a:pPr/>
              <a:t>222</a:t>
            </a:fld>
            <a:endParaRPr lang="en-US" dirty="0"/>
          </a:p>
        </p:txBody>
      </p:sp>
      <p:graphicFrame>
        <p:nvGraphicFramePr>
          <p:cNvPr id="6" name="Content Placeholder 5">
            <a:extLst>
              <a:ext uri="{FF2B5EF4-FFF2-40B4-BE49-F238E27FC236}">
                <a16:creationId xmlns="" xmlns:a16="http://schemas.microsoft.com/office/drawing/2014/main" id="{7220C605-58E3-4299-89A3-606000876199}"/>
              </a:ext>
            </a:extLst>
          </p:cNvPr>
          <p:cNvGraphicFramePr>
            <a:graphicFrameLocks noGrp="1"/>
          </p:cNvGraphicFramePr>
          <p:nvPr>
            <p:ph idx="1"/>
          </p:nvPr>
        </p:nvGraphicFramePr>
        <p:xfrm>
          <a:off x="304800" y="990600"/>
          <a:ext cx="8534400" cy="50530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081722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Challenge</a:t>
            </a:r>
          </a:p>
        </p:txBody>
      </p:sp>
      <p:sp>
        <p:nvSpPr>
          <p:cNvPr id="3" name="Content Placeholder 2"/>
          <p:cNvSpPr>
            <a:spLocks noGrp="1"/>
          </p:cNvSpPr>
          <p:nvPr>
            <p:ph idx="1"/>
          </p:nvPr>
        </p:nvSpPr>
        <p:spPr>
          <a:xfrm>
            <a:off x="381000" y="1266093"/>
            <a:ext cx="8458200" cy="539262"/>
          </a:xfrm>
        </p:spPr>
        <p:txBody>
          <a:bodyPr/>
          <a:lstStyle/>
          <a:p>
            <a:pPr marL="0" indent="0">
              <a:buNone/>
            </a:pPr>
            <a:r>
              <a:rPr lang="en-US" sz="2800" dirty="0"/>
              <a:t>Together we can make it a …</a:t>
            </a:r>
          </a:p>
        </p:txBody>
      </p:sp>
      <p:sp>
        <p:nvSpPr>
          <p:cNvPr id="4" name="Slide Number Placeholder 3"/>
          <p:cNvSpPr>
            <a:spLocks noGrp="1"/>
          </p:cNvSpPr>
          <p:nvPr>
            <p:ph type="sldNum" sz="quarter" idx="4"/>
          </p:nvPr>
        </p:nvSpPr>
        <p:spPr/>
        <p:txBody>
          <a:bodyPr/>
          <a:lstStyle/>
          <a:p>
            <a:fld id="{1D93BD3E-1E9A-4970-A6F7-E7AC52762E0C}" type="slidenum">
              <a:rPr lang="en-US" smtClean="0"/>
              <a:pPr/>
              <a:t>223</a:t>
            </a:fld>
            <a:endParaRPr lang="en-US"/>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49" y="3602472"/>
            <a:ext cx="3651302" cy="2142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204652"/>
            <a:ext cx="8636000" cy="987348"/>
          </a:xfrm>
          <a:prstGeom prst="rect">
            <a:avLst/>
          </a:prstGeom>
        </p:spPr>
      </p:pic>
    </p:spTree>
    <p:extLst>
      <p:ext uri="{BB962C8B-B14F-4D97-AF65-F5344CB8AC3E}">
        <p14:creationId xmlns:p14="http://schemas.microsoft.com/office/powerpoint/2010/main" val="26394344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 #1</a:t>
            </a:r>
          </a:p>
        </p:txBody>
      </p:sp>
      <p:sp>
        <p:nvSpPr>
          <p:cNvPr id="3" name="Content Placeholder 2"/>
          <p:cNvSpPr>
            <a:spLocks noGrp="1"/>
          </p:cNvSpPr>
          <p:nvPr>
            <p:ph idx="1"/>
          </p:nvPr>
        </p:nvSpPr>
        <p:spPr>
          <a:xfrm>
            <a:off x="304800" y="1139032"/>
            <a:ext cx="8534400" cy="1666691"/>
          </a:xfrm>
        </p:spPr>
        <p:txBody>
          <a:bodyPr/>
          <a:lstStyle/>
          <a:p>
            <a:pPr marL="0" indent="0">
              <a:spcBef>
                <a:spcPts val="1800"/>
              </a:spcBef>
              <a:buNone/>
            </a:pPr>
            <a:r>
              <a:rPr lang="en-US" sz="2000" b="1" i="1" dirty="0"/>
              <a:t>An Inadvertent Loss MT submitted by the Losing REP will count toward which REP’s % total?</a:t>
            </a:r>
          </a:p>
          <a:p>
            <a:pPr marL="1097280" lvl="1" indent="-457200">
              <a:spcBef>
                <a:spcPts val="3000"/>
              </a:spcBef>
              <a:buFont typeface="+mj-lt"/>
              <a:buAutoNum type="alphaLcParenR"/>
            </a:pPr>
            <a:r>
              <a:rPr lang="en-US" sz="2000" dirty="0"/>
              <a:t>The Losing REP</a:t>
            </a:r>
          </a:p>
          <a:p>
            <a:pPr marL="1097280" lvl="1" indent="-457200">
              <a:spcBef>
                <a:spcPts val="1200"/>
              </a:spcBef>
              <a:buFont typeface="+mj-lt"/>
              <a:buAutoNum type="alphaLcParenR"/>
            </a:pPr>
            <a:r>
              <a:rPr lang="en-US" sz="2000" dirty="0"/>
              <a:t>The Gaining REP</a:t>
            </a: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224</a:t>
            </a:fld>
            <a:endParaRPr lang="en-US">
              <a:solidFill>
                <a:srgbClr val="5B6770">
                  <a:tint val="75000"/>
                </a:srgbClr>
              </a:solidFill>
            </a:endParaRPr>
          </a:p>
        </p:txBody>
      </p:sp>
      <p:sp>
        <p:nvSpPr>
          <p:cNvPr id="5" name="Content Placeholder 2"/>
          <p:cNvSpPr txBox="1">
            <a:spLocks/>
          </p:cNvSpPr>
          <p:nvPr/>
        </p:nvSpPr>
        <p:spPr>
          <a:xfrm>
            <a:off x="1891323" y="4140382"/>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The Gaining REP </a:t>
            </a:r>
            <a:r>
              <a:rPr lang="en-US" sz="2000" i="1" dirty="0">
                <a:solidFill>
                  <a:srgbClr val="5B6770"/>
                </a:solidFill>
              </a:rPr>
              <a:t>– valid IAG &amp; IAL MTs will only count toward the Gaining REP’s total</a:t>
            </a:r>
          </a:p>
        </p:txBody>
      </p:sp>
      <p:sp>
        <p:nvSpPr>
          <p:cNvPr id="6" name="Rectangle 5"/>
          <p:cNvSpPr/>
          <p:nvPr/>
        </p:nvSpPr>
        <p:spPr>
          <a:xfrm>
            <a:off x="1524000" y="3362491"/>
            <a:ext cx="6096000" cy="2219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620537"/>
            <a:ext cx="379677" cy="370371"/>
          </a:xfrm>
          <a:prstGeom prst="rect">
            <a:avLst/>
          </a:prstGeom>
        </p:spPr>
      </p:pic>
      <p:sp>
        <p:nvSpPr>
          <p:cNvPr id="8" name="Rectangle 7"/>
          <p:cNvSpPr/>
          <p:nvPr/>
        </p:nvSpPr>
        <p:spPr>
          <a:xfrm>
            <a:off x="304800" y="253609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6743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1635430"/>
          </a:xfrm>
        </p:spPr>
        <p:txBody>
          <a:bodyPr/>
          <a:lstStyle/>
          <a:p>
            <a:pPr marL="0" indent="0">
              <a:spcBef>
                <a:spcPts val="1800"/>
              </a:spcBef>
              <a:buNone/>
            </a:pPr>
            <a:r>
              <a:rPr lang="en-US" sz="2000" b="1" i="1" dirty="0"/>
              <a:t>The assigned REP’s # on the IAG report will change each month.</a:t>
            </a:r>
          </a:p>
          <a:p>
            <a:pPr marL="1097280" lvl="1" indent="-457200">
              <a:spcBef>
                <a:spcPts val="3000"/>
              </a:spcBef>
              <a:buFont typeface="+mj-lt"/>
              <a:buAutoNum type="alphaLcParenR"/>
            </a:pPr>
            <a:r>
              <a:rPr lang="en-US" sz="2000" dirty="0"/>
              <a:t>True</a:t>
            </a:r>
          </a:p>
          <a:p>
            <a:pPr marL="1097280" lvl="1" indent="-457200">
              <a:spcBef>
                <a:spcPts val="1200"/>
              </a:spcBef>
              <a:buFont typeface="+mj-lt"/>
              <a:buAutoNum type="alphaLcParenR"/>
            </a:pPr>
            <a:r>
              <a:rPr lang="en-US" sz="2000" dirty="0"/>
              <a:t>False</a:t>
            </a:r>
            <a:endParaRPr lang="en-US" sz="2000" b="1" i="1" dirty="0"/>
          </a:p>
        </p:txBody>
      </p:sp>
      <p:sp>
        <p:nvSpPr>
          <p:cNvPr id="2" name="Title 1"/>
          <p:cNvSpPr>
            <a:spLocks noGrp="1"/>
          </p:cNvSpPr>
          <p:nvPr>
            <p:ph type="title"/>
          </p:nvPr>
        </p:nvSpPr>
        <p:spPr/>
        <p:txBody>
          <a:bodyPr/>
          <a:lstStyle/>
          <a:p>
            <a:r>
              <a:rPr lang="en-US" dirty="0"/>
              <a:t>Checkpoint Question #2</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225</a:t>
            </a:fld>
            <a:endParaRPr lang="en-US">
              <a:solidFill>
                <a:srgbClr val="5B6770">
                  <a:tint val="75000"/>
                </a:srgbClr>
              </a:solidFill>
            </a:endParaRPr>
          </a:p>
        </p:txBody>
      </p:sp>
      <p:sp>
        <p:nvSpPr>
          <p:cNvPr id="5" name="Content Placeholder 2"/>
          <p:cNvSpPr txBox="1">
            <a:spLocks/>
          </p:cNvSpPr>
          <p:nvPr/>
        </p:nvSpPr>
        <p:spPr>
          <a:xfrm>
            <a:off x="1891324" y="3913736"/>
            <a:ext cx="536135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FALSE</a:t>
            </a:r>
            <a:r>
              <a:rPr lang="en-US" sz="2000" i="1" dirty="0">
                <a:solidFill>
                  <a:srgbClr val="5B6770"/>
                </a:solidFill>
              </a:rPr>
              <a:t> – Assigned REP #s will remain consistent for the market reporting</a:t>
            </a:r>
          </a:p>
        </p:txBody>
      </p:sp>
      <p:sp>
        <p:nvSpPr>
          <p:cNvPr id="6" name="Rectangle 5"/>
          <p:cNvSpPr/>
          <p:nvPr/>
        </p:nvSpPr>
        <p:spPr>
          <a:xfrm>
            <a:off x="1524000" y="3583536"/>
            <a:ext cx="6096000" cy="1985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284966"/>
            <a:ext cx="379677" cy="370371"/>
          </a:xfrm>
          <a:prstGeom prst="rect">
            <a:avLst/>
          </a:prstGeom>
        </p:spPr>
      </p:pic>
      <p:sp>
        <p:nvSpPr>
          <p:cNvPr id="8" name="Rectangle 7"/>
          <p:cNvSpPr/>
          <p:nvPr/>
        </p:nvSpPr>
        <p:spPr>
          <a:xfrm>
            <a:off x="373500" y="2235201"/>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4117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39032"/>
            <a:ext cx="8534400" cy="3248484"/>
          </a:xfrm>
        </p:spPr>
        <p:txBody>
          <a:bodyPr/>
          <a:lstStyle/>
          <a:p>
            <a:pPr marL="0" indent="0">
              <a:spcBef>
                <a:spcPts val="1800"/>
              </a:spcBef>
              <a:buNone/>
            </a:pPr>
            <a:r>
              <a:rPr lang="en-US" sz="2000" b="1" i="1" dirty="0"/>
              <a:t>Driving down the number IAGs / IALs / Rescissions in the market will result in which of the following:</a:t>
            </a:r>
          </a:p>
          <a:p>
            <a:pPr marL="1097280" lvl="1" indent="-457200">
              <a:spcBef>
                <a:spcPts val="3000"/>
              </a:spcBef>
              <a:buFont typeface="+mj-lt"/>
              <a:buAutoNum type="alphaLcParenR"/>
            </a:pPr>
            <a:r>
              <a:rPr lang="en-US" sz="2000" dirty="0"/>
              <a:t>Fewer customer complaints</a:t>
            </a:r>
          </a:p>
          <a:p>
            <a:pPr marL="1097280" lvl="1" indent="-457200">
              <a:spcBef>
                <a:spcPts val="1200"/>
              </a:spcBef>
              <a:buFont typeface="+mj-lt"/>
              <a:buAutoNum type="alphaLcParenR"/>
            </a:pPr>
            <a:r>
              <a:rPr lang="en-US" sz="2000" dirty="0"/>
              <a:t>Improved customer experience</a:t>
            </a:r>
          </a:p>
          <a:p>
            <a:pPr marL="1097280" lvl="1" indent="-457200">
              <a:spcBef>
                <a:spcPts val="1200"/>
              </a:spcBef>
              <a:buFont typeface="+mj-lt"/>
              <a:buAutoNum type="alphaLcParenR"/>
            </a:pPr>
            <a:r>
              <a:rPr lang="en-US" sz="2000" dirty="0"/>
              <a:t>Addressing customer issues faster</a:t>
            </a:r>
          </a:p>
          <a:p>
            <a:pPr marL="1097280" lvl="1" indent="-457200">
              <a:spcBef>
                <a:spcPts val="1200"/>
              </a:spcBef>
              <a:buFont typeface="+mj-lt"/>
              <a:buAutoNum type="alphaLcParenR"/>
            </a:pPr>
            <a:r>
              <a:rPr lang="en-US" sz="2000" dirty="0"/>
              <a:t>Fewer back-off resources </a:t>
            </a:r>
          </a:p>
          <a:p>
            <a:pPr marL="1097280" lvl="1" indent="-457200">
              <a:spcBef>
                <a:spcPts val="1200"/>
              </a:spcBef>
              <a:buFont typeface="+mj-lt"/>
              <a:buAutoNum type="alphaLcParenR"/>
            </a:pPr>
            <a:r>
              <a:rPr lang="en-US" sz="2000" dirty="0"/>
              <a:t>All of the above</a:t>
            </a:r>
          </a:p>
        </p:txBody>
      </p:sp>
      <p:sp>
        <p:nvSpPr>
          <p:cNvPr id="2" name="Title 1"/>
          <p:cNvSpPr>
            <a:spLocks noGrp="1"/>
          </p:cNvSpPr>
          <p:nvPr>
            <p:ph type="title"/>
          </p:nvPr>
        </p:nvSpPr>
        <p:spPr/>
        <p:txBody>
          <a:bodyPr/>
          <a:lstStyle/>
          <a:p>
            <a:r>
              <a:rPr lang="en-US" dirty="0"/>
              <a:t>Checkpoint Question #3</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tint val="75000"/>
                  </a:srgbClr>
                </a:solidFill>
              </a:rPr>
              <a:pPr/>
              <a:t>226</a:t>
            </a:fld>
            <a:endParaRPr lang="en-US">
              <a:solidFill>
                <a:srgbClr val="5B6770">
                  <a:tint val="75000"/>
                </a:srgbClr>
              </a:solidFill>
            </a:endParaRPr>
          </a:p>
        </p:txBody>
      </p:sp>
      <p:sp>
        <p:nvSpPr>
          <p:cNvPr id="5" name="Content Placeholder 2"/>
          <p:cNvSpPr txBox="1">
            <a:spLocks/>
          </p:cNvSpPr>
          <p:nvPr/>
        </p:nvSpPr>
        <p:spPr>
          <a:xfrm>
            <a:off x="1491094" y="4609903"/>
            <a:ext cx="6161813" cy="132470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000" b="1" dirty="0">
                <a:solidFill>
                  <a:srgbClr val="00AEC7"/>
                </a:solidFill>
              </a:rPr>
              <a:t>ANSWER</a:t>
            </a:r>
          </a:p>
          <a:p>
            <a:pPr marL="0" indent="0" algn="ctr">
              <a:spcBef>
                <a:spcPts val="1800"/>
              </a:spcBef>
              <a:buNone/>
            </a:pPr>
            <a:r>
              <a:rPr lang="en-US" sz="2000" b="1" i="1" dirty="0">
                <a:solidFill>
                  <a:srgbClr val="5B6770"/>
                </a:solidFill>
              </a:rPr>
              <a:t>All of the above </a:t>
            </a:r>
            <a:r>
              <a:rPr lang="en-US" sz="2000" i="1" dirty="0">
                <a:solidFill>
                  <a:srgbClr val="5B6770"/>
                </a:solidFill>
              </a:rPr>
              <a:t>– If all REPs work to drive efficiencies in their processes, the market will benefit</a:t>
            </a:r>
          </a:p>
        </p:txBody>
      </p:sp>
      <p:sp>
        <p:nvSpPr>
          <p:cNvPr id="6" name="Rectangle 5"/>
          <p:cNvSpPr/>
          <p:nvPr/>
        </p:nvSpPr>
        <p:spPr>
          <a:xfrm>
            <a:off x="1141458" y="4477101"/>
            <a:ext cx="6861085" cy="15720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3993123"/>
            <a:ext cx="379677" cy="370371"/>
          </a:xfrm>
          <a:prstGeom prst="rect">
            <a:avLst/>
          </a:prstGeom>
        </p:spPr>
      </p:pic>
      <p:sp>
        <p:nvSpPr>
          <p:cNvPr id="8" name="Rectangle 7"/>
          <p:cNvSpPr/>
          <p:nvPr/>
        </p:nvSpPr>
        <p:spPr>
          <a:xfrm>
            <a:off x="252676" y="3885232"/>
            <a:ext cx="539261" cy="539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06131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227</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723855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2805752"/>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a:t>
            </a:r>
            <a:r>
              <a:rPr lang="en-US" sz="1400" b="1" dirty="0" smtClean="0">
                <a:solidFill>
                  <a:srgbClr val="5B6770"/>
                </a:solidFill>
              </a:rPr>
              <a:t>Training</a:t>
            </a:r>
            <a:endParaRPr lang="en-US" sz="1400" dirty="0" smtClean="0">
              <a:solidFill>
                <a:srgbClr val="5B6770"/>
              </a:solidFill>
            </a:endParaRPr>
          </a:p>
          <a:p>
            <a:pPr>
              <a:spcBef>
                <a:spcPts val="600"/>
              </a:spcBef>
            </a:pPr>
            <a:r>
              <a:rPr lang="en-US" sz="2800" b="1" dirty="0" smtClean="0">
                <a:solidFill>
                  <a:srgbClr val="5B6770"/>
                </a:solidFill>
              </a:rPr>
              <a:t>GUI and </a:t>
            </a:r>
            <a:r>
              <a:rPr lang="en-US" sz="2800" b="1" dirty="0">
                <a:solidFill>
                  <a:srgbClr val="5B6770"/>
                </a:solidFill>
              </a:rPr>
              <a:t>Background Reporting</a:t>
            </a:r>
          </a:p>
        </p:txBody>
      </p:sp>
    </p:spTree>
    <p:extLst>
      <p:ext uri="{BB962C8B-B14F-4D97-AF65-F5344CB8AC3E}">
        <p14:creationId xmlns:p14="http://schemas.microsoft.com/office/powerpoint/2010/main" val="2926427035"/>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4724400"/>
          </a:xfrm>
        </p:spPr>
        <p:txBody>
          <a:bodyPr/>
          <a:lstStyle/>
          <a:p>
            <a:r>
              <a:rPr lang="en-US" sz="2200" dirty="0" err="1"/>
              <a:t>MarkeTrak</a:t>
            </a:r>
            <a:r>
              <a:rPr lang="en-US" sz="2200" dirty="0"/>
              <a:t> Background Reports provide the following functionality</a:t>
            </a:r>
            <a:r>
              <a:rPr lang="en-US" sz="2200" dirty="0" smtClean="0"/>
              <a:t>:</a:t>
            </a:r>
            <a:endParaRPr lang="en-US" sz="2200" dirty="0"/>
          </a:p>
          <a:p>
            <a:pPr lvl="1">
              <a:spcBef>
                <a:spcPts val="1200"/>
              </a:spcBef>
            </a:pPr>
            <a:r>
              <a:rPr lang="en-US" sz="2200" dirty="0"/>
              <a:t>Allow users to run a report and work in the GUI at the same time</a:t>
            </a:r>
          </a:p>
          <a:p>
            <a:pPr lvl="1">
              <a:spcBef>
                <a:spcPts val="1200"/>
              </a:spcBef>
            </a:pPr>
            <a:r>
              <a:rPr lang="en-US" sz="2200" dirty="0"/>
              <a:t>Allow users to search multiple inputs, for example:</a:t>
            </a:r>
          </a:p>
          <a:p>
            <a:pPr lvl="2">
              <a:spcBef>
                <a:spcPts val="1200"/>
              </a:spcBef>
            </a:pPr>
            <a:r>
              <a:rPr lang="en-US" sz="2200" dirty="0"/>
              <a:t>Multiple Issue IDs</a:t>
            </a:r>
          </a:p>
          <a:p>
            <a:pPr lvl="2">
              <a:spcBef>
                <a:spcPts val="1200"/>
              </a:spcBef>
            </a:pPr>
            <a:r>
              <a:rPr lang="en-US" sz="2200" dirty="0"/>
              <a:t>Multiple ESI IDs</a:t>
            </a:r>
          </a:p>
          <a:p>
            <a:pPr lvl="1">
              <a:spcBef>
                <a:spcPts val="1200"/>
              </a:spcBef>
            </a:pPr>
            <a:r>
              <a:rPr lang="en-US" sz="2200" dirty="0"/>
              <a:t>Allow users to access archived information that is not available in GUI reports</a:t>
            </a:r>
          </a:p>
          <a:p>
            <a:pPr lvl="1">
              <a:spcBef>
                <a:spcPts val="1200"/>
              </a:spcBef>
            </a:pPr>
            <a:r>
              <a:rPr lang="en-US" sz="2200" dirty="0"/>
              <a:t>API users have the ability to execute and retrieve background </a:t>
            </a:r>
            <a:r>
              <a:rPr lang="en-US" sz="2200" dirty="0" smtClean="0"/>
              <a:t>reports</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229</a:t>
            </a:fld>
            <a:endParaRPr lang="en-US">
              <a:solidFill>
                <a:srgbClr val="5B6770"/>
              </a:solidFill>
            </a:endParaRPr>
          </a:p>
        </p:txBody>
      </p:sp>
    </p:spTree>
    <p:extLst>
      <p:ext uri="{BB962C8B-B14F-4D97-AF65-F5344CB8AC3E}">
        <p14:creationId xmlns:p14="http://schemas.microsoft.com/office/powerpoint/2010/main" val="20256072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pPr marL="0" indent="0">
              <a:spcBef>
                <a:spcPts val="1200"/>
              </a:spcBef>
              <a:buNone/>
            </a:pPr>
            <a:r>
              <a:rPr lang="en-US" sz="1500" b="1" dirty="0"/>
              <a:t>Automated Email Notifications</a:t>
            </a:r>
          </a:p>
          <a:p>
            <a:pPr lvl="1">
              <a:spcBef>
                <a:spcPts val="1200"/>
              </a:spcBef>
            </a:pPr>
            <a:r>
              <a:rPr lang="en-US" sz="1500" dirty="0" smtClean="0"/>
              <a:t>An automated email generated by </a:t>
            </a:r>
            <a:r>
              <a:rPr lang="en-US" sz="1500" dirty="0" err="1"/>
              <a:t>MarkeTrak’s</a:t>
            </a:r>
            <a:r>
              <a:rPr lang="en-US" sz="1500" dirty="0"/>
              <a:t> Notification system </a:t>
            </a:r>
            <a:r>
              <a:rPr lang="en-US" sz="1500" dirty="0" smtClean="0"/>
              <a:t>is </a:t>
            </a:r>
            <a:r>
              <a:rPr lang="en-US" sz="1500" dirty="0"/>
              <a:t>sent </a:t>
            </a:r>
            <a:r>
              <a:rPr lang="en-US" sz="1500" dirty="0" smtClean="0"/>
              <a:t>to each </a:t>
            </a:r>
            <a:r>
              <a:rPr lang="en-US" sz="1500" dirty="0"/>
              <a:t>MP Administrator assigned </a:t>
            </a:r>
            <a:r>
              <a:rPr lang="en-US" sz="1500" dirty="0" smtClean="0"/>
              <a:t>contact nightly.  Attached to the email is a list of issues that have exceeded </a:t>
            </a:r>
            <a:r>
              <a:rPr lang="en-US" sz="1500" dirty="0"/>
              <a:t>the time allotted to complete </a:t>
            </a:r>
            <a:r>
              <a:rPr lang="en-US" sz="1500" dirty="0" smtClean="0"/>
              <a:t>the </a:t>
            </a:r>
            <a:r>
              <a:rPr lang="en-US" sz="1500" dirty="0"/>
              <a:t>transition based </a:t>
            </a:r>
            <a:r>
              <a:rPr lang="en-US" sz="1500" dirty="0" smtClean="0"/>
              <a:t>upon </a:t>
            </a:r>
            <a:r>
              <a:rPr lang="en-US" sz="1500" dirty="0"/>
              <a:t>the issue subtype. </a:t>
            </a:r>
            <a:endParaRPr lang="en-US" sz="1500" dirty="0" smtClean="0"/>
          </a:p>
          <a:p>
            <a:pPr lvl="1">
              <a:spcBef>
                <a:spcPts val="1200"/>
              </a:spcBef>
            </a:pPr>
            <a:r>
              <a:rPr lang="en-US" sz="1500" dirty="0" smtClean="0"/>
              <a:t>Examples </a:t>
            </a:r>
            <a:r>
              <a:rPr lang="en-US" sz="1500" dirty="0"/>
              <a:t>of scenarios which trigger automated email notifications are:</a:t>
            </a:r>
          </a:p>
          <a:p>
            <a:pPr lvl="3">
              <a:spcBef>
                <a:spcPts val="1200"/>
              </a:spcBef>
            </a:pPr>
            <a:r>
              <a:rPr lang="en-US" sz="1500" dirty="0" smtClean="0"/>
              <a:t>Issues that </a:t>
            </a:r>
            <a:r>
              <a:rPr lang="en-US" sz="1500" dirty="0"/>
              <a:t>remain </a:t>
            </a:r>
            <a:r>
              <a:rPr lang="en-US" sz="1500" dirty="0" smtClean="0"/>
              <a:t>in a state </a:t>
            </a:r>
            <a:r>
              <a:rPr lang="en-US" sz="1500" dirty="0"/>
              <a:t>of </a:t>
            </a:r>
            <a:r>
              <a:rPr lang="en-US" sz="1500" b="1" dirty="0"/>
              <a:t>New </a:t>
            </a:r>
            <a:r>
              <a:rPr lang="en-US" sz="1500" dirty="0"/>
              <a:t>for more than three calendar </a:t>
            </a:r>
            <a:r>
              <a:rPr lang="en-US" sz="1500" dirty="0" smtClean="0"/>
              <a:t>days</a:t>
            </a:r>
          </a:p>
          <a:p>
            <a:pPr lvl="3">
              <a:spcBef>
                <a:spcPts val="1200"/>
              </a:spcBef>
            </a:pPr>
            <a:r>
              <a:rPr lang="en-US" sz="1500" dirty="0" smtClean="0"/>
              <a:t>Inadvertent </a:t>
            </a:r>
            <a:r>
              <a:rPr lang="en-US" sz="1500" dirty="0"/>
              <a:t>Issues: </a:t>
            </a:r>
          </a:p>
          <a:p>
            <a:pPr lvl="4">
              <a:spcBef>
                <a:spcPts val="1200"/>
              </a:spcBef>
            </a:pPr>
            <a:r>
              <a:rPr lang="en-US" sz="1500" dirty="0"/>
              <a:t>Responsible MP Escalation: after 7 calendar days without transition  </a:t>
            </a:r>
          </a:p>
          <a:p>
            <a:pPr lvl="4">
              <a:spcBef>
                <a:spcPts val="1200"/>
              </a:spcBef>
            </a:pPr>
            <a:r>
              <a:rPr lang="en-US" sz="1500" dirty="0"/>
              <a:t>ERCOT Escalation:  48 hours to update/transition the issue from the “New (ERCOT)” or “In Progress (ERCOT)” states</a:t>
            </a:r>
          </a:p>
          <a:p>
            <a:pPr lvl="4">
              <a:spcBef>
                <a:spcPts val="1200"/>
              </a:spcBef>
            </a:pPr>
            <a:r>
              <a:rPr lang="en-US" sz="1500" dirty="0"/>
              <a:t>Losing MP Escalation: The Regaining Transaction Status should be “Scheduled” or “Complete” within 72 hours of the “Regaining Transaction Submitted</a:t>
            </a:r>
            <a:r>
              <a:rPr lang="en-US" sz="1500" dirty="0" smtClean="0"/>
              <a:t>”</a:t>
            </a:r>
          </a:p>
          <a:p>
            <a:pPr lvl="3">
              <a:spcBef>
                <a:spcPts val="1200"/>
              </a:spcBef>
            </a:pPr>
            <a:r>
              <a:rPr lang="en-US" sz="1500" dirty="0" smtClean="0"/>
              <a:t>All other D2D </a:t>
            </a:r>
            <a:r>
              <a:rPr lang="en-US" sz="1500" dirty="0"/>
              <a:t>Sub Types without transition after 28 </a:t>
            </a:r>
            <a:r>
              <a:rPr lang="en-US" sz="1500" dirty="0" smtClean="0"/>
              <a:t>days</a:t>
            </a:r>
            <a:endParaRPr lang="en-US" sz="15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23</a:t>
            </a:fld>
            <a:endParaRPr lang="en-US">
              <a:solidFill>
                <a:srgbClr val="5B6770"/>
              </a:solidFill>
            </a:endParaRPr>
          </a:p>
        </p:txBody>
      </p:sp>
    </p:spTree>
    <p:extLst>
      <p:ext uri="{BB962C8B-B14F-4D97-AF65-F5344CB8AC3E}">
        <p14:creationId xmlns:p14="http://schemas.microsoft.com/office/powerpoint/2010/main" val="2454785119"/>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230</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44794748"/>
              </p:ext>
            </p:extLst>
          </p:nvPr>
        </p:nvGraphicFramePr>
        <p:xfrm>
          <a:off x="342900" y="1348414"/>
          <a:ext cx="8458200" cy="4747586"/>
        </p:xfrm>
        <a:graphic>
          <a:graphicData uri="http://schemas.openxmlformats.org/drawingml/2006/table">
            <a:tbl>
              <a:tblPr firstRow="1" bandRow="1">
                <a:tableStyleId>{5C22544A-7EE6-4342-B048-85BDC9FD1C3A}</a:tableStyleId>
              </a:tblPr>
              <a:tblGrid>
                <a:gridCol w="3082379"/>
                <a:gridCol w="5375821"/>
              </a:tblGrid>
              <a:tr h="358466">
                <a:tc>
                  <a:txBody>
                    <a:bodyPr/>
                    <a:lstStyle/>
                    <a:p>
                      <a:pPr algn="ctr"/>
                      <a:r>
                        <a:rPr lang="en-US" sz="1400" dirty="0" smtClean="0"/>
                        <a:t>Report Name</a:t>
                      </a:r>
                      <a:endParaRPr lang="en-US" sz="1400" dirty="0"/>
                    </a:p>
                  </a:txBody>
                  <a:tcPr marL="88388" marR="88388" marT="44194" marB="44194" anchor="ctr"/>
                </a:tc>
                <a:tc>
                  <a:txBody>
                    <a:bodyPr/>
                    <a:lstStyle/>
                    <a:p>
                      <a:pPr algn="ctr"/>
                      <a:r>
                        <a:rPr lang="en-US" sz="1400" dirty="0" smtClean="0"/>
                        <a:t>Report Description</a:t>
                      </a:r>
                      <a:endParaRPr lang="en-US" sz="1400" dirty="0"/>
                    </a:p>
                  </a:txBody>
                  <a:tcPr marL="88388" marR="88388" marT="44194" marB="44194" anchor="ctr"/>
                </a:tc>
              </a:tr>
              <a:tr h="230793">
                <a:tc>
                  <a:txBody>
                    <a:bodyPr/>
                    <a:lstStyle/>
                    <a:p>
                      <a:r>
                        <a:rPr kumimoji="0" lang="en-US" sz="1200" kern="1200" dirty="0" smtClean="0">
                          <a:solidFill>
                            <a:schemeClr val="tx2"/>
                          </a:solidFill>
                          <a:effectLst/>
                          <a:latin typeface="+mn-lt"/>
                          <a:ea typeface="+mn-ea"/>
                          <a:cs typeface="+mn-cs"/>
                        </a:rPr>
                        <a:t>Average Days Open</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average days open by subtype for the time frame specified.</a:t>
                      </a:r>
                      <a:endParaRPr lang="en-US" sz="1200" dirty="0">
                        <a:solidFill>
                          <a:schemeClr val="tx2"/>
                        </a:solidFill>
                      </a:endParaRPr>
                    </a:p>
                  </a:txBody>
                  <a:tcPr marT="91440" marB="91440"/>
                </a:tc>
              </a:tr>
              <a:tr h="220972">
                <a:tc>
                  <a:txBody>
                    <a:bodyPr/>
                    <a:lstStyle/>
                    <a:p>
                      <a:r>
                        <a:rPr kumimoji="0" lang="en-US" sz="1200" kern="1200" dirty="0" smtClean="0">
                          <a:solidFill>
                            <a:schemeClr val="tx2"/>
                          </a:solidFill>
                          <a:effectLst/>
                          <a:latin typeface="+mn-lt"/>
                          <a:ea typeface="+mn-ea"/>
                          <a:cs typeface="+mn-cs"/>
                        </a:rPr>
                        <a:t>Count of Active and Inactive Issues</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a count of Active and Inactive issues for the time frame specified.</a:t>
                      </a:r>
                      <a:endParaRPr lang="en-US" sz="1200" dirty="0">
                        <a:solidFill>
                          <a:schemeClr val="tx2"/>
                        </a:solidFill>
                      </a:endParaRPr>
                    </a:p>
                  </a:txBody>
                  <a:tcPr marT="91440" marB="91440"/>
                </a:tc>
              </a:tr>
              <a:tr h="441945">
                <a:tc>
                  <a:txBody>
                    <a:bodyPr/>
                    <a:lstStyle/>
                    <a:p>
                      <a:r>
                        <a:rPr kumimoji="0" lang="en-US" sz="1200" kern="1200" dirty="0" smtClean="0">
                          <a:solidFill>
                            <a:schemeClr val="tx2"/>
                          </a:solidFill>
                          <a:effectLst/>
                          <a:latin typeface="+mn-lt"/>
                          <a:ea typeface="+mn-ea"/>
                          <a:cs typeface="+mn-cs"/>
                        </a:rPr>
                        <a:t>Count of Issues Resolved Outside Benchmark </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Returns a count of issues closed outside of the specified benchmark number of days for a particular time frame.</a:t>
                      </a:r>
                      <a:endParaRPr lang="en-US" sz="1200" dirty="0">
                        <a:solidFill>
                          <a:schemeClr val="tx2"/>
                        </a:solidFill>
                      </a:endParaRPr>
                    </a:p>
                  </a:txBody>
                  <a:tcPr marT="91440" marB="91440"/>
                </a:tc>
              </a:tr>
              <a:tr h="324093">
                <a:tc>
                  <a:txBody>
                    <a:bodyPr/>
                    <a:lstStyle/>
                    <a:p>
                      <a:r>
                        <a:rPr kumimoji="0" lang="en-US" sz="1200" kern="1200" dirty="0" smtClean="0">
                          <a:solidFill>
                            <a:schemeClr val="tx2"/>
                          </a:solidFill>
                          <a:effectLst/>
                          <a:latin typeface="+mn-lt"/>
                          <a:ea typeface="+mn-ea"/>
                          <a:cs typeface="+mn-cs"/>
                        </a:rPr>
                        <a:t>Count of Issues Resolved Within Benchmark</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Returns a count of issues resolved within the specified benchmark number of days for a particular time frame.</a:t>
                      </a:r>
                      <a:endParaRPr lang="en-US" sz="1200" dirty="0">
                        <a:solidFill>
                          <a:schemeClr val="tx2"/>
                        </a:solidFill>
                      </a:endParaRPr>
                    </a:p>
                  </a:txBody>
                  <a:tcPr marT="91440" marB="91440"/>
                </a:tc>
              </a:tr>
              <a:tr h="358466">
                <a:tc>
                  <a:txBody>
                    <a:bodyPr/>
                    <a:lstStyle/>
                    <a:p>
                      <a:r>
                        <a:rPr kumimoji="0" lang="en-US" sz="1200" kern="1200" dirty="0" smtClean="0">
                          <a:solidFill>
                            <a:schemeClr val="tx2"/>
                          </a:solidFill>
                          <a:effectLst/>
                          <a:latin typeface="+mn-lt"/>
                          <a:ea typeface="+mn-ea"/>
                          <a:cs typeface="+mn-cs"/>
                        </a:rPr>
                        <a:t>Count of Issues in State</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the total number of issues in each state for the selected subtype(s) for the time frame specified.</a:t>
                      </a:r>
                      <a:endParaRPr lang="en-US" sz="1200" dirty="0">
                        <a:solidFill>
                          <a:schemeClr val="tx2"/>
                        </a:solidFill>
                      </a:endParaRPr>
                    </a:p>
                  </a:txBody>
                  <a:tcPr marT="91440" marB="91440"/>
                </a:tc>
              </a:tr>
              <a:tr h="358466">
                <a:tc>
                  <a:txBody>
                    <a:bodyPr/>
                    <a:lstStyle/>
                    <a:p>
                      <a:r>
                        <a:rPr kumimoji="0" lang="en-US" sz="1200" kern="1200" dirty="0" smtClean="0">
                          <a:solidFill>
                            <a:schemeClr val="tx2"/>
                          </a:solidFill>
                          <a:effectLst/>
                          <a:latin typeface="+mn-lt"/>
                          <a:ea typeface="+mn-ea"/>
                          <a:cs typeface="+mn-cs"/>
                        </a:rPr>
                        <a:t>Count of Issues by Sub-Type by Submit MP DUNS </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the count of issues by sub-type for a given submitting MP DUNS for the sub-type(s) selected.</a:t>
                      </a:r>
                      <a:endParaRPr lang="en-US" sz="1200" dirty="0">
                        <a:solidFill>
                          <a:schemeClr val="tx2"/>
                        </a:solidFill>
                      </a:endParaRPr>
                    </a:p>
                  </a:txBody>
                  <a:tcPr marT="91440" marB="91440"/>
                </a:tc>
              </a:tr>
              <a:tr h="211151">
                <a:tc>
                  <a:txBody>
                    <a:bodyPr/>
                    <a:lstStyle/>
                    <a:p>
                      <a:r>
                        <a:rPr kumimoji="0" lang="en-US" sz="1200" kern="1200" dirty="0" smtClean="0">
                          <a:solidFill>
                            <a:schemeClr val="tx2"/>
                          </a:solidFill>
                          <a:effectLst/>
                          <a:latin typeface="+mn-lt"/>
                          <a:ea typeface="+mn-ea"/>
                          <a:cs typeface="+mn-cs"/>
                        </a:rPr>
                        <a:t>Count of Issues by Submitting MP DUNS</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the total number of issues identifying the submitting MP type of CR or TDSP.</a:t>
                      </a:r>
                      <a:endParaRPr lang="en-US" sz="1200" dirty="0">
                        <a:solidFill>
                          <a:schemeClr val="tx2"/>
                        </a:solidFill>
                      </a:endParaRPr>
                    </a:p>
                  </a:txBody>
                  <a:tcPr marT="91440" marB="91440"/>
                </a:tc>
              </a:tr>
              <a:tr h="220972">
                <a:tc>
                  <a:txBody>
                    <a:bodyPr/>
                    <a:lstStyle/>
                    <a:p>
                      <a:r>
                        <a:rPr kumimoji="0" lang="en-US" sz="1200" kern="1200" dirty="0" smtClean="0">
                          <a:solidFill>
                            <a:schemeClr val="tx2"/>
                          </a:solidFill>
                          <a:effectLst/>
                          <a:latin typeface="+mn-lt"/>
                          <a:ea typeface="+mn-ea"/>
                          <a:cs typeface="+mn-cs"/>
                        </a:rPr>
                        <a:t>Count of Issues by Sub-Type</a:t>
                      </a:r>
                      <a:endParaRPr lang="en-US" sz="1200" dirty="0">
                        <a:solidFill>
                          <a:schemeClr val="tx2"/>
                        </a:solidFill>
                      </a:endParaRPr>
                    </a:p>
                  </a:txBody>
                  <a:tcPr marT="91440" marB="91440"/>
                </a:tc>
                <a:tc>
                  <a:txBody>
                    <a:bodyPr/>
                    <a:lstStyle/>
                    <a:p>
                      <a:r>
                        <a:rPr kumimoji="0" lang="en-US" sz="1200" kern="1200" dirty="0" smtClean="0">
                          <a:solidFill>
                            <a:schemeClr val="tx2"/>
                          </a:solidFill>
                          <a:effectLst/>
                          <a:latin typeface="+mn-lt"/>
                          <a:ea typeface="+mn-ea"/>
                          <a:cs typeface="+mn-cs"/>
                        </a:rPr>
                        <a:t>Report to provide the total number of issues submitted for the selected sub-type(s).</a:t>
                      </a:r>
                      <a:endParaRPr lang="en-US" sz="1200" dirty="0">
                        <a:solidFill>
                          <a:schemeClr val="tx2"/>
                        </a:solidFill>
                      </a:endParaRPr>
                    </a:p>
                  </a:txBody>
                  <a:tcPr marT="91440" marB="91440"/>
                </a:tc>
              </a:tr>
            </a:tbl>
          </a:graphicData>
        </a:graphic>
      </p:graphicFrame>
    </p:spTree>
    <p:extLst>
      <p:ext uri="{BB962C8B-B14F-4D97-AF65-F5344CB8AC3E}">
        <p14:creationId xmlns:p14="http://schemas.microsoft.com/office/powerpoint/2010/main" val="131701860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Background Reporting</a:t>
            </a:r>
            <a:endParaRPr lang="en-US" b="1" dirty="0">
              <a:solidFill>
                <a:schemeClr val="accent1"/>
              </a:solidFill>
            </a:endParaRPr>
          </a:p>
        </p:txBody>
      </p:sp>
      <p:sp>
        <p:nvSpPr>
          <p:cNvPr id="3" name="Content Placeholder 2"/>
          <p:cNvSpPr>
            <a:spLocks noGrp="1"/>
          </p:cNvSpPr>
          <p:nvPr>
            <p:ph idx="1"/>
          </p:nvPr>
        </p:nvSpPr>
        <p:spPr>
          <a:xfrm>
            <a:off x="304800" y="914400"/>
            <a:ext cx="8534400" cy="381000"/>
          </a:xfrm>
        </p:spPr>
        <p:txBody>
          <a:bodyPr/>
          <a:lstStyle/>
          <a:p>
            <a:r>
              <a:rPr lang="en-US" sz="1400" dirty="0"/>
              <a:t>Available Background Reports</a:t>
            </a:r>
          </a:p>
          <a:p>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231</a:t>
            </a:fld>
            <a:endParaRPr lang="en-US">
              <a:solidFill>
                <a:srgbClr val="5B677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3497921"/>
              </p:ext>
            </p:extLst>
          </p:nvPr>
        </p:nvGraphicFramePr>
        <p:xfrm>
          <a:off x="342900" y="1353312"/>
          <a:ext cx="8458200" cy="4016066"/>
        </p:xfrm>
        <a:graphic>
          <a:graphicData uri="http://schemas.openxmlformats.org/drawingml/2006/table">
            <a:tbl>
              <a:tblPr firstRow="1" bandRow="1">
                <a:tableStyleId>{5C22544A-7EE6-4342-B048-85BDC9FD1C3A}</a:tableStyleId>
              </a:tblPr>
              <a:tblGrid>
                <a:gridCol w="3082378"/>
                <a:gridCol w="5375822"/>
              </a:tblGrid>
              <a:tr h="358466">
                <a:tc>
                  <a:txBody>
                    <a:bodyPr/>
                    <a:lstStyle/>
                    <a:p>
                      <a:pPr algn="ctr"/>
                      <a:r>
                        <a:rPr lang="en-US" sz="1400" dirty="0" smtClean="0"/>
                        <a:t>Report Name</a:t>
                      </a:r>
                      <a:endParaRPr lang="en-US" sz="1400" dirty="0"/>
                    </a:p>
                  </a:txBody>
                  <a:tcPr marL="88388" marR="88388" marT="44194" marB="44194" anchor="ctr"/>
                </a:tc>
                <a:tc>
                  <a:txBody>
                    <a:bodyPr/>
                    <a:lstStyle/>
                    <a:p>
                      <a:pPr algn="ctr"/>
                      <a:r>
                        <a:rPr lang="en-US" sz="1400" dirty="0" smtClean="0"/>
                        <a:t>Report Description</a:t>
                      </a:r>
                      <a:endParaRPr lang="en-US" sz="1400" dirty="0"/>
                    </a:p>
                  </a:txBody>
                  <a:tcPr marL="88388" marR="88388" marT="44194" marB="44194" anchor="ctr"/>
                </a:tc>
              </a:tr>
              <a:tr h="441945">
                <a:tc>
                  <a:txBody>
                    <a:bodyPr/>
                    <a:lstStyle/>
                    <a:p>
                      <a:r>
                        <a:rPr kumimoji="0" lang="en-US" sz="1200" kern="1200" dirty="0" smtClean="0">
                          <a:solidFill>
                            <a:schemeClr val="tx2"/>
                          </a:solidFill>
                          <a:effectLst/>
                          <a:latin typeface="+mn-lt"/>
                          <a:ea typeface="+mn-ea"/>
                          <a:cs typeface="+mn-cs"/>
                        </a:rPr>
                        <a:t>Details for Issues Resolved Outside of Benchmark</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Returns details for issues closed outside of the selected benchmark number of days within the time frame specified.</a:t>
                      </a:r>
                      <a:endParaRPr lang="en-US" sz="1200" dirty="0">
                        <a:solidFill>
                          <a:schemeClr val="tx2"/>
                        </a:solidFill>
                      </a:endParaRPr>
                    </a:p>
                  </a:txBody>
                  <a:tcPr marL="88388" marR="88388" marT="91440" marB="91440"/>
                </a:tc>
              </a:tr>
              <a:tr h="0">
                <a:tc>
                  <a:txBody>
                    <a:bodyPr/>
                    <a:lstStyle/>
                    <a:p>
                      <a:r>
                        <a:rPr kumimoji="0" lang="en-US" sz="1200" kern="1200" dirty="0" smtClean="0">
                          <a:solidFill>
                            <a:schemeClr val="tx2"/>
                          </a:solidFill>
                          <a:effectLst/>
                          <a:latin typeface="+mn-lt"/>
                          <a:ea typeface="+mn-ea"/>
                          <a:cs typeface="+mn-cs"/>
                        </a:rPr>
                        <a:t>Issue Details by ESIID</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Issue Details for a select group of ESIIDs for the subtype(s) selected.</a:t>
                      </a:r>
                      <a:endParaRPr lang="en-US" sz="1200" dirty="0">
                        <a:solidFill>
                          <a:schemeClr val="tx2"/>
                        </a:solidFill>
                      </a:endParaRPr>
                    </a:p>
                  </a:txBody>
                  <a:tcPr marL="88388" marR="88388" marT="91440" marB="91440"/>
                </a:tc>
              </a:tr>
              <a:tr h="0">
                <a:tc>
                  <a:txBody>
                    <a:bodyPr/>
                    <a:lstStyle/>
                    <a:p>
                      <a:r>
                        <a:rPr kumimoji="0" lang="en-US" sz="1200" kern="1200" dirty="0" smtClean="0">
                          <a:solidFill>
                            <a:schemeClr val="tx2"/>
                          </a:solidFill>
                          <a:effectLst/>
                          <a:latin typeface="+mn-lt"/>
                          <a:ea typeface="+mn-ea"/>
                          <a:cs typeface="+mn-cs"/>
                        </a:rPr>
                        <a:t>Issue Details by Issue ID</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Issue Details for a select group of Issue IDs for the subtype(s) selected.</a:t>
                      </a:r>
                      <a:endParaRPr lang="en-US" sz="1200" dirty="0">
                        <a:solidFill>
                          <a:schemeClr val="tx2"/>
                        </a:solidFill>
                      </a:endParaRPr>
                    </a:p>
                  </a:txBody>
                  <a:tcPr marL="88388" marR="88388" marT="91440" marB="91440"/>
                </a:tc>
              </a:tr>
              <a:tr h="358466">
                <a:tc>
                  <a:txBody>
                    <a:bodyPr/>
                    <a:lstStyle/>
                    <a:p>
                      <a:r>
                        <a:rPr kumimoji="0" lang="en-US" sz="1200" kern="1200" dirty="0" smtClean="0">
                          <a:solidFill>
                            <a:schemeClr val="tx2"/>
                          </a:solidFill>
                          <a:effectLst/>
                          <a:latin typeface="+mn-lt"/>
                          <a:ea typeface="+mn-ea"/>
                          <a:cs typeface="+mn-cs"/>
                        </a:rPr>
                        <a:t>Time in State</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Report to provide the days an issue spent in each distinct state both the first time it moves into the state as well as the last time if applicable.</a:t>
                      </a:r>
                      <a:endParaRPr lang="en-US" sz="1200" dirty="0">
                        <a:solidFill>
                          <a:schemeClr val="tx2"/>
                        </a:solidFill>
                      </a:endParaRPr>
                    </a:p>
                  </a:txBody>
                  <a:tcPr marL="88388" marR="88388" marT="91440" marB="91440"/>
                </a:tc>
              </a:tr>
              <a:tr h="0">
                <a:tc>
                  <a:txBody>
                    <a:bodyPr/>
                    <a:lstStyle/>
                    <a:p>
                      <a:r>
                        <a:rPr kumimoji="0" lang="en-US" sz="1200" kern="1200" dirty="0" smtClean="0">
                          <a:solidFill>
                            <a:schemeClr val="tx2"/>
                          </a:solidFill>
                          <a:effectLst/>
                          <a:latin typeface="+mn-lt"/>
                          <a:ea typeface="+mn-ea"/>
                          <a:cs typeface="+mn-cs"/>
                        </a:rPr>
                        <a:t>Total No. Closed</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Report to provide a count by subtype of all issues closed within the specified time frame.</a:t>
                      </a:r>
                      <a:endParaRPr lang="en-US" sz="1200" dirty="0">
                        <a:solidFill>
                          <a:schemeClr val="tx2"/>
                        </a:solidFill>
                      </a:endParaRPr>
                    </a:p>
                  </a:txBody>
                  <a:tcPr marL="88388" marR="88388" marT="91440" marB="91440"/>
                </a:tc>
              </a:tr>
              <a:tr h="358466">
                <a:tc>
                  <a:txBody>
                    <a:bodyPr/>
                    <a:lstStyle/>
                    <a:p>
                      <a:r>
                        <a:rPr kumimoji="0" lang="en-US" sz="1200" kern="1200" dirty="0" smtClean="0">
                          <a:solidFill>
                            <a:schemeClr val="tx2"/>
                          </a:solidFill>
                          <a:effectLst/>
                          <a:latin typeface="+mn-lt"/>
                          <a:ea typeface="+mn-ea"/>
                          <a:cs typeface="+mn-cs"/>
                        </a:rPr>
                        <a:t>Issues Open Outside Benchmark</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Report to Provide the active issues that have been open outside of the selected benchmark number of days.</a:t>
                      </a:r>
                      <a:endParaRPr lang="en-US" sz="1200" dirty="0">
                        <a:solidFill>
                          <a:schemeClr val="tx2"/>
                        </a:solidFill>
                      </a:endParaRPr>
                    </a:p>
                  </a:txBody>
                  <a:tcPr marL="88388" marR="88388" marT="91440" marB="91440"/>
                </a:tc>
              </a:tr>
              <a:tr h="358466">
                <a:tc>
                  <a:txBody>
                    <a:bodyPr/>
                    <a:lstStyle/>
                    <a:p>
                      <a:r>
                        <a:rPr kumimoji="0" lang="en-US" sz="1200" kern="1200" dirty="0" smtClean="0">
                          <a:solidFill>
                            <a:schemeClr val="tx2"/>
                          </a:solidFill>
                          <a:effectLst/>
                          <a:latin typeface="+mn-lt"/>
                          <a:ea typeface="+mn-ea"/>
                          <a:cs typeface="+mn-cs"/>
                        </a:rPr>
                        <a:t>Issue Transition Details</a:t>
                      </a:r>
                      <a:endParaRPr lang="en-US" sz="1200" dirty="0">
                        <a:solidFill>
                          <a:schemeClr val="tx2"/>
                        </a:solidFill>
                      </a:endParaRPr>
                    </a:p>
                  </a:txBody>
                  <a:tcPr marL="88388" marR="88388" marT="91440" marB="91440"/>
                </a:tc>
                <a:tc>
                  <a:txBody>
                    <a:bodyPr/>
                    <a:lstStyle/>
                    <a:p>
                      <a:r>
                        <a:rPr kumimoji="0" lang="en-US" sz="1200" kern="1200" dirty="0" smtClean="0">
                          <a:solidFill>
                            <a:schemeClr val="tx2"/>
                          </a:solidFill>
                          <a:effectLst/>
                          <a:latin typeface="+mn-lt"/>
                          <a:ea typeface="+mn-ea"/>
                          <a:cs typeface="+mn-cs"/>
                        </a:rPr>
                        <a:t>Report to Provide by subtype the issue transition details. This report will also help with tracking the transition details for the Meter Tampering Switch Hold Issues.</a:t>
                      </a:r>
                      <a:endParaRPr lang="en-US" sz="1200" dirty="0">
                        <a:solidFill>
                          <a:schemeClr val="tx2"/>
                        </a:solidFill>
                      </a:endParaRPr>
                    </a:p>
                  </a:txBody>
                  <a:tcPr marL="88388" marR="88388" marT="91440" marB="91440"/>
                </a:tc>
              </a:tr>
            </a:tbl>
          </a:graphicData>
        </a:graphic>
      </p:graphicFrame>
    </p:spTree>
    <p:extLst>
      <p:ext uri="{BB962C8B-B14F-4D97-AF65-F5344CB8AC3E}">
        <p14:creationId xmlns:p14="http://schemas.microsoft.com/office/powerpoint/2010/main" val="891179153"/>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21196"/>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a:t>
            </a:r>
            <a:r>
              <a:rPr lang="en-US" sz="1400" b="1" dirty="0" smtClean="0">
                <a:solidFill>
                  <a:srgbClr val="5B6770"/>
                </a:solidFill>
              </a:rPr>
              <a:t>Training</a:t>
            </a:r>
            <a:endParaRPr lang="en-US" sz="1400" dirty="0">
              <a:solidFill>
                <a:srgbClr val="5B6770"/>
              </a:solidFill>
            </a:endParaRPr>
          </a:p>
          <a:p>
            <a:pPr>
              <a:spcBef>
                <a:spcPts val="600"/>
              </a:spcBef>
            </a:pPr>
            <a:r>
              <a:rPr lang="en-US" sz="2800" b="1" dirty="0" smtClean="0">
                <a:solidFill>
                  <a:srgbClr val="5B6770"/>
                </a:solidFill>
              </a:rPr>
              <a:t>Jeopardy</a:t>
            </a:r>
            <a:endParaRPr lang="en-US" sz="2800" dirty="0">
              <a:solidFill>
                <a:srgbClr val="5B6770"/>
              </a:solidFill>
            </a:endParaRPr>
          </a:p>
        </p:txBody>
      </p:sp>
    </p:spTree>
    <p:extLst>
      <p:ext uri="{BB962C8B-B14F-4D97-AF65-F5344CB8AC3E}">
        <p14:creationId xmlns:p14="http://schemas.microsoft.com/office/powerpoint/2010/main" val="2206578834"/>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err="1"/>
              <a:t>MarkeTrak</a:t>
            </a:r>
            <a:r>
              <a:rPr lang="en-US" dirty="0"/>
              <a:t> Training</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233</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5406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Email Notifications</a:t>
            </a:r>
            <a:endParaRPr lang="en-US" b="1" dirty="0">
              <a:solidFill>
                <a:schemeClr val="accent1"/>
              </a:solidFill>
            </a:endParaRPr>
          </a:p>
        </p:txBody>
      </p:sp>
      <p:sp>
        <p:nvSpPr>
          <p:cNvPr id="3" name="Content Placeholder 2"/>
          <p:cNvSpPr>
            <a:spLocks noGrp="1"/>
          </p:cNvSpPr>
          <p:nvPr>
            <p:ph idx="1"/>
          </p:nvPr>
        </p:nvSpPr>
        <p:spPr>
          <a:xfrm>
            <a:off x="304800" y="914400"/>
            <a:ext cx="8534400" cy="1447800"/>
          </a:xfrm>
        </p:spPr>
        <p:txBody>
          <a:bodyPr/>
          <a:lstStyle/>
          <a:p>
            <a:pPr marL="0" indent="0">
              <a:spcBef>
                <a:spcPts val="1200"/>
              </a:spcBef>
              <a:buNone/>
            </a:pPr>
            <a:r>
              <a:rPr lang="en-US" sz="1600" dirty="0"/>
              <a:t>Individual Email </a:t>
            </a:r>
            <a:r>
              <a:rPr lang="en-US" sz="1600" dirty="0" smtClean="0"/>
              <a:t>Notifications</a:t>
            </a:r>
            <a:endParaRPr lang="en-US" sz="1600" dirty="0"/>
          </a:p>
          <a:p>
            <a:pPr lvl="1">
              <a:spcBef>
                <a:spcPts val="1200"/>
              </a:spcBef>
            </a:pPr>
            <a:r>
              <a:rPr lang="en-US" sz="1600" dirty="0"/>
              <a:t>Each user with access to an item has the ability to manually select a notification related specifically to that individual issue.  The email address entered in </a:t>
            </a:r>
            <a:r>
              <a:rPr lang="en-US" sz="1600" dirty="0" err="1"/>
              <a:t>MarkeTrak</a:t>
            </a:r>
            <a:r>
              <a:rPr lang="en-US" sz="1600" dirty="0"/>
              <a:t> for the user who selects this option from the Actions: drop down list will be the destination for this email notification.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24</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8" y="2895600"/>
            <a:ext cx="549592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23900" y="5486400"/>
            <a:ext cx="7696200" cy="707886"/>
          </a:xfrm>
          <a:prstGeom prst="rect">
            <a:avLst/>
          </a:prstGeom>
          <a:solidFill>
            <a:schemeClr val="tx2">
              <a:lumMod val="50000"/>
            </a:schemeClr>
          </a:solidFill>
        </p:spPr>
        <p:txBody>
          <a:bodyPr wrap="square" rtlCol="0">
            <a:spAutoFit/>
          </a:bodyPr>
          <a:lstStyle/>
          <a:p>
            <a:pPr algn="ctr"/>
            <a:r>
              <a:rPr lang="en-US" sz="2000" b="1" dirty="0" smtClean="0">
                <a:solidFill>
                  <a:schemeClr val="bg2"/>
                </a:solidFill>
              </a:rPr>
              <a:t>Please Note: </a:t>
            </a:r>
            <a:r>
              <a:rPr lang="en-US" sz="2000" i="1" dirty="0" smtClean="0">
                <a:solidFill>
                  <a:schemeClr val="bg2"/>
                </a:solidFill>
              </a:rPr>
              <a:t>When notifications are established an email will be sent for every MT issue assigned to user.</a:t>
            </a:r>
            <a:endParaRPr lang="en-US" sz="2000" i="1" dirty="0">
              <a:solidFill>
                <a:schemeClr val="bg2"/>
              </a:solidFill>
            </a:endParaRPr>
          </a:p>
        </p:txBody>
      </p:sp>
    </p:spTree>
    <p:extLst>
      <p:ext uri="{BB962C8B-B14F-4D97-AF65-F5344CB8AC3E}">
        <p14:creationId xmlns:p14="http://schemas.microsoft.com/office/powerpoint/2010/main" val="449079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ERCOT </a:t>
            </a:r>
            <a:r>
              <a:rPr lang="en-US" sz="2800" b="1" dirty="0" err="1">
                <a:solidFill>
                  <a:srgbClr val="5B6770"/>
                </a:solidFill>
              </a:rPr>
              <a:t>ListServ</a:t>
            </a:r>
            <a:endParaRPr lang="en-US" sz="2800" b="1" dirty="0">
              <a:solidFill>
                <a:srgbClr val="5B6770"/>
              </a:solidFill>
            </a:endParaRPr>
          </a:p>
        </p:txBody>
      </p:sp>
    </p:spTree>
    <p:extLst>
      <p:ext uri="{BB962C8B-B14F-4D97-AF65-F5344CB8AC3E}">
        <p14:creationId xmlns:p14="http://schemas.microsoft.com/office/powerpoint/2010/main" val="5084590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smtClean="0"/>
              <a:t>ERCOT </a:t>
            </a:r>
            <a:r>
              <a:rPr lang="en-US" dirty="0" err="1" smtClean="0"/>
              <a:t>ListServ</a:t>
            </a:r>
            <a:endParaRPr lang="en-US" b="1" dirty="0">
              <a:solidFill>
                <a:schemeClr val="accent1"/>
              </a:solidFill>
            </a:endParaRPr>
          </a:p>
        </p:txBody>
      </p:sp>
      <p:sp>
        <p:nvSpPr>
          <p:cNvPr id="3" name="Content Placeholder 2"/>
          <p:cNvSpPr>
            <a:spLocks noGrp="1"/>
          </p:cNvSpPr>
          <p:nvPr>
            <p:ph idx="1"/>
          </p:nvPr>
        </p:nvSpPr>
        <p:spPr>
          <a:xfrm>
            <a:off x="381000" y="1312752"/>
            <a:ext cx="8534400" cy="4783248"/>
          </a:xfrm>
        </p:spPr>
        <p:txBody>
          <a:bodyPr/>
          <a:lstStyle/>
          <a:p>
            <a:pPr marL="0" indent="0">
              <a:spcBef>
                <a:spcPts val="1200"/>
              </a:spcBef>
              <a:buNone/>
            </a:pPr>
            <a:r>
              <a:rPr lang="en-US" sz="2000" dirty="0"/>
              <a:t>To subscribe to an email distribution list on ERCOT </a:t>
            </a:r>
            <a:r>
              <a:rPr lang="en-US" sz="2000" dirty="0" err="1"/>
              <a:t>ListServ</a:t>
            </a:r>
            <a:r>
              <a:rPr lang="en-US" sz="2000" dirty="0"/>
              <a:t>, navigate to </a:t>
            </a:r>
            <a:r>
              <a:rPr lang="en-US" sz="2000" dirty="0">
                <a:hlinkClick r:id="rId3"/>
              </a:rPr>
              <a:t>http://lists.ercot.com</a:t>
            </a:r>
            <a:r>
              <a:rPr lang="en-US" sz="2000" dirty="0"/>
              <a:t> and create an account.</a:t>
            </a:r>
          </a:p>
          <a:p>
            <a:pPr lvl="1">
              <a:spcBef>
                <a:spcPts val="1200"/>
              </a:spcBef>
            </a:pPr>
            <a:r>
              <a:rPr lang="en-US" sz="2000" dirty="0" smtClean="0"/>
              <a:t>Users will </a:t>
            </a:r>
            <a:r>
              <a:rPr lang="en-US" sz="2000" dirty="0"/>
              <a:t>receive a confirmation </a:t>
            </a:r>
            <a:r>
              <a:rPr lang="en-US" sz="2000" dirty="0" smtClean="0"/>
              <a:t>email sent to the </a:t>
            </a:r>
            <a:r>
              <a:rPr lang="en-US" sz="2000" dirty="0"/>
              <a:t>email address </a:t>
            </a:r>
            <a:r>
              <a:rPr lang="en-US" sz="2000" dirty="0" smtClean="0"/>
              <a:t>provided which will be used to </a:t>
            </a:r>
            <a:r>
              <a:rPr lang="en-US" sz="2000" dirty="0"/>
              <a:t>log into the listserv application.</a:t>
            </a:r>
          </a:p>
          <a:p>
            <a:pPr lvl="1">
              <a:spcBef>
                <a:spcPts val="1200"/>
              </a:spcBef>
            </a:pPr>
            <a:r>
              <a:rPr lang="en-US" sz="2000" dirty="0" smtClean="0"/>
              <a:t>Users will select </a:t>
            </a:r>
            <a:r>
              <a:rPr lang="en-US" sz="2000" dirty="0"/>
              <a:t>the desired lists from the menu and click “</a:t>
            </a:r>
            <a:r>
              <a:rPr lang="en-US" sz="2000" b="1" dirty="0"/>
              <a:t>submit</a:t>
            </a:r>
            <a:r>
              <a:rPr lang="en-US" sz="2000" dirty="0"/>
              <a:t>”. </a:t>
            </a:r>
          </a:p>
          <a:p>
            <a:pPr lvl="1">
              <a:spcBef>
                <a:spcPts val="1200"/>
              </a:spcBef>
            </a:pPr>
            <a:r>
              <a:rPr lang="en-US" sz="2000" dirty="0" smtClean="0"/>
              <a:t>Users will </a:t>
            </a:r>
            <a:r>
              <a:rPr lang="en-US" sz="2000" dirty="0"/>
              <a:t>receive an email with a </a:t>
            </a:r>
            <a:r>
              <a:rPr lang="en-US" sz="2000" dirty="0" smtClean="0"/>
              <a:t>verification link </a:t>
            </a:r>
            <a:r>
              <a:rPr lang="en-US" sz="2000" dirty="0"/>
              <a:t>requesting </a:t>
            </a:r>
            <a:r>
              <a:rPr lang="en-US" sz="2000" dirty="0" smtClean="0"/>
              <a:t>confirmation </a:t>
            </a:r>
            <a:r>
              <a:rPr lang="en-US" sz="2000" dirty="0"/>
              <a:t>of subscription to each list selected.  </a:t>
            </a:r>
            <a:endParaRPr lang="en-US" sz="2000" dirty="0" smtClean="0"/>
          </a:p>
          <a:p>
            <a:pPr lvl="1">
              <a:spcBef>
                <a:spcPts val="1200"/>
              </a:spcBef>
            </a:pPr>
            <a:r>
              <a:rPr lang="en-US" sz="2000" dirty="0" smtClean="0"/>
              <a:t>After clicking the link, the user </a:t>
            </a:r>
            <a:r>
              <a:rPr lang="en-US" sz="2000" dirty="0"/>
              <a:t>will receive all subsequent emails </a:t>
            </a:r>
            <a:r>
              <a:rPr lang="en-US" sz="2000" dirty="0" smtClean="0"/>
              <a:t>sent </a:t>
            </a:r>
            <a:r>
              <a:rPr lang="en-US" sz="2000" dirty="0"/>
              <a:t>to the selected list(s</a:t>
            </a:r>
            <a:r>
              <a:rPr lang="en-US" sz="2000" dirty="0" smtClean="0"/>
              <a:t>).</a:t>
            </a:r>
          </a:p>
          <a:p>
            <a:pPr>
              <a:spcBef>
                <a:spcPts val="1200"/>
              </a:spcBef>
            </a:pPr>
            <a:endParaRPr lang="en-US" sz="1050" dirty="0"/>
          </a:p>
          <a:p>
            <a:pPr marL="0" indent="0">
              <a:spcBef>
                <a:spcPts val="1200"/>
              </a:spcBef>
              <a:buNone/>
            </a:pPr>
            <a:r>
              <a:rPr lang="en-US" sz="2000" dirty="0" smtClean="0"/>
              <a:t>To unsubscribe to an email distribution list, users navigate to desired list and click “unsubscribe”.</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26</a:t>
            </a:fld>
            <a:endParaRPr lang="en-US">
              <a:solidFill>
                <a:srgbClr val="5B6770"/>
              </a:solidFill>
            </a:endParaRPr>
          </a:p>
        </p:txBody>
      </p:sp>
    </p:spTree>
    <p:extLst>
      <p:ext uri="{BB962C8B-B14F-4D97-AF65-F5344CB8AC3E}">
        <p14:creationId xmlns:p14="http://schemas.microsoft.com/office/powerpoint/2010/main" val="2490541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smtClean="0"/>
              <a:t>If a user no longer wants to receive notifications from the </a:t>
            </a:r>
            <a:r>
              <a:rPr lang="en-US" sz="2000" dirty="0" err="1" smtClean="0"/>
              <a:t>ListServ</a:t>
            </a:r>
            <a:r>
              <a:rPr lang="en-US" sz="2000" dirty="0" smtClean="0"/>
              <a:t>, what action should be taken?</a:t>
            </a:r>
          </a:p>
          <a:p>
            <a:pPr marL="457200" indent="-457200">
              <a:spcBef>
                <a:spcPts val="1800"/>
              </a:spcBef>
              <a:buAutoNum type="alphaLcPeriod"/>
            </a:pPr>
            <a:r>
              <a:rPr lang="en-US" sz="2000" dirty="0" smtClean="0"/>
              <a:t>Contact their ERCOT Account Manager</a:t>
            </a:r>
          </a:p>
          <a:p>
            <a:pPr marL="457200" indent="-457200">
              <a:spcBef>
                <a:spcPts val="1800"/>
              </a:spcBef>
              <a:buAutoNum type="alphaLcPeriod"/>
            </a:pPr>
            <a:r>
              <a:rPr lang="en-US" sz="2000" dirty="0" smtClean="0"/>
              <a:t>Reply to email requesting to be removed</a:t>
            </a:r>
          </a:p>
          <a:p>
            <a:pPr marL="457200" indent="-457200">
              <a:spcBef>
                <a:spcPts val="1800"/>
              </a:spcBef>
              <a:buFont typeface="Arial" panose="020B0604020202020204" pitchFamily="34" charset="0"/>
              <a:buAutoNum type="alphaLcPeriod"/>
            </a:pPr>
            <a:r>
              <a:rPr lang="en-US" sz="2000" dirty="0"/>
              <a:t>Navigate to desired list and click unsubscribe</a:t>
            </a:r>
          </a:p>
          <a:p>
            <a:pPr marL="0" indent="0">
              <a:spcBef>
                <a:spcPts val="1800"/>
              </a:spcBef>
              <a:buNone/>
            </a:pPr>
            <a:r>
              <a:rPr lang="en-US" sz="2000" dirty="0" smtClean="0"/>
              <a:t> </a:t>
            </a:r>
          </a:p>
          <a:p>
            <a:pPr marL="457200" indent="-457200">
              <a:spcBef>
                <a:spcPts val="1800"/>
              </a:spcBef>
              <a:buAutoNum type="alphaLcPeriod"/>
            </a:pPr>
            <a:endParaRPr lang="en-US" sz="2000" dirty="0" smtClean="0"/>
          </a:p>
          <a:p>
            <a:pPr marL="457200" indent="-457200">
              <a:spcBef>
                <a:spcPts val="1800"/>
              </a:spcBef>
              <a:buAutoNum type="alphaLcPeriod"/>
            </a:pPr>
            <a:endParaRPr lang="en-US" sz="2000" dirty="0" smtClean="0"/>
          </a:p>
          <a:p>
            <a:pPr marL="457200" indent="-457200">
              <a:spcBef>
                <a:spcPts val="1800"/>
              </a:spcBef>
              <a:buAutoNum type="alphaLcPeriod"/>
            </a:pP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27</a:t>
            </a:fld>
            <a:endParaRPr lang="en-US">
              <a:solidFill>
                <a:srgbClr val="5B6770"/>
              </a:solidFill>
            </a:endParaRPr>
          </a:p>
        </p:txBody>
      </p:sp>
      <p:sp>
        <p:nvSpPr>
          <p:cNvPr id="5" name="Content Placeholder 2"/>
          <p:cNvSpPr txBox="1">
            <a:spLocks/>
          </p:cNvSpPr>
          <p:nvPr/>
        </p:nvSpPr>
        <p:spPr>
          <a:xfrm>
            <a:off x="225552" y="3657600"/>
            <a:ext cx="8534400" cy="12954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None/>
            </a:pPr>
            <a:r>
              <a:rPr lang="en-US" sz="2400" dirty="0" smtClean="0"/>
              <a:t>c. Navigate </a:t>
            </a:r>
            <a:r>
              <a:rPr lang="en-US" sz="2400" dirty="0"/>
              <a:t>to desired list and click </a:t>
            </a:r>
            <a:r>
              <a:rPr lang="en-US" sz="2400" dirty="0" smtClean="0"/>
              <a:t>unsubscribe</a:t>
            </a:r>
          </a:p>
          <a:p>
            <a:pPr marL="0" indent="0" algn="ctr">
              <a:spcBef>
                <a:spcPts val="1800"/>
              </a:spcBef>
              <a:buNone/>
            </a:pPr>
            <a:r>
              <a:rPr lang="en-US" sz="1800" dirty="0" smtClean="0"/>
              <a:t>Replying to the email will send the request to </a:t>
            </a:r>
            <a:r>
              <a:rPr lang="en-US" sz="1800" u="sng" dirty="0" smtClean="0"/>
              <a:t>ALL</a:t>
            </a:r>
            <a:r>
              <a:rPr lang="en-US" sz="1800" dirty="0" smtClean="0"/>
              <a:t> subscribers and still will not remove you from notifications.</a:t>
            </a:r>
            <a:endParaRPr lang="en-US" sz="1800" dirty="0"/>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457200" y="3733800"/>
            <a:ext cx="80772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2528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3005807"/>
            <a:ext cx="5105400" cy="815608"/>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Missing Enrollment</a:t>
            </a:r>
            <a:endParaRPr lang="en-US" sz="2800" dirty="0">
              <a:solidFill>
                <a:srgbClr val="5B6770"/>
              </a:solidFill>
            </a:endParaRPr>
          </a:p>
        </p:txBody>
      </p:sp>
    </p:spTree>
    <p:extLst>
      <p:ext uri="{BB962C8B-B14F-4D97-AF65-F5344CB8AC3E}">
        <p14:creationId xmlns:p14="http://schemas.microsoft.com/office/powerpoint/2010/main" val="1093492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Missing Enrollment Transactions</a:t>
            </a:r>
            <a:endParaRPr lang="en-US" b="1" dirty="0">
              <a:solidFill>
                <a:schemeClr val="accent1"/>
              </a:solidFill>
            </a:endParaRPr>
          </a:p>
        </p:txBody>
      </p:sp>
      <p:sp>
        <p:nvSpPr>
          <p:cNvPr id="3" name="Content Placeholder 2"/>
          <p:cNvSpPr>
            <a:spLocks noGrp="1"/>
          </p:cNvSpPr>
          <p:nvPr>
            <p:ph idx="1"/>
          </p:nvPr>
        </p:nvSpPr>
        <p:spPr>
          <a:xfrm>
            <a:off x="304800" y="771144"/>
            <a:ext cx="8534400" cy="5486401"/>
          </a:xfrm>
        </p:spPr>
        <p:txBody>
          <a:bodyPr/>
          <a:lstStyle/>
          <a:p>
            <a:pPr>
              <a:spcBef>
                <a:spcPts val="1200"/>
              </a:spcBef>
            </a:pPr>
            <a:r>
              <a:rPr lang="en-US" sz="1800" dirty="0"/>
              <a:t>Examples of missing enrollment transactions include a CR missing</a:t>
            </a:r>
          </a:p>
          <a:p>
            <a:pPr lvl="1">
              <a:spcBef>
                <a:spcPts val="1200"/>
              </a:spcBef>
            </a:pPr>
            <a:r>
              <a:rPr lang="en-US" sz="1800" dirty="0"/>
              <a:t>814’s</a:t>
            </a:r>
          </a:p>
          <a:p>
            <a:pPr lvl="1">
              <a:spcBef>
                <a:spcPts val="1200"/>
              </a:spcBef>
            </a:pPr>
            <a:r>
              <a:rPr lang="en-US" sz="1800" dirty="0"/>
              <a:t>867_04</a:t>
            </a:r>
          </a:p>
          <a:p>
            <a:pPr marL="400050" lvl="1" indent="0">
              <a:spcBef>
                <a:spcPts val="1200"/>
              </a:spcBef>
              <a:buNone/>
            </a:pPr>
            <a:r>
              <a:rPr lang="en-US" sz="1600" dirty="0"/>
              <a:t>NOTE: The reprocessing of retail transactions by ERCOT </a:t>
            </a:r>
            <a:r>
              <a:rPr lang="en-US" sz="1600" dirty="0" smtClean="0"/>
              <a:t>is limited </a:t>
            </a:r>
            <a:r>
              <a:rPr lang="en-US" sz="1600" dirty="0"/>
              <a:t>to one year from the original processing date.  If the missing transaction is to be reprocessed, or dependent upon another transaction being reprocessed, the original transaction dates must be within one year of submission of the </a:t>
            </a:r>
            <a:r>
              <a:rPr lang="en-US" sz="1600" dirty="0" err="1"/>
              <a:t>MarkeTrak</a:t>
            </a:r>
            <a:r>
              <a:rPr lang="en-US" sz="1600" dirty="0"/>
              <a:t> issue. </a:t>
            </a:r>
          </a:p>
          <a:p>
            <a:pPr>
              <a:spcBef>
                <a:spcPts val="1200"/>
              </a:spcBef>
            </a:pPr>
            <a:r>
              <a:rPr lang="en-US" sz="2000" b="1" dirty="0"/>
              <a:t>Allow </a:t>
            </a:r>
            <a:r>
              <a:rPr lang="en-US" sz="2000" b="1" dirty="0" smtClean="0"/>
              <a:t>time for transaction processing to complete prior to submitting </a:t>
            </a:r>
            <a:r>
              <a:rPr lang="en-US" sz="2000" b="1" dirty="0"/>
              <a:t>the </a:t>
            </a:r>
            <a:r>
              <a:rPr lang="en-US" sz="2000" b="1" dirty="0" err="1"/>
              <a:t>MarkeTrak</a:t>
            </a:r>
            <a:r>
              <a:rPr lang="en-US" sz="2000" b="1" dirty="0"/>
              <a:t> issue – especially new construction </a:t>
            </a:r>
          </a:p>
          <a:p>
            <a:pPr>
              <a:spcBef>
                <a:spcPts val="1200"/>
              </a:spcBef>
            </a:pPr>
            <a:r>
              <a:rPr lang="en-US" sz="1800" dirty="0"/>
              <a:t>A CR or TDSP can submit this subtype</a:t>
            </a:r>
          </a:p>
          <a:p>
            <a:pPr>
              <a:spcBef>
                <a:spcPts val="1200"/>
              </a:spcBef>
            </a:pPr>
            <a:r>
              <a:rPr lang="en-US" sz="1800" dirty="0"/>
              <a:t>Required Fields on Submit:</a:t>
            </a:r>
          </a:p>
          <a:p>
            <a:pPr lvl="1">
              <a:spcBef>
                <a:spcPts val="1200"/>
              </a:spcBef>
            </a:pPr>
            <a:r>
              <a:rPr lang="en-US" sz="1800" dirty="0"/>
              <a:t>Assignee	</a:t>
            </a:r>
          </a:p>
          <a:p>
            <a:pPr lvl="1">
              <a:spcBef>
                <a:spcPts val="600"/>
              </a:spcBef>
            </a:pPr>
            <a:r>
              <a:rPr lang="en-US" sz="1800" dirty="0"/>
              <a:t>ESI ID</a:t>
            </a:r>
          </a:p>
          <a:p>
            <a:pPr lvl="1">
              <a:spcBef>
                <a:spcPts val="600"/>
              </a:spcBef>
            </a:pPr>
            <a:r>
              <a:rPr lang="en-US" sz="1800" dirty="0"/>
              <a:t>Original Tran ID</a:t>
            </a:r>
          </a:p>
          <a:p>
            <a:pPr lvl="1">
              <a:spcBef>
                <a:spcPts val="600"/>
              </a:spcBef>
            </a:pPr>
            <a:r>
              <a:rPr lang="en-US" sz="1800" dirty="0"/>
              <a:t>Tran Type</a:t>
            </a:r>
          </a:p>
          <a:p>
            <a:pPr marL="0" indent="0">
              <a:spcBef>
                <a:spcPts val="1200"/>
              </a:spcBef>
              <a:buNone/>
            </a:pPr>
            <a:endParaRPr lang="en-US" sz="1800"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29</a:t>
            </a:fld>
            <a:endParaRPr lang="en-US">
              <a:solidFill>
                <a:srgbClr val="5B6770"/>
              </a:solidFill>
            </a:endParaRPr>
          </a:p>
        </p:txBody>
      </p:sp>
    </p:spTree>
    <p:extLst>
      <p:ext uri="{BB962C8B-B14F-4D97-AF65-F5344CB8AC3E}">
        <p14:creationId xmlns:p14="http://schemas.microsoft.com/office/powerpoint/2010/main" val="288203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err="1"/>
              <a:t>MarkeTrak</a:t>
            </a:r>
            <a:r>
              <a:rPr lang="en-US" dirty="0"/>
              <a:t> Online Training</a:t>
            </a:r>
          </a:p>
        </p:txBody>
      </p:sp>
      <p:sp>
        <p:nvSpPr>
          <p:cNvPr id="3" name="Content Placeholder 2"/>
          <p:cNvSpPr>
            <a:spLocks noGrp="1"/>
          </p:cNvSpPr>
          <p:nvPr>
            <p:ph idx="1"/>
          </p:nvPr>
        </p:nvSpPr>
        <p:spPr>
          <a:xfrm>
            <a:off x="304800" y="1122564"/>
            <a:ext cx="8458200" cy="744794"/>
          </a:xfrm>
        </p:spPr>
        <p:txBody>
          <a:bodyPr/>
          <a:lstStyle/>
          <a:p>
            <a:pPr marL="0" indent="0">
              <a:spcBef>
                <a:spcPts val="1800"/>
              </a:spcBef>
              <a:buNone/>
            </a:pPr>
            <a:r>
              <a:rPr lang="en-US" sz="2000" dirty="0" err="1"/>
              <a:t>MarkeTrak</a:t>
            </a:r>
            <a:r>
              <a:rPr lang="en-US" sz="2000" dirty="0"/>
              <a:t> online training is available on </a:t>
            </a:r>
            <a:r>
              <a:rPr lang="en-US" sz="2000" dirty="0">
                <a:hlinkClick r:id="rId3"/>
              </a:rPr>
              <a:t>www.ercot.com</a:t>
            </a:r>
            <a:r>
              <a:rPr lang="en-US" sz="2000" dirty="0"/>
              <a:t> and includes the following modules:</a:t>
            </a:r>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3</a:t>
            </a:fld>
            <a:endParaRPr lang="en-US">
              <a:solidFill>
                <a:srgbClr val="5B6770"/>
              </a:solidFill>
            </a:endParaRPr>
          </a:p>
        </p:txBody>
      </p:sp>
      <p:sp>
        <p:nvSpPr>
          <p:cNvPr id="5" name="Rectangle 4"/>
          <p:cNvSpPr/>
          <p:nvPr/>
        </p:nvSpPr>
        <p:spPr>
          <a:xfrm>
            <a:off x="4810921" y="1981200"/>
            <a:ext cx="3988655" cy="4247317"/>
          </a:xfrm>
          <a:prstGeom prst="rect">
            <a:avLst/>
          </a:prstGeom>
        </p:spPr>
        <p:txBody>
          <a:bodyPr wrap="square">
            <a:spAutoFit/>
          </a:bodyPr>
          <a:lstStyle/>
          <a:p>
            <a:pPr marL="342900" indent="-342900">
              <a:spcBef>
                <a:spcPts val="1800"/>
              </a:spcBef>
              <a:buFont typeface="Arial" panose="020B0604020202020204" pitchFamily="34" charset="0"/>
              <a:buChar char="•"/>
            </a:pPr>
            <a:r>
              <a:rPr lang="en-US" sz="2000" dirty="0">
                <a:solidFill>
                  <a:srgbClr val="5B6770"/>
                </a:solidFill>
              </a:rPr>
              <a:t>Usage/Billing Disputes</a:t>
            </a:r>
          </a:p>
          <a:p>
            <a:pPr marL="342900" indent="-342900">
              <a:spcBef>
                <a:spcPts val="1800"/>
              </a:spcBef>
              <a:buFont typeface="Arial" panose="020B0604020202020204" pitchFamily="34" charset="0"/>
              <a:buChar char="•"/>
            </a:pPr>
            <a:r>
              <a:rPr lang="en-US" sz="2000" dirty="0">
                <a:solidFill>
                  <a:srgbClr val="5B6770"/>
                </a:solidFill>
              </a:rPr>
              <a:t>Additional Day to Day Subtypes</a:t>
            </a:r>
          </a:p>
          <a:p>
            <a:pPr marL="342900" indent="-342900">
              <a:spcBef>
                <a:spcPts val="1800"/>
              </a:spcBef>
              <a:buFont typeface="Arial" panose="020B0604020202020204" pitchFamily="34" charset="0"/>
              <a:buChar char="•"/>
            </a:pPr>
            <a:r>
              <a:rPr lang="en-US" sz="2000" dirty="0">
                <a:solidFill>
                  <a:srgbClr val="5B6770"/>
                </a:solidFill>
              </a:rPr>
              <a:t>Bulk Insert</a:t>
            </a:r>
          </a:p>
          <a:p>
            <a:pPr marL="342900" indent="-342900">
              <a:spcBef>
                <a:spcPts val="1800"/>
              </a:spcBef>
              <a:buFont typeface="Arial" panose="020B0604020202020204" pitchFamily="34" charset="0"/>
              <a:buChar char="•"/>
            </a:pPr>
            <a:r>
              <a:rPr lang="en-US" sz="2000" dirty="0">
                <a:solidFill>
                  <a:srgbClr val="5B6770"/>
                </a:solidFill>
              </a:rPr>
              <a:t>Admin Functionality</a:t>
            </a:r>
          </a:p>
          <a:p>
            <a:pPr marL="342900" indent="-342900">
              <a:spcBef>
                <a:spcPts val="1800"/>
              </a:spcBef>
              <a:buFont typeface="Arial" panose="020B0604020202020204" pitchFamily="34" charset="0"/>
              <a:buChar char="•"/>
            </a:pPr>
            <a:r>
              <a:rPr lang="en-US" sz="2000" dirty="0">
                <a:solidFill>
                  <a:srgbClr val="5B6770"/>
                </a:solidFill>
              </a:rPr>
              <a:t>Data Extract Variance (DEV) Non-LSE Subtypes</a:t>
            </a:r>
          </a:p>
          <a:p>
            <a:pPr marL="342900" indent="-342900">
              <a:spcBef>
                <a:spcPts val="1800"/>
              </a:spcBef>
              <a:buFont typeface="Arial" panose="020B0604020202020204" pitchFamily="34" charset="0"/>
              <a:buChar char="•"/>
            </a:pPr>
            <a:r>
              <a:rPr lang="en-US" sz="2000" dirty="0">
                <a:solidFill>
                  <a:srgbClr val="5B6770"/>
                </a:solidFill>
              </a:rPr>
              <a:t>Reporting</a:t>
            </a:r>
          </a:p>
          <a:p>
            <a:pPr marL="342900" indent="-342900">
              <a:spcBef>
                <a:spcPts val="1800"/>
              </a:spcBef>
              <a:buFont typeface="Arial" panose="020B0604020202020204" pitchFamily="34" charset="0"/>
              <a:buChar char="•"/>
            </a:pPr>
            <a:endParaRPr lang="en-US" sz="2000" dirty="0">
              <a:solidFill>
                <a:srgbClr val="00AEC7"/>
              </a:solidFill>
            </a:endParaRPr>
          </a:p>
        </p:txBody>
      </p:sp>
      <p:sp>
        <p:nvSpPr>
          <p:cNvPr id="6" name="Rectangle 5"/>
          <p:cNvSpPr/>
          <p:nvPr/>
        </p:nvSpPr>
        <p:spPr>
          <a:xfrm>
            <a:off x="304800" y="1981200"/>
            <a:ext cx="4392561" cy="3939540"/>
          </a:xfrm>
          <a:prstGeom prst="rect">
            <a:avLst/>
          </a:prstGeom>
        </p:spPr>
        <p:txBody>
          <a:bodyPr wrap="square">
            <a:spAutoFit/>
          </a:bodyPr>
          <a:lstStyle/>
          <a:p>
            <a:pPr marL="285750" indent="-285750">
              <a:spcBef>
                <a:spcPts val="1800"/>
              </a:spcBef>
              <a:buFont typeface="Arial" panose="020B0604020202020204" pitchFamily="34" charset="0"/>
              <a:buChar char="•"/>
            </a:pPr>
            <a:r>
              <a:rPr lang="en-US" sz="2000" dirty="0" err="1">
                <a:solidFill>
                  <a:srgbClr val="5B6770"/>
                </a:solidFill>
              </a:rPr>
              <a:t>MarkeTrak</a:t>
            </a:r>
            <a:r>
              <a:rPr lang="en-US" sz="2000" dirty="0">
                <a:solidFill>
                  <a:srgbClr val="5B6770"/>
                </a:solidFill>
              </a:rPr>
              <a:t> Overview </a:t>
            </a:r>
          </a:p>
          <a:p>
            <a:pPr marL="285750" indent="-285750">
              <a:spcBef>
                <a:spcPts val="1800"/>
              </a:spcBef>
              <a:buFont typeface="Arial" panose="020B0604020202020204" pitchFamily="34" charset="0"/>
              <a:buChar char="•"/>
            </a:pPr>
            <a:r>
              <a:rPr lang="en-US" sz="2000" dirty="0">
                <a:solidFill>
                  <a:srgbClr val="5B6770"/>
                </a:solidFill>
              </a:rPr>
              <a:t>Inadvertent Gain/Loss</a:t>
            </a:r>
          </a:p>
          <a:p>
            <a:pPr marL="285750" indent="-285750">
              <a:spcBef>
                <a:spcPts val="1800"/>
              </a:spcBef>
              <a:buFont typeface="Arial" panose="020B0604020202020204" pitchFamily="34" charset="0"/>
              <a:buChar char="•"/>
            </a:pPr>
            <a:r>
              <a:rPr lang="en-US" sz="2000" dirty="0">
                <a:solidFill>
                  <a:srgbClr val="5B6770"/>
                </a:solidFill>
              </a:rPr>
              <a:t>Cancel With/Without Approval</a:t>
            </a:r>
          </a:p>
          <a:p>
            <a:pPr marL="285750" indent="-285750">
              <a:spcBef>
                <a:spcPts val="1800"/>
              </a:spcBef>
              <a:buFont typeface="Arial" panose="020B0604020202020204" pitchFamily="34" charset="0"/>
              <a:buChar char="•"/>
            </a:pPr>
            <a:r>
              <a:rPr lang="en-US" sz="2000" dirty="0">
                <a:solidFill>
                  <a:srgbClr val="5B6770"/>
                </a:solidFill>
              </a:rPr>
              <a:t>Switch Hold Removal</a:t>
            </a:r>
          </a:p>
          <a:p>
            <a:pPr marL="285750" indent="-285750">
              <a:spcBef>
                <a:spcPts val="1800"/>
              </a:spcBef>
              <a:buFont typeface="Arial" panose="020B0604020202020204" pitchFamily="34" charset="0"/>
              <a:buChar char="•"/>
            </a:pPr>
            <a:r>
              <a:rPr lang="en-US" sz="2000" dirty="0">
                <a:solidFill>
                  <a:srgbClr val="5B6770"/>
                </a:solidFill>
              </a:rPr>
              <a:t>Data Extract Variance (DEV) LSE Subtypes</a:t>
            </a:r>
          </a:p>
          <a:p>
            <a:pPr marL="285750" indent="-285750">
              <a:spcBef>
                <a:spcPts val="1800"/>
              </a:spcBef>
              <a:buFont typeface="Arial" panose="020B0604020202020204" pitchFamily="34" charset="0"/>
              <a:buChar char="•"/>
            </a:pPr>
            <a:r>
              <a:rPr lang="en-US" sz="2000" dirty="0">
                <a:solidFill>
                  <a:srgbClr val="5B6770"/>
                </a:solidFill>
              </a:rPr>
              <a:t>Email Functionality</a:t>
            </a:r>
          </a:p>
          <a:p>
            <a:pPr marL="285750" indent="-285750">
              <a:spcBef>
                <a:spcPts val="1800"/>
              </a:spcBef>
              <a:buFont typeface="Arial" panose="020B0604020202020204" pitchFamily="34" charset="0"/>
              <a:buChar char="•"/>
            </a:pPr>
            <a:endParaRPr lang="en-US" sz="2000" dirty="0">
              <a:solidFill>
                <a:srgbClr val="00AEC7"/>
              </a:solidFill>
            </a:endParaRPr>
          </a:p>
        </p:txBody>
      </p:sp>
      <p:sp>
        <p:nvSpPr>
          <p:cNvPr id="7" name="TextBox 6"/>
          <p:cNvSpPr txBox="1"/>
          <p:nvPr/>
        </p:nvSpPr>
        <p:spPr>
          <a:xfrm>
            <a:off x="857250" y="5717719"/>
            <a:ext cx="7486650" cy="369332"/>
          </a:xfrm>
          <a:prstGeom prst="rect">
            <a:avLst/>
          </a:prstGeom>
          <a:solidFill>
            <a:schemeClr val="tx2">
              <a:lumMod val="50000"/>
            </a:schemeClr>
          </a:solidFill>
        </p:spPr>
        <p:txBody>
          <a:bodyPr wrap="square" rtlCol="0">
            <a:spAutoFit/>
          </a:bodyPr>
          <a:lstStyle/>
          <a:p>
            <a:pPr algn="ctr"/>
            <a:r>
              <a:rPr lang="en-US" b="1" dirty="0" smtClean="0">
                <a:solidFill>
                  <a:schemeClr val="bg2"/>
                </a:solidFill>
              </a:rPr>
              <a:t>Modules typically can be completed in 30 minutes or less.</a:t>
            </a:r>
            <a:endParaRPr lang="en-US" b="1" dirty="0">
              <a:solidFill>
                <a:schemeClr val="bg2"/>
              </a:solidFill>
            </a:endParaRPr>
          </a:p>
        </p:txBody>
      </p:sp>
    </p:spTree>
    <p:extLst>
      <p:ext uri="{BB962C8B-B14F-4D97-AF65-F5344CB8AC3E}">
        <p14:creationId xmlns:p14="http://schemas.microsoft.com/office/powerpoint/2010/main" val="3096343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0" y="3005807"/>
            <a:ext cx="5105400" cy="846386"/>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Usage Billing Issues</a:t>
            </a:r>
            <a:endParaRPr lang="en-US" sz="2800" dirty="0">
              <a:solidFill>
                <a:srgbClr val="5B6770"/>
              </a:solidFill>
            </a:endParaRPr>
          </a:p>
        </p:txBody>
      </p:sp>
    </p:spTree>
    <p:extLst>
      <p:ext uri="{BB962C8B-B14F-4D97-AF65-F5344CB8AC3E}">
        <p14:creationId xmlns:p14="http://schemas.microsoft.com/office/powerpoint/2010/main" val="3379339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Subtypes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31</a:t>
            </a:fld>
            <a:endParaRPr lang="en-US">
              <a:solidFill>
                <a:srgbClr val="5B6770"/>
              </a:solidFill>
            </a:endParaRPr>
          </a:p>
        </p:txBody>
      </p:sp>
      <p:graphicFrame>
        <p:nvGraphicFramePr>
          <p:cNvPr id="6" name="Diagram 5"/>
          <p:cNvGraphicFramePr/>
          <p:nvPr>
            <p:extLst>
              <p:ext uri="{D42A27DB-BD31-4B8C-83A1-F6EECF244321}">
                <p14:modId xmlns:p14="http://schemas.microsoft.com/office/powerpoint/2010/main" val="2335345129"/>
              </p:ext>
            </p:extLst>
          </p:nvPr>
        </p:nvGraphicFramePr>
        <p:xfrm>
          <a:off x="1066800" y="1364632"/>
          <a:ext cx="7010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9363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743200"/>
          </a:xfrm>
        </p:spPr>
        <p:txBody>
          <a:bodyPr/>
          <a:lstStyle/>
          <a:p>
            <a:pPr marL="0" indent="0">
              <a:spcBef>
                <a:spcPts val="1800"/>
              </a:spcBef>
              <a:buNone/>
            </a:pPr>
            <a:r>
              <a:rPr lang="en-US" sz="2000" dirty="0"/>
              <a:t>Examples of Usage/Billing Issues – Missing:</a:t>
            </a:r>
          </a:p>
          <a:p>
            <a:pPr>
              <a:spcBef>
                <a:spcPts val="1800"/>
              </a:spcBef>
            </a:pPr>
            <a:r>
              <a:rPr lang="en-US" sz="2000" dirty="0"/>
              <a:t>If a CR is missing an 867_03 Monthly usage transaction</a:t>
            </a:r>
          </a:p>
          <a:p>
            <a:pPr>
              <a:spcBef>
                <a:spcPts val="1800"/>
              </a:spcBef>
            </a:pPr>
            <a:r>
              <a:rPr lang="en-US" sz="2000" dirty="0"/>
              <a:t>If a CR is missing an 867_03 Final usage transaction</a:t>
            </a:r>
          </a:p>
          <a:p>
            <a:pPr>
              <a:spcBef>
                <a:spcPts val="1800"/>
              </a:spcBef>
            </a:pPr>
            <a:r>
              <a:rPr lang="en-US" sz="2000" dirty="0"/>
              <a:t>If a CR is missing an 810 transaction</a:t>
            </a:r>
          </a:p>
          <a:p>
            <a:pPr>
              <a:spcBef>
                <a:spcPts val="1800"/>
              </a:spcBef>
            </a:pPr>
            <a:r>
              <a:rPr lang="en-US" sz="2000" dirty="0"/>
              <a:t>If a CR is missing an 867_03 and an 810 transaction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32</a:t>
            </a:fld>
            <a:endParaRPr lang="en-US">
              <a:solidFill>
                <a:srgbClr val="5B6770"/>
              </a:solidFill>
            </a:endParaRPr>
          </a:p>
        </p:txBody>
      </p:sp>
      <p:sp>
        <p:nvSpPr>
          <p:cNvPr id="5" name="TextBox 4">
            <a:extLst>
              <a:ext uri="{FF2B5EF4-FFF2-40B4-BE49-F238E27FC236}">
                <a16:creationId xmlns="" xmlns:a16="http://schemas.microsoft.com/office/drawing/2014/main" id="{2D782A11-28B3-4648-9B62-5B488A3AC70C}"/>
              </a:ext>
            </a:extLst>
          </p:cNvPr>
          <p:cNvSpPr txBox="1"/>
          <p:nvPr/>
        </p:nvSpPr>
        <p:spPr>
          <a:xfrm>
            <a:off x="304800" y="4032738"/>
            <a:ext cx="8534400" cy="646331"/>
          </a:xfrm>
          <a:prstGeom prst="rect">
            <a:avLst/>
          </a:prstGeom>
          <a:solidFill>
            <a:schemeClr val="tx2">
              <a:lumMod val="50000"/>
            </a:schemeClr>
          </a:solidFill>
        </p:spPr>
        <p:txBody>
          <a:bodyPr wrap="square" rtlCol="0">
            <a:spAutoFit/>
          </a:bodyPr>
          <a:lstStyle/>
          <a:p>
            <a:pPr algn="ctr"/>
            <a:r>
              <a:rPr lang="en-US" b="1" dirty="0">
                <a:solidFill>
                  <a:schemeClr val="bg1"/>
                </a:solidFill>
              </a:rPr>
              <a:t>Allow time for transaction processing to complete prior to submitting the </a:t>
            </a:r>
            <a:r>
              <a:rPr lang="en-US" b="1" dirty="0" err="1">
                <a:solidFill>
                  <a:schemeClr val="bg1"/>
                </a:solidFill>
              </a:rPr>
              <a:t>MarkeTrak</a:t>
            </a:r>
            <a:r>
              <a:rPr lang="en-US" b="1" dirty="0">
                <a:solidFill>
                  <a:schemeClr val="bg1"/>
                </a:solidFill>
              </a:rPr>
              <a:t> </a:t>
            </a:r>
            <a:r>
              <a:rPr lang="en-US" b="1" dirty="0" smtClean="0">
                <a:solidFill>
                  <a:schemeClr val="bg1"/>
                </a:solidFill>
              </a:rPr>
              <a:t>issue.</a:t>
            </a:r>
            <a:endParaRPr lang="en-US" b="1" dirty="0">
              <a:solidFill>
                <a:schemeClr val="bg1"/>
              </a:solidFill>
            </a:endParaRPr>
          </a:p>
        </p:txBody>
      </p:sp>
    </p:spTree>
    <p:extLst>
      <p:ext uri="{BB962C8B-B14F-4D97-AF65-F5344CB8AC3E}">
        <p14:creationId xmlns:p14="http://schemas.microsoft.com/office/powerpoint/2010/main" val="11668815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5257800"/>
          </a:xfrm>
        </p:spPr>
        <p:txBody>
          <a:bodyPr/>
          <a:lstStyle/>
          <a:p>
            <a:r>
              <a:rPr lang="en-US" sz="2000" dirty="0"/>
              <a:t>Submitting a Usage/Billing – Missing Issue:</a:t>
            </a:r>
          </a:p>
          <a:p>
            <a:pPr lvl="1">
              <a:spcBef>
                <a:spcPts val="1200"/>
              </a:spcBef>
            </a:pPr>
            <a:r>
              <a:rPr lang="en-US" sz="1800" dirty="0"/>
              <a:t>The following fields </a:t>
            </a:r>
            <a:r>
              <a:rPr lang="en-US" sz="1800" b="1" dirty="0"/>
              <a:t>must</a:t>
            </a:r>
            <a:r>
              <a:rPr lang="en-US" sz="1800" dirty="0"/>
              <a:t> be populated for successful submission of Day to Day issue sub type Usage/Billing-Missing Issues: (For this example, the submitter selects the TDSP.)</a:t>
            </a:r>
          </a:p>
          <a:p>
            <a:pPr lvl="2">
              <a:spcBef>
                <a:spcPts val="1200"/>
              </a:spcBef>
            </a:pPr>
            <a:r>
              <a:rPr lang="en-US" sz="1800" dirty="0"/>
              <a:t>Assignee                      </a:t>
            </a:r>
          </a:p>
          <a:p>
            <a:pPr lvl="2"/>
            <a:r>
              <a:rPr lang="en-US" sz="1800" dirty="0"/>
              <a:t>ESIID</a:t>
            </a:r>
          </a:p>
          <a:p>
            <a:pPr lvl="2"/>
            <a:r>
              <a:rPr lang="en-US" sz="1800" dirty="0"/>
              <a:t>Original Tran ID (Optional except for 867_03 Final) - BGN02 of the 814_01, 814_16 or 814_24. The TDSP will see it as the BGN06 of the 814_03/814_25.</a:t>
            </a:r>
          </a:p>
          <a:p>
            <a:pPr lvl="2"/>
            <a:r>
              <a:rPr lang="en-US" sz="1800" dirty="0"/>
              <a:t>Tran Type </a:t>
            </a:r>
            <a:r>
              <a:rPr lang="en-US" sz="1800" b="1" dirty="0">
                <a:solidFill>
                  <a:schemeClr val="accent5"/>
                </a:solidFill>
              </a:rPr>
              <a:t>(select from drop down)</a:t>
            </a:r>
          </a:p>
          <a:p>
            <a:pPr lvl="2"/>
            <a:r>
              <a:rPr lang="en-US" sz="1800" dirty="0"/>
              <a:t>TNX Date – same as the Service period start date </a:t>
            </a:r>
            <a:r>
              <a:rPr lang="en-US" sz="1800" b="1" dirty="0">
                <a:solidFill>
                  <a:schemeClr val="accent5"/>
                </a:solidFill>
              </a:rPr>
              <a:t>(or is the current date)</a:t>
            </a:r>
          </a:p>
          <a:p>
            <a:pPr lvl="2"/>
            <a:r>
              <a:rPr lang="en-US" sz="1800" b="1" dirty="0">
                <a:solidFill>
                  <a:schemeClr val="accent5"/>
                </a:solidFill>
              </a:rPr>
              <a:t>IDR/Non-IDR (IDR indicates true IDR meter, does not include AMS meters)</a:t>
            </a:r>
          </a:p>
          <a:p>
            <a:pPr lvl="2"/>
            <a:r>
              <a:rPr lang="en-US" sz="1800" dirty="0"/>
              <a:t>Start Time = Service Period Start Date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33</a:t>
            </a:fld>
            <a:endParaRPr lang="en-US">
              <a:solidFill>
                <a:srgbClr val="5B6770"/>
              </a:solidFill>
            </a:endParaRPr>
          </a:p>
        </p:txBody>
      </p:sp>
    </p:spTree>
    <p:extLst>
      <p:ext uri="{BB962C8B-B14F-4D97-AF65-F5344CB8AC3E}">
        <p14:creationId xmlns:p14="http://schemas.microsoft.com/office/powerpoint/2010/main" val="3896290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3124200"/>
          </a:xfrm>
        </p:spPr>
        <p:txBody>
          <a:bodyPr/>
          <a:lstStyle/>
          <a:p>
            <a:r>
              <a:rPr lang="en-US" sz="2000" dirty="0"/>
              <a:t>Submitting a Usage/Billing – Missing Issue:</a:t>
            </a:r>
          </a:p>
          <a:p>
            <a:pPr lvl="1">
              <a:spcBef>
                <a:spcPts val="1800"/>
              </a:spcBef>
            </a:pPr>
            <a:r>
              <a:rPr lang="en-US" sz="2000" dirty="0"/>
              <a:t>The Comments field is optional. Please include any additional information in this box. New field added:  Stop Time = Service Period Stop Date.  Although optional it is encouraged to be populated.  If left blank it will be assumed that the Stop date is the date up to the most current read date. The submitting MP will be validated as the ROR for the Start Time provided on the issue to prevent users from submitting invalid issues.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34</a:t>
            </a:fld>
            <a:endParaRPr lang="en-US">
              <a:solidFill>
                <a:srgbClr val="5B6770"/>
              </a:solidFill>
            </a:endParaRPr>
          </a:p>
        </p:txBody>
      </p:sp>
      <p:sp>
        <p:nvSpPr>
          <p:cNvPr id="5" name="TextBox 4"/>
          <p:cNvSpPr txBox="1"/>
          <p:nvPr/>
        </p:nvSpPr>
        <p:spPr>
          <a:xfrm>
            <a:off x="891252" y="4662131"/>
            <a:ext cx="7407797" cy="461665"/>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a:t>
            </a:r>
            <a:r>
              <a:rPr lang="en-US" sz="2400" b="1" dirty="0" smtClean="0">
                <a:solidFill>
                  <a:prstClr val="white"/>
                </a:solidFill>
                <a:cs typeface="Arial" charset="0"/>
              </a:rPr>
              <a:t>highly recommended!</a:t>
            </a:r>
            <a:endParaRPr lang="en-US" sz="2400" b="1" dirty="0">
              <a:solidFill>
                <a:prstClr val="white"/>
              </a:solidFill>
              <a:cs typeface="Arial" charset="0"/>
            </a:endParaRPr>
          </a:p>
        </p:txBody>
      </p:sp>
    </p:spTree>
    <p:extLst>
      <p:ext uri="{BB962C8B-B14F-4D97-AF65-F5344CB8AC3E}">
        <p14:creationId xmlns:p14="http://schemas.microsoft.com/office/powerpoint/2010/main" val="11241281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457200"/>
          </a:xfrm>
        </p:spPr>
        <p:txBody>
          <a:bodyPr/>
          <a:lstStyle/>
          <a:p>
            <a:r>
              <a:rPr lang="en-US" sz="2000" dirty="0"/>
              <a:t>Submitting a Usage/Billing – Missing Issue (cont.):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35</a:t>
            </a:fld>
            <a:endParaRPr lang="en-US">
              <a:solidFill>
                <a:srgbClr val="5B6770"/>
              </a:solidFill>
            </a:endParaRPr>
          </a:p>
        </p:txBody>
      </p:sp>
      <p:sp>
        <p:nvSpPr>
          <p:cNvPr id="5" name="Content Placeholder 2"/>
          <p:cNvSpPr txBox="1">
            <a:spLocks/>
          </p:cNvSpPr>
          <p:nvPr/>
        </p:nvSpPr>
        <p:spPr>
          <a:xfrm>
            <a:off x="304800" y="5638800"/>
            <a:ext cx="8534400" cy="4572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solidFill>
                  <a:srgbClr val="00AEC7"/>
                </a:solidFill>
              </a:rPr>
              <a:t>Select OK.</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918" y="1616710"/>
            <a:ext cx="6710363" cy="343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1524003"/>
            <a:ext cx="3048000" cy="2354491"/>
          </a:xfrm>
          <a:prstGeom prst="rect">
            <a:avLst/>
          </a:prstGeom>
          <a:noFill/>
        </p:spPr>
        <p:txBody>
          <a:bodyPr wrap="square">
            <a:spAutoFit/>
          </a:bodyPr>
          <a:lstStyle/>
          <a:p>
            <a:pPr>
              <a:spcAft>
                <a:spcPts val="600"/>
              </a:spcAft>
              <a:defRPr/>
            </a:pPr>
            <a:r>
              <a:rPr lang="en-US" sz="1400" b="1" dirty="0">
                <a:solidFill>
                  <a:srgbClr val="FF8200"/>
                </a:solidFill>
                <a:cs typeface="Arial" charset="0"/>
              </a:rPr>
              <a:t>TRAN TYPE:</a:t>
            </a:r>
          </a:p>
          <a:p>
            <a:pPr>
              <a:spcAft>
                <a:spcPts val="600"/>
              </a:spcAft>
              <a:defRPr/>
            </a:pPr>
            <a:r>
              <a:rPr lang="en-US" sz="1400" b="1" dirty="0">
                <a:solidFill>
                  <a:srgbClr val="FF8200"/>
                </a:solidFill>
                <a:cs typeface="Arial" charset="0"/>
              </a:rPr>
              <a:t>867_03 F</a:t>
            </a:r>
          </a:p>
          <a:p>
            <a:pPr>
              <a:spcAft>
                <a:spcPts val="600"/>
              </a:spcAft>
              <a:defRPr/>
            </a:pPr>
            <a:r>
              <a:rPr lang="en-US" sz="1400" b="1" dirty="0">
                <a:solidFill>
                  <a:srgbClr val="FF8200"/>
                </a:solidFill>
                <a:cs typeface="Arial" charset="0"/>
              </a:rPr>
              <a:t>867_03 Monthly 00- original</a:t>
            </a:r>
          </a:p>
          <a:p>
            <a:pPr>
              <a:spcAft>
                <a:spcPts val="600"/>
              </a:spcAft>
              <a:defRPr/>
            </a:pPr>
            <a:r>
              <a:rPr lang="en-US" sz="1400" b="1" dirty="0">
                <a:solidFill>
                  <a:srgbClr val="FF8200"/>
                </a:solidFill>
                <a:cs typeface="Arial" charset="0"/>
              </a:rPr>
              <a:t>867_03 Monthly 01- cancel</a:t>
            </a:r>
          </a:p>
          <a:p>
            <a:pPr>
              <a:spcAft>
                <a:spcPts val="600"/>
              </a:spcAft>
              <a:defRPr/>
            </a:pPr>
            <a:r>
              <a:rPr lang="en-US" sz="1400" b="1" dirty="0">
                <a:solidFill>
                  <a:srgbClr val="FF8200"/>
                </a:solidFill>
                <a:cs typeface="Arial" charset="0"/>
              </a:rPr>
              <a:t>867_03 Monthly 05- rebill</a:t>
            </a:r>
          </a:p>
          <a:p>
            <a:pPr>
              <a:spcAft>
                <a:spcPts val="600"/>
              </a:spcAft>
              <a:defRPr/>
            </a:pPr>
            <a:r>
              <a:rPr lang="en-US" sz="1400" b="1" dirty="0">
                <a:solidFill>
                  <a:srgbClr val="FF8200"/>
                </a:solidFill>
                <a:cs typeface="Arial" charset="0"/>
              </a:rPr>
              <a:t>810_02 Monthly 00- original</a:t>
            </a:r>
          </a:p>
          <a:p>
            <a:pPr>
              <a:spcAft>
                <a:spcPts val="600"/>
              </a:spcAft>
              <a:defRPr/>
            </a:pPr>
            <a:r>
              <a:rPr lang="en-US" sz="1400" b="1" dirty="0">
                <a:solidFill>
                  <a:srgbClr val="FF8200"/>
                </a:solidFill>
                <a:cs typeface="Arial" charset="0"/>
              </a:rPr>
              <a:t>810_02 Monthly 01- cancel</a:t>
            </a:r>
          </a:p>
          <a:p>
            <a:pPr>
              <a:spcAft>
                <a:spcPts val="600"/>
              </a:spcAft>
              <a:defRPr/>
            </a:pPr>
            <a:r>
              <a:rPr lang="en-US" sz="1400" b="1" dirty="0">
                <a:solidFill>
                  <a:srgbClr val="FF8200"/>
                </a:solidFill>
                <a:cs typeface="Arial" charset="0"/>
              </a:rPr>
              <a:t>810_02 Monthly 05- replace</a:t>
            </a:r>
          </a:p>
        </p:txBody>
      </p:sp>
      <p:cxnSp>
        <p:nvCxnSpPr>
          <p:cNvPr id="8" name="Straight Arrow Connector 7"/>
          <p:cNvCxnSpPr/>
          <p:nvPr/>
        </p:nvCxnSpPr>
        <p:spPr>
          <a:xfrm flipH="1">
            <a:off x="3352800" y="2057400"/>
            <a:ext cx="1905000" cy="17526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84262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2"/>
            <a:ext cx="8534400" cy="1743075"/>
          </a:xfrm>
        </p:spPr>
        <p:txBody>
          <a:bodyPr/>
          <a:lstStyle/>
          <a:p>
            <a:pPr>
              <a:spcBef>
                <a:spcPts val="600"/>
              </a:spcBef>
            </a:pPr>
            <a:r>
              <a:rPr lang="en-US" sz="1600" dirty="0"/>
              <a:t>Submitting a Usage/Billing – Missing Issue (cont.)</a:t>
            </a:r>
          </a:p>
          <a:p>
            <a:pPr lvl="1">
              <a:spcBef>
                <a:spcPts val="600"/>
              </a:spcBef>
            </a:pPr>
            <a:r>
              <a:rPr lang="en-US" sz="1350" dirty="0"/>
              <a:t>The issue enters TDSP queue in a state of </a:t>
            </a:r>
            <a:r>
              <a:rPr lang="en-US" sz="1350" b="1" dirty="0"/>
              <a:t>New</a:t>
            </a:r>
            <a:r>
              <a:rPr lang="en-US" sz="1350" dirty="0"/>
              <a:t> and is visible only by the Submitting CR and TDSP.</a:t>
            </a:r>
          </a:p>
          <a:p>
            <a:pPr lvl="1">
              <a:spcBef>
                <a:spcPts val="600"/>
              </a:spcBef>
            </a:pPr>
            <a:r>
              <a:rPr lang="en-US" sz="1350" dirty="0"/>
              <a:t>The Submitting CR can Withdraw the issue at this point.</a:t>
            </a:r>
          </a:p>
          <a:p>
            <a:pPr lvl="1">
              <a:spcBef>
                <a:spcPts val="600"/>
              </a:spcBef>
            </a:pPr>
            <a:r>
              <a:rPr lang="en-US" sz="1350" dirty="0"/>
              <a:t>The TDSP selects </a:t>
            </a:r>
            <a:r>
              <a:rPr lang="en-US" sz="1350" b="1" dirty="0"/>
              <a:t>Begin Working </a:t>
            </a:r>
            <a:r>
              <a:rPr lang="en-US" sz="1350" dirty="0"/>
              <a:t>and the issue is transitioned in a new state of </a:t>
            </a:r>
            <a:r>
              <a:rPr lang="en-US" sz="1350" b="1" dirty="0"/>
              <a:t>In Progress-Assignee</a:t>
            </a:r>
            <a:r>
              <a:rPr lang="en-US" sz="1350" dirty="0"/>
              <a:t>. </a:t>
            </a:r>
          </a:p>
          <a:p>
            <a:pPr lvl="1">
              <a:spcBef>
                <a:spcPts val="600"/>
              </a:spcBef>
            </a:pPr>
            <a:r>
              <a:rPr lang="en-US" sz="1350" dirty="0"/>
              <a:t>At this point, the Submitting CR can no longer Withdraw the issue.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36</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2667006"/>
            <a:ext cx="5953125"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p:cNvSpPr txBox="1">
            <a:spLocks/>
          </p:cNvSpPr>
          <p:nvPr/>
        </p:nvSpPr>
        <p:spPr>
          <a:xfrm>
            <a:off x="304800" y="4572040"/>
            <a:ext cx="8534400" cy="1609725"/>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spcBef>
                <a:spcPts val="600"/>
              </a:spcBef>
            </a:pPr>
            <a:r>
              <a:rPr lang="en-US" sz="1350" dirty="0">
                <a:solidFill>
                  <a:srgbClr val="5B6770"/>
                </a:solidFill>
              </a:rPr>
              <a:t>TDSP reviews the issue and has the options:</a:t>
            </a:r>
          </a:p>
          <a:p>
            <a:pPr lvl="2">
              <a:spcBef>
                <a:spcPts val="600"/>
              </a:spcBef>
            </a:pPr>
            <a:r>
              <a:rPr lang="en-US" sz="1350" b="1" dirty="0" err="1">
                <a:solidFill>
                  <a:srgbClr val="5B6770"/>
                </a:solidFill>
              </a:rPr>
              <a:t>Unexecutable</a:t>
            </a:r>
            <a:r>
              <a:rPr lang="en-US" sz="1350" dirty="0">
                <a:solidFill>
                  <a:srgbClr val="5B6770"/>
                </a:solidFill>
              </a:rPr>
              <a:t>, which results in state </a:t>
            </a:r>
            <a:r>
              <a:rPr lang="en-US" sz="1350" dirty="0" err="1">
                <a:solidFill>
                  <a:srgbClr val="5B6770"/>
                </a:solidFill>
              </a:rPr>
              <a:t>Unexecutable</a:t>
            </a:r>
            <a:r>
              <a:rPr lang="en-US" sz="1350" dirty="0">
                <a:solidFill>
                  <a:srgbClr val="5B6770"/>
                </a:solidFill>
              </a:rPr>
              <a:t>- Pending Complete – requires comments</a:t>
            </a:r>
          </a:p>
          <a:p>
            <a:pPr lvl="2">
              <a:spcBef>
                <a:spcPts val="600"/>
              </a:spcBef>
            </a:pPr>
            <a:r>
              <a:rPr lang="en-US" sz="1350" b="1" dirty="0">
                <a:solidFill>
                  <a:srgbClr val="5B6770"/>
                </a:solidFill>
              </a:rPr>
              <a:t>Return to Submitter </a:t>
            </a:r>
            <a:r>
              <a:rPr lang="en-US" sz="1350" dirty="0">
                <a:solidFill>
                  <a:srgbClr val="5B6770"/>
                </a:solidFill>
              </a:rPr>
              <a:t>which requires comments and then the issue is transitioned back to the Submitter for additional information </a:t>
            </a:r>
          </a:p>
          <a:p>
            <a:pPr lvl="2">
              <a:spcBef>
                <a:spcPts val="600"/>
              </a:spcBef>
            </a:pPr>
            <a:r>
              <a:rPr lang="en-US" sz="1350" b="1" dirty="0">
                <a:solidFill>
                  <a:srgbClr val="5B6770"/>
                </a:solidFill>
              </a:rPr>
              <a:t>Complete</a:t>
            </a:r>
            <a:r>
              <a:rPr lang="en-US" sz="1350" dirty="0">
                <a:solidFill>
                  <a:srgbClr val="5B6770"/>
                </a:solidFill>
              </a:rPr>
              <a:t> which transitions to a state of Pending Complete. The Submitter has the option to close the issue by selecting Complete or the issue will be auto closed in 14 calendar days.</a:t>
            </a:r>
          </a:p>
        </p:txBody>
      </p:sp>
    </p:spTree>
    <p:extLst>
      <p:ext uri="{BB962C8B-B14F-4D97-AF65-F5344CB8AC3E}">
        <p14:creationId xmlns:p14="http://schemas.microsoft.com/office/powerpoint/2010/main" val="24722985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Missing</a:t>
            </a:r>
            <a:endParaRPr lang="en-US" b="1" dirty="0">
              <a:solidFill>
                <a:schemeClr val="accent1"/>
              </a:solidFill>
            </a:endParaRPr>
          </a:p>
        </p:txBody>
      </p:sp>
      <p:sp>
        <p:nvSpPr>
          <p:cNvPr id="3" name="Content Placeholder 2"/>
          <p:cNvSpPr>
            <a:spLocks noGrp="1"/>
          </p:cNvSpPr>
          <p:nvPr>
            <p:ph idx="1"/>
          </p:nvPr>
        </p:nvSpPr>
        <p:spPr>
          <a:xfrm>
            <a:off x="304800" y="914400"/>
            <a:ext cx="8534400" cy="2057400"/>
          </a:xfrm>
        </p:spPr>
        <p:txBody>
          <a:bodyPr/>
          <a:lstStyle/>
          <a:p>
            <a:pPr>
              <a:spcBef>
                <a:spcPts val="1200"/>
              </a:spcBef>
            </a:pPr>
            <a:r>
              <a:rPr lang="en-US" sz="1600" dirty="0"/>
              <a:t>Submitting a Usage/Billing – Missing Issue (cont.)</a:t>
            </a:r>
          </a:p>
          <a:p>
            <a:pPr lvl="1">
              <a:spcBef>
                <a:spcPts val="1200"/>
              </a:spcBef>
            </a:pPr>
            <a:r>
              <a:rPr lang="en-US" sz="1600" dirty="0"/>
              <a:t>In this example the TDSP selects </a:t>
            </a:r>
            <a:r>
              <a:rPr lang="en-US" sz="1600" b="1" dirty="0"/>
              <a:t>Complete</a:t>
            </a:r>
            <a:r>
              <a:rPr lang="en-US" sz="1600" dirty="0"/>
              <a:t>, provides the required Tran ID of the missing transaction, and the issue is transitioned to the submitting CR in a state of </a:t>
            </a:r>
            <a:r>
              <a:rPr lang="en-US" sz="1600" b="1" dirty="0"/>
              <a:t>Pending Complete</a:t>
            </a:r>
            <a:r>
              <a:rPr lang="en-US" sz="1600" dirty="0"/>
              <a:t>. If the issue covers multiple service periods, information regarding those transactions should be provided in the comments.</a:t>
            </a:r>
          </a:p>
          <a:p>
            <a:pPr lvl="1">
              <a:spcBef>
                <a:spcPts val="1200"/>
              </a:spcBef>
            </a:pPr>
            <a:r>
              <a:rPr lang="en-US" sz="1600" dirty="0"/>
              <a:t>The Submitting CR has the option to close the issue by selecting </a:t>
            </a:r>
            <a:r>
              <a:rPr lang="en-US" sz="1600" b="1" dirty="0"/>
              <a:t>Complete</a:t>
            </a:r>
            <a:r>
              <a:rPr lang="en-US" sz="1600" dirty="0"/>
              <a:t>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37</a:t>
            </a:fld>
            <a:endParaRPr lang="en-US">
              <a:solidFill>
                <a:srgbClr val="5B677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5438" y="3200400"/>
            <a:ext cx="5953125"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24987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Examples of Usage/Billing Issues – Dispute:</a:t>
            </a:r>
          </a:p>
          <a:p>
            <a:pPr lvl="1">
              <a:spcBef>
                <a:spcPts val="1800"/>
              </a:spcBef>
            </a:pPr>
            <a:r>
              <a:rPr lang="en-US" sz="2000" dirty="0"/>
              <a:t>For use when a CR has an issue with any data found on an 867 or 810 which may pertain to one or more of the following examples:</a:t>
            </a:r>
          </a:p>
          <a:p>
            <a:pPr lvl="2">
              <a:spcBef>
                <a:spcPts val="1800"/>
              </a:spcBef>
            </a:pPr>
            <a:r>
              <a:rPr lang="en-US" sz="2000" dirty="0"/>
              <a:t>Consumption / Usage Data </a:t>
            </a:r>
          </a:p>
          <a:p>
            <a:pPr lvl="2">
              <a:spcBef>
                <a:spcPts val="1800"/>
              </a:spcBef>
            </a:pPr>
            <a:r>
              <a:rPr lang="en-US" sz="2000" dirty="0"/>
              <a:t>Bill Calculations – kW, kWh, power factor, meter multiplier</a:t>
            </a:r>
          </a:p>
          <a:p>
            <a:pPr lvl="2">
              <a:spcBef>
                <a:spcPts val="1800"/>
              </a:spcBef>
            </a:pPr>
            <a:r>
              <a:rPr lang="en-US" sz="2000" dirty="0"/>
              <a:t>Rate Issues – rate classifications/tariffs</a:t>
            </a:r>
          </a:p>
          <a:p>
            <a:pPr lvl="2">
              <a:spcBef>
                <a:spcPts val="1800"/>
              </a:spcBef>
            </a:pPr>
            <a:r>
              <a:rPr lang="en-US" sz="2000" dirty="0"/>
              <a:t>Discretionary Service Charge dispute </a:t>
            </a:r>
          </a:p>
          <a:p>
            <a:pPr lvl="2">
              <a:spcBef>
                <a:spcPts val="1800"/>
              </a:spcBef>
            </a:pPr>
            <a:r>
              <a:rPr lang="en-US" sz="2000" dirty="0"/>
              <a:t>Crossed Meter Situation</a:t>
            </a:r>
          </a:p>
          <a:p>
            <a:pPr lvl="2">
              <a:spcBef>
                <a:spcPts val="1800"/>
              </a:spcBef>
            </a:pPr>
            <a:r>
              <a:rPr lang="en-US" sz="2000" dirty="0"/>
              <a:t>Dispute of Estimated Bill</a:t>
            </a:r>
          </a:p>
          <a:p>
            <a:pPr lvl="2">
              <a:spcBef>
                <a:spcPts val="1800"/>
              </a:spcBef>
            </a:pPr>
            <a:r>
              <a:rPr lang="en-US" sz="2000" dirty="0"/>
              <a:t>Estimation Methodology</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38</a:t>
            </a:fld>
            <a:endParaRPr lang="en-US">
              <a:solidFill>
                <a:srgbClr val="5B6770"/>
              </a:solidFill>
            </a:endParaRPr>
          </a:p>
        </p:txBody>
      </p:sp>
    </p:spTree>
    <p:extLst>
      <p:ext uri="{BB962C8B-B14F-4D97-AF65-F5344CB8AC3E}">
        <p14:creationId xmlns:p14="http://schemas.microsoft.com/office/powerpoint/2010/main" val="23731034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a:buNone/>
            </a:pPr>
            <a:r>
              <a:rPr lang="en-US" sz="1400" dirty="0"/>
              <a:t>Submitting a Usage/Billing – Dispute Issue:</a:t>
            </a:r>
          </a:p>
          <a:p>
            <a:r>
              <a:rPr lang="en-US" sz="1400" dirty="0"/>
              <a:t>The following fields must be populated for successful submission of Day to Day issue sub type Usage/Billing Issues: (For this example, the submitter selects the TDSP.)</a:t>
            </a:r>
          </a:p>
          <a:p>
            <a:pPr lvl="1"/>
            <a:r>
              <a:rPr lang="en-US" sz="1200" dirty="0"/>
              <a:t>Assignee		</a:t>
            </a:r>
          </a:p>
          <a:p>
            <a:pPr lvl="1"/>
            <a:r>
              <a:rPr lang="en-US" sz="1200" dirty="0"/>
              <a:t>ESIID</a:t>
            </a:r>
          </a:p>
          <a:p>
            <a:pPr lvl="1"/>
            <a:r>
              <a:rPr lang="en-US" sz="1200" dirty="0"/>
              <a:t>Original Tran ID (Optional except for 867_03 Final) - BGN02 of the 814_01, 814_16 or 814_24. The TDSP will see it as the BGN06 of the 814_03/814_25.</a:t>
            </a:r>
          </a:p>
          <a:p>
            <a:pPr lvl="1"/>
            <a:r>
              <a:rPr lang="en-US" sz="1200" dirty="0"/>
              <a:t>Tran Type</a:t>
            </a:r>
          </a:p>
          <a:p>
            <a:pPr lvl="1"/>
            <a:r>
              <a:rPr lang="en-US" sz="1200" dirty="0"/>
              <a:t>TXN Date </a:t>
            </a:r>
          </a:p>
          <a:p>
            <a:pPr lvl="1"/>
            <a:r>
              <a:rPr lang="en-US" sz="1200" dirty="0"/>
              <a:t>Start Time - Service Period Start Date</a:t>
            </a:r>
          </a:p>
          <a:p>
            <a:pPr lvl="1"/>
            <a:r>
              <a:rPr lang="en-US" sz="1200" dirty="0"/>
              <a:t>Dispute Category </a:t>
            </a:r>
          </a:p>
          <a:p>
            <a:pPr lvl="2"/>
            <a:r>
              <a:rPr lang="en-US" sz="1200" u="sng" dirty="0"/>
              <a:t>Priority Issue</a:t>
            </a:r>
            <a:r>
              <a:rPr lang="en-US" sz="1200" dirty="0"/>
              <a:t> – defined as a subsequent </a:t>
            </a:r>
            <a:r>
              <a:rPr lang="en-US" sz="1200" dirty="0" err="1"/>
              <a:t>MarkeTrak</a:t>
            </a:r>
            <a:r>
              <a:rPr lang="en-US" sz="1200" dirty="0"/>
              <a:t> issue submitted/resubmitted due to initial </a:t>
            </a:r>
            <a:r>
              <a:rPr lang="en-US" sz="1200" dirty="0" err="1"/>
              <a:t>MarkeTrak</a:t>
            </a:r>
            <a:r>
              <a:rPr lang="en-US" sz="1200" dirty="0"/>
              <a:t> issue being auto closed without resolution or a follow-up </a:t>
            </a:r>
            <a:r>
              <a:rPr lang="en-US" sz="1200" dirty="0" err="1"/>
              <a:t>MarkeTrak</a:t>
            </a:r>
            <a:r>
              <a:rPr lang="en-US" sz="1200" dirty="0"/>
              <a:t> issue exceeding Market accepted SLA</a:t>
            </a:r>
          </a:p>
          <a:p>
            <a:pPr lvl="2"/>
            <a:r>
              <a:rPr lang="en-US" sz="1200" dirty="0"/>
              <a:t>Consumption/Usage Issue</a:t>
            </a:r>
          </a:p>
          <a:p>
            <a:pPr lvl="2"/>
            <a:r>
              <a:rPr lang="en-US" sz="1200" dirty="0"/>
              <a:t>Billing Calculations kWh</a:t>
            </a:r>
          </a:p>
          <a:p>
            <a:pPr lvl="2"/>
            <a:r>
              <a:rPr lang="en-US" sz="1200" dirty="0"/>
              <a:t>Billing Calculations kW</a:t>
            </a:r>
          </a:p>
          <a:p>
            <a:pPr lvl="2"/>
            <a:r>
              <a:rPr lang="en-US" sz="1200" dirty="0"/>
              <a:t>Billing Calculations Power Factor</a:t>
            </a:r>
          </a:p>
          <a:p>
            <a:pPr lvl="2"/>
            <a:r>
              <a:rPr lang="en-US" sz="1200" dirty="0"/>
              <a:t>TDSP Charge Issue</a:t>
            </a:r>
          </a:p>
          <a:p>
            <a:pPr lvl="2"/>
            <a:r>
              <a:rPr lang="en-US" sz="1200" dirty="0"/>
              <a:t>Rate Issue</a:t>
            </a:r>
          </a:p>
          <a:p>
            <a:pPr lvl="2"/>
            <a:r>
              <a:rPr lang="en-US" sz="1200" dirty="0"/>
              <a:t>Crossed Meter Issues</a:t>
            </a:r>
          </a:p>
          <a:p>
            <a:pPr lvl="2"/>
            <a:r>
              <a:rPr lang="en-US" sz="1200" dirty="0"/>
              <a:t>Non-Metered Issues</a:t>
            </a:r>
          </a:p>
          <a:p>
            <a:pPr lvl="2"/>
            <a:r>
              <a:rPr lang="en-US" sz="1200" dirty="0"/>
              <a:t>Other – Comments Required</a:t>
            </a:r>
          </a:p>
          <a:p>
            <a:pPr lvl="1"/>
            <a:r>
              <a:rPr lang="en-US" sz="1200" dirty="0"/>
              <a:t>Tran ID</a:t>
            </a:r>
          </a:p>
          <a:p>
            <a:pPr lvl="1"/>
            <a:r>
              <a:rPr lang="en-US" sz="1200" dirty="0"/>
              <a:t>IDR/Non-IDR</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39</a:t>
            </a:fld>
            <a:endParaRPr lang="en-US">
              <a:solidFill>
                <a:srgbClr val="5B6770"/>
              </a:solidFill>
            </a:endParaRPr>
          </a:p>
        </p:txBody>
      </p:sp>
      <p:cxnSp>
        <p:nvCxnSpPr>
          <p:cNvPr id="5" name="Straight Arrow Connector 4"/>
          <p:cNvCxnSpPr/>
          <p:nvPr/>
        </p:nvCxnSpPr>
        <p:spPr>
          <a:xfrm>
            <a:off x="457200" y="3200400"/>
            <a:ext cx="762000" cy="3048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343400" y="4477465"/>
            <a:ext cx="3955649" cy="830997"/>
          </a:xfrm>
          <a:prstGeom prst="rect">
            <a:avLst/>
          </a:prstGeom>
          <a:solidFill>
            <a:schemeClr val="tx2">
              <a:lumMod val="50000"/>
            </a:schemeClr>
          </a:solidFill>
          <a:ln w="19050">
            <a:solidFill>
              <a:schemeClr val="tx2"/>
            </a:solidFill>
          </a:ln>
        </p:spPr>
        <p:txBody>
          <a:bodyPr wrap="square" anchor="ctr">
            <a:spAutoFit/>
          </a:bodyPr>
          <a:lstStyle/>
          <a:p>
            <a:pPr algn="ctr">
              <a:defRPr/>
            </a:pPr>
            <a:r>
              <a:rPr lang="en-US" sz="2400" b="1" dirty="0">
                <a:solidFill>
                  <a:prstClr val="white"/>
                </a:solidFill>
                <a:cs typeface="Arial" charset="0"/>
              </a:rPr>
              <a:t>Comments are </a:t>
            </a:r>
            <a:r>
              <a:rPr lang="en-US" sz="2400" b="1" dirty="0" smtClean="0">
                <a:solidFill>
                  <a:prstClr val="white"/>
                </a:solidFill>
                <a:cs typeface="Arial" charset="0"/>
              </a:rPr>
              <a:t>highly recommended!</a:t>
            </a:r>
            <a:endParaRPr lang="en-US" sz="2400" b="1" dirty="0">
              <a:solidFill>
                <a:prstClr val="white"/>
              </a:solidFill>
              <a:cs typeface="Arial" charset="0"/>
            </a:endParaRPr>
          </a:p>
        </p:txBody>
      </p:sp>
    </p:spTree>
    <p:extLst>
      <p:ext uri="{BB962C8B-B14F-4D97-AF65-F5344CB8AC3E}">
        <p14:creationId xmlns:p14="http://schemas.microsoft.com/office/powerpoint/2010/main" val="1004792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43682"/>
            <a:ext cx="6343650" cy="518318"/>
          </a:xfrm>
        </p:spPr>
        <p:txBody>
          <a:bodyPr/>
          <a:lstStyle/>
          <a:p>
            <a:r>
              <a:rPr lang="en-US" dirty="0" err="1"/>
              <a:t>MarkeTrak</a:t>
            </a:r>
            <a:r>
              <a:rPr lang="en-US" dirty="0"/>
              <a:t> Training Objectives</a:t>
            </a:r>
          </a:p>
        </p:txBody>
      </p:sp>
      <p:sp>
        <p:nvSpPr>
          <p:cNvPr id="3" name="Content Placeholder 2"/>
          <p:cNvSpPr>
            <a:spLocks noGrp="1"/>
          </p:cNvSpPr>
          <p:nvPr>
            <p:ph idx="1"/>
          </p:nvPr>
        </p:nvSpPr>
        <p:spPr>
          <a:xfrm>
            <a:off x="4617094" y="1645381"/>
            <a:ext cx="4298306" cy="3096553"/>
          </a:xfrm>
        </p:spPr>
        <p:txBody>
          <a:bodyPr/>
          <a:lstStyle/>
          <a:p>
            <a:pPr>
              <a:spcBef>
                <a:spcPts val="0"/>
              </a:spcBef>
              <a:spcAft>
                <a:spcPts val="1200"/>
              </a:spcAft>
            </a:pPr>
            <a:r>
              <a:rPr lang="en-US" sz="1800" dirty="0"/>
              <a:t>Bulk Insert</a:t>
            </a:r>
          </a:p>
          <a:p>
            <a:pPr>
              <a:spcBef>
                <a:spcPts val="0"/>
              </a:spcBef>
              <a:spcAft>
                <a:spcPts val="1200"/>
              </a:spcAft>
            </a:pPr>
            <a:r>
              <a:rPr lang="en-US" sz="1800" dirty="0"/>
              <a:t>Additional D2D Subtypes</a:t>
            </a:r>
          </a:p>
          <a:p>
            <a:pPr>
              <a:spcBef>
                <a:spcPts val="0"/>
              </a:spcBef>
              <a:spcAft>
                <a:spcPts val="1200"/>
              </a:spcAft>
            </a:pPr>
            <a:r>
              <a:rPr lang="en-US" sz="1800" dirty="0"/>
              <a:t>Other Subtype</a:t>
            </a:r>
          </a:p>
          <a:p>
            <a:pPr>
              <a:spcBef>
                <a:spcPts val="0"/>
              </a:spcBef>
              <a:spcAft>
                <a:spcPts val="1200"/>
              </a:spcAft>
            </a:pPr>
            <a:r>
              <a:rPr lang="en-US" sz="1800" dirty="0"/>
              <a:t>Inadvertent Gains</a:t>
            </a:r>
          </a:p>
          <a:p>
            <a:pPr lvl="1">
              <a:spcBef>
                <a:spcPts val="0"/>
              </a:spcBef>
              <a:spcAft>
                <a:spcPts val="1200"/>
              </a:spcAft>
            </a:pPr>
            <a:r>
              <a:rPr lang="en-US" sz="1400" dirty="0"/>
              <a:t>Rescission</a:t>
            </a:r>
          </a:p>
          <a:p>
            <a:pPr lvl="1">
              <a:spcBef>
                <a:spcPts val="0"/>
              </a:spcBef>
              <a:spcAft>
                <a:spcPts val="1200"/>
              </a:spcAft>
            </a:pPr>
            <a:r>
              <a:rPr lang="en-US" sz="1400" dirty="0"/>
              <a:t>IAG Walkthrough</a:t>
            </a:r>
          </a:p>
          <a:p>
            <a:pPr lvl="1">
              <a:spcBef>
                <a:spcPts val="0"/>
              </a:spcBef>
              <a:spcAft>
                <a:spcPts val="1200"/>
              </a:spcAft>
            </a:pPr>
            <a:r>
              <a:rPr lang="en-US" sz="1400" dirty="0"/>
              <a:t>Verification Process</a:t>
            </a:r>
          </a:p>
          <a:p>
            <a:pPr lvl="1">
              <a:spcBef>
                <a:spcPts val="0"/>
              </a:spcBef>
              <a:spcAft>
                <a:spcPts val="1200"/>
              </a:spcAft>
            </a:pPr>
            <a:r>
              <a:rPr lang="en-US" sz="1400" dirty="0"/>
              <a:t>Best Practices</a:t>
            </a:r>
          </a:p>
          <a:p>
            <a:pPr lvl="1">
              <a:spcBef>
                <a:spcPts val="0"/>
              </a:spcBef>
              <a:spcAft>
                <a:spcPts val="1200"/>
              </a:spcAft>
            </a:pPr>
            <a:r>
              <a:rPr lang="en-US" sz="1400" dirty="0"/>
              <a:t>Reporting</a:t>
            </a:r>
          </a:p>
          <a:p>
            <a:pPr>
              <a:spcBef>
                <a:spcPts val="0"/>
              </a:spcBef>
              <a:spcAft>
                <a:spcPts val="1200"/>
              </a:spcAft>
            </a:pPr>
            <a:r>
              <a:rPr lang="en-US" sz="1800" dirty="0"/>
              <a:t>Background/GUI Reporting</a:t>
            </a:r>
          </a:p>
          <a:p>
            <a:pPr lvl="1">
              <a:spcBef>
                <a:spcPts val="0"/>
              </a:spcBef>
              <a:spcAft>
                <a:spcPts val="1200"/>
              </a:spcAft>
            </a:pPr>
            <a:endParaRPr lang="en-US" sz="1400" dirty="0"/>
          </a:p>
          <a:p>
            <a:pPr lvl="1">
              <a:spcBef>
                <a:spcPts val="0"/>
              </a:spcBef>
              <a:spcAft>
                <a:spcPts val="1200"/>
              </a:spcAft>
            </a:pPr>
            <a:endParaRPr lang="en-US" sz="1400" dirty="0"/>
          </a:p>
          <a:p>
            <a:pPr lvl="1">
              <a:spcBef>
                <a:spcPts val="0"/>
              </a:spcBef>
              <a:spcAft>
                <a:spcPts val="1200"/>
              </a:spcAft>
            </a:pPr>
            <a:endParaRPr lang="en-US" sz="1400" dirty="0"/>
          </a:p>
          <a:p>
            <a:pPr marL="457200" lvl="1" indent="0">
              <a:spcBef>
                <a:spcPts val="0"/>
              </a:spcBef>
              <a:spcAft>
                <a:spcPts val="1200"/>
              </a:spcAft>
              <a:buNone/>
            </a:pPr>
            <a:endParaRPr lang="en-US" sz="1400"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solidFill>
              </a:rPr>
              <a:pPr/>
              <a:t>4</a:t>
            </a:fld>
            <a:endParaRPr lang="en-US">
              <a:solidFill>
                <a:srgbClr val="5B6770"/>
              </a:solidFill>
            </a:endParaRPr>
          </a:p>
        </p:txBody>
      </p:sp>
      <p:sp>
        <p:nvSpPr>
          <p:cNvPr id="5" name="Content Placeholder 2"/>
          <p:cNvSpPr txBox="1">
            <a:spLocks/>
          </p:cNvSpPr>
          <p:nvPr/>
        </p:nvSpPr>
        <p:spPr>
          <a:xfrm>
            <a:off x="381000" y="1066800"/>
            <a:ext cx="4646124" cy="5257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2400"/>
              </a:spcAft>
              <a:buFont typeface="Arial" panose="020B0604020202020204" pitchFamily="34" charset="0"/>
              <a:buNone/>
            </a:pPr>
            <a:r>
              <a:rPr lang="en-US" sz="1800" b="1" i="1" dirty="0">
                <a:solidFill>
                  <a:srgbClr val="5B6770"/>
                </a:solidFill>
              </a:rPr>
              <a:t>This training covers the following topics:</a:t>
            </a:r>
          </a:p>
          <a:p>
            <a:pPr marL="274320" indent="-274320">
              <a:spcBef>
                <a:spcPts val="0"/>
              </a:spcBef>
              <a:spcAft>
                <a:spcPts val="1200"/>
              </a:spcAft>
            </a:pPr>
            <a:r>
              <a:rPr lang="en-US" sz="1800" dirty="0">
                <a:solidFill>
                  <a:srgbClr val="5B6770"/>
                </a:solidFill>
              </a:rPr>
              <a:t>General </a:t>
            </a:r>
            <a:r>
              <a:rPr lang="en-US" sz="1800" dirty="0" err="1">
                <a:solidFill>
                  <a:srgbClr val="5B6770"/>
                </a:solidFill>
              </a:rPr>
              <a:t>MarkeTrak</a:t>
            </a:r>
            <a:r>
              <a:rPr lang="en-US" sz="1800" dirty="0">
                <a:solidFill>
                  <a:srgbClr val="5B6770"/>
                </a:solidFill>
              </a:rPr>
              <a:t> Navigation</a:t>
            </a:r>
          </a:p>
          <a:p>
            <a:pPr marL="274320" indent="-274320">
              <a:spcBef>
                <a:spcPts val="0"/>
              </a:spcBef>
              <a:spcAft>
                <a:spcPts val="1200"/>
              </a:spcAft>
            </a:pPr>
            <a:r>
              <a:rPr lang="en-US" sz="1800" dirty="0">
                <a:solidFill>
                  <a:srgbClr val="5B6770"/>
                </a:solidFill>
              </a:rPr>
              <a:t>Administrator Functionality</a:t>
            </a:r>
          </a:p>
          <a:p>
            <a:pPr marL="274320" indent="-274320">
              <a:spcBef>
                <a:spcPts val="0"/>
              </a:spcBef>
              <a:spcAft>
                <a:spcPts val="1200"/>
              </a:spcAft>
            </a:pPr>
            <a:r>
              <a:rPr lang="en-US" sz="1800" dirty="0">
                <a:solidFill>
                  <a:srgbClr val="5B6770"/>
                </a:solidFill>
              </a:rPr>
              <a:t>Email Notification</a:t>
            </a:r>
          </a:p>
          <a:p>
            <a:pPr marL="274320" indent="-274320">
              <a:spcBef>
                <a:spcPts val="0"/>
              </a:spcBef>
              <a:spcAft>
                <a:spcPts val="1200"/>
              </a:spcAft>
            </a:pPr>
            <a:r>
              <a:rPr lang="en-US" sz="1800" dirty="0" err="1">
                <a:solidFill>
                  <a:srgbClr val="5B6770"/>
                </a:solidFill>
              </a:rPr>
              <a:t>ListServes</a:t>
            </a:r>
            <a:endParaRPr lang="en-US" sz="1800" dirty="0">
              <a:solidFill>
                <a:srgbClr val="5B6770"/>
              </a:solidFill>
            </a:endParaRPr>
          </a:p>
          <a:p>
            <a:pPr marL="274320" indent="-274320">
              <a:spcBef>
                <a:spcPts val="0"/>
              </a:spcBef>
              <a:spcAft>
                <a:spcPts val="1200"/>
              </a:spcAft>
            </a:pPr>
            <a:r>
              <a:rPr lang="en-US" sz="1800" dirty="0">
                <a:solidFill>
                  <a:srgbClr val="5B6770"/>
                </a:solidFill>
              </a:rPr>
              <a:t>Missing Enrollments</a:t>
            </a:r>
          </a:p>
          <a:p>
            <a:pPr marL="274320" indent="-274320">
              <a:spcBef>
                <a:spcPts val="0"/>
              </a:spcBef>
              <a:spcAft>
                <a:spcPts val="1200"/>
              </a:spcAft>
            </a:pPr>
            <a:r>
              <a:rPr lang="en-US" sz="1800" dirty="0">
                <a:solidFill>
                  <a:srgbClr val="5B6770"/>
                </a:solidFill>
              </a:rPr>
              <a:t>Usage &amp; Billing</a:t>
            </a:r>
          </a:p>
          <a:p>
            <a:pPr marL="274320" indent="-274320">
              <a:spcBef>
                <a:spcPts val="0"/>
              </a:spcBef>
              <a:spcAft>
                <a:spcPts val="1200"/>
              </a:spcAft>
            </a:pPr>
            <a:r>
              <a:rPr lang="en-US" sz="1800" dirty="0">
                <a:solidFill>
                  <a:srgbClr val="5B6770"/>
                </a:solidFill>
              </a:rPr>
              <a:t>Switch Holds</a:t>
            </a:r>
          </a:p>
          <a:p>
            <a:pPr marL="274320" indent="-274320">
              <a:spcBef>
                <a:spcPts val="0"/>
              </a:spcBef>
              <a:spcAft>
                <a:spcPts val="1200"/>
              </a:spcAft>
            </a:pPr>
            <a:r>
              <a:rPr lang="en-US" sz="1800" dirty="0">
                <a:solidFill>
                  <a:srgbClr val="5B6770"/>
                </a:solidFill>
              </a:rPr>
              <a:t>Siebel Changes</a:t>
            </a:r>
          </a:p>
          <a:p>
            <a:pPr marL="274320" indent="-274320">
              <a:spcBef>
                <a:spcPts val="0"/>
              </a:spcBef>
              <a:spcAft>
                <a:spcPts val="1200"/>
              </a:spcAft>
            </a:pPr>
            <a:r>
              <a:rPr lang="en-US" sz="1800" dirty="0">
                <a:solidFill>
                  <a:srgbClr val="5B6770"/>
                </a:solidFill>
              </a:rPr>
              <a:t>DEV LSE/Non LSE</a:t>
            </a:r>
          </a:p>
          <a:p>
            <a:pPr marL="274320" indent="-274320">
              <a:spcBef>
                <a:spcPts val="0"/>
              </a:spcBef>
              <a:spcAft>
                <a:spcPts val="1200"/>
              </a:spcAft>
            </a:pPr>
            <a:endParaRPr lang="en-US" sz="1800" dirty="0">
              <a:solidFill>
                <a:srgbClr val="5B6770"/>
              </a:solidFill>
            </a:endParaRPr>
          </a:p>
        </p:txBody>
      </p:sp>
    </p:spTree>
    <p:extLst>
      <p:ext uri="{BB962C8B-B14F-4D97-AF65-F5344CB8AC3E}">
        <p14:creationId xmlns:p14="http://schemas.microsoft.com/office/powerpoint/2010/main" val="24283797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1905000"/>
          </a:xfrm>
        </p:spPr>
        <p:txBody>
          <a:bodyPr/>
          <a:lstStyle/>
          <a:p>
            <a:pPr marL="0" indent="0">
              <a:spcBef>
                <a:spcPts val="1200"/>
              </a:spcBef>
              <a:buNone/>
            </a:pPr>
            <a:r>
              <a:rPr lang="en-US" sz="1400" dirty="0"/>
              <a:t>Submitting a Usage/Billing – Dispute Issue (cont.):</a:t>
            </a:r>
          </a:p>
          <a:p>
            <a:pPr>
              <a:spcBef>
                <a:spcPts val="1200"/>
              </a:spcBef>
            </a:pPr>
            <a:r>
              <a:rPr lang="en-US" sz="1300" dirty="0"/>
              <a:t>NOTE: The Comments field is optional except when the Dispute Category is Other. Please include any additional information in this box. Stop Time = Service Period Stop Date.  Although optional it is encouraged to be populated.  </a:t>
            </a:r>
            <a:r>
              <a:rPr lang="en-US" sz="1300" i="1" dirty="0"/>
              <a:t>If left blank it will be assumed that the Stop date is the date up to the most current read date</a:t>
            </a:r>
            <a:r>
              <a:rPr lang="en-US" sz="1300" dirty="0"/>
              <a:t>. The submitting MP will be validated as the ROR for the Start Time provided on the issue to prevent users from submitting invalid issues.</a:t>
            </a:r>
          </a:p>
          <a:p>
            <a:pPr>
              <a:spcBef>
                <a:spcPts val="1200"/>
              </a:spcBef>
            </a:pPr>
            <a:r>
              <a:rPr lang="en-US" sz="1300" dirty="0"/>
              <a:t>Select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40</a:t>
            </a:fld>
            <a:endParaRPr lang="en-US">
              <a:solidFill>
                <a:srgbClr val="5B6770"/>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b="24173"/>
          <a:stretch>
            <a:fillRect/>
          </a:stretch>
        </p:blipFill>
        <p:spPr bwMode="auto">
          <a:xfrm>
            <a:off x="2581277" y="2590801"/>
            <a:ext cx="5953125"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 y="1524000"/>
            <a:ext cx="533400" cy="15240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AutoShape 3"/>
          <p:cNvCxnSpPr>
            <a:cxnSpLocks noChangeShapeType="1"/>
          </p:cNvCxnSpPr>
          <p:nvPr/>
        </p:nvCxnSpPr>
        <p:spPr bwMode="auto">
          <a:xfrm flipH="1" flipV="1">
            <a:off x="2743200" y="3352800"/>
            <a:ext cx="76200" cy="45720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7789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D2D Issues: Usage Billing - Dispute</a:t>
            </a:r>
            <a:endParaRPr lang="en-US" b="1" dirty="0">
              <a:solidFill>
                <a:schemeClr val="accent1"/>
              </a:solidFill>
            </a:endParaRPr>
          </a:p>
        </p:txBody>
      </p:sp>
      <p:sp>
        <p:nvSpPr>
          <p:cNvPr id="3" name="Content Placeholder 2"/>
          <p:cNvSpPr>
            <a:spLocks noGrp="1"/>
          </p:cNvSpPr>
          <p:nvPr>
            <p:ph idx="1"/>
          </p:nvPr>
        </p:nvSpPr>
        <p:spPr>
          <a:xfrm>
            <a:off x="304800" y="914400"/>
            <a:ext cx="8534400" cy="2971800"/>
          </a:xfrm>
        </p:spPr>
        <p:txBody>
          <a:bodyPr/>
          <a:lstStyle/>
          <a:p>
            <a:pPr marL="0" indent="0">
              <a:spcBef>
                <a:spcPts val="600"/>
              </a:spcBef>
              <a:buNone/>
            </a:pPr>
            <a:r>
              <a:rPr lang="en-US" sz="1400" dirty="0"/>
              <a:t>Submitting a Usage/Billing – Dispute Issue (cont.):</a:t>
            </a:r>
          </a:p>
          <a:p>
            <a:pPr>
              <a:spcBef>
                <a:spcPts val="600"/>
              </a:spcBef>
            </a:pPr>
            <a:r>
              <a:rPr lang="en-US" sz="1300" dirty="0"/>
              <a:t>The issue enters TDSP queue in a state of </a:t>
            </a:r>
            <a:r>
              <a:rPr lang="en-US" sz="1300" b="1" dirty="0"/>
              <a:t>New</a:t>
            </a:r>
            <a:r>
              <a:rPr lang="en-US" sz="1300" dirty="0"/>
              <a:t> and is visible only by the Submitting CR and TDSP.</a:t>
            </a:r>
          </a:p>
          <a:p>
            <a:pPr>
              <a:spcBef>
                <a:spcPts val="600"/>
              </a:spcBef>
            </a:pPr>
            <a:r>
              <a:rPr lang="en-US" sz="1300" dirty="0"/>
              <a:t>The Submitting CR can Withdraw the issue at this point. </a:t>
            </a:r>
          </a:p>
          <a:p>
            <a:pPr>
              <a:spcBef>
                <a:spcPts val="600"/>
              </a:spcBef>
            </a:pPr>
            <a:r>
              <a:rPr lang="en-US" sz="1300" dirty="0"/>
              <a:t>The TDSP selects </a:t>
            </a:r>
            <a:r>
              <a:rPr lang="en-US" sz="1300" b="1" dirty="0"/>
              <a:t>Begin Working </a:t>
            </a:r>
            <a:r>
              <a:rPr lang="en-US" sz="1300" dirty="0"/>
              <a:t>and the issue is transitioned in a new state of </a:t>
            </a:r>
            <a:r>
              <a:rPr lang="en-US" sz="1300" b="1" dirty="0"/>
              <a:t>In Progress-Assignee</a:t>
            </a:r>
            <a:r>
              <a:rPr lang="en-US" sz="1300" dirty="0"/>
              <a:t>. </a:t>
            </a:r>
          </a:p>
          <a:p>
            <a:pPr>
              <a:spcBef>
                <a:spcPts val="600"/>
              </a:spcBef>
            </a:pPr>
            <a:r>
              <a:rPr lang="en-US" sz="1300" dirty="0"/>
              <a:t>At this point, the Submitting CR can no longer Withdraw the issue.</a:t>
            </a:r>
          </a:p>
          <a:p>
            <a:pPr>
              <a:spcBef>
                <a:spcPts val="600"/>
              </a:spcBef>
            </a:pPr>
            <a:r>
              <a:rPr lang="en-US" sz="1300" dirty="0"/>
              <a:t>TDSP reviews the issue and has the options: </a:t>
            </a:r>
          </a:p>
          <a:p>
            <a:pPr lvl="1">
              <a:spcBef>
                <a:spcPts val="600"/>
              </a:spcBef>
            </a:pPr>
            <a:r>
              <a:rPr lang="en-US" sz="1300" b="1" dirty="0" err="1"/>
              <a:t>Unexecutable</a:t>
            </a:r>
            <a:r>
              <a:rPr lang="en-US" sz="1300" dirty="0"/>
              <a:t>, which results in state </a:t>
            </a:r>
            <a:r>
              <a:rPr lang="en-US" sz="1300" dirty="0" err="1"/>
              <a:t>Unexecutable</a:t>
            </a:r>
            <a:r>
              <a:rPr lang="en-US" sz="1300" dirty="0"/>
              <a:t>- Pending Complete – requires comments</a:t>
            </a:r>
          </a:p>
          <a:p>
            <a:pPr lvl="1">
              <a:spcBef>
                <a:spcPts val="600"/>
              </a:spcBef>
            </a:pPr>
            <a:r>
              <a:rPr lang="en-US" sz="1300" b="1" dirty="0"/>
              <a:t>Return to Submitter </a:t>
            </a:r>
            <a:r>
              <a:rPr lang="en-US" sz="1300" dirty="0"/>
              <a:t>which requires comments and then the issue is transitioned back to the Submitter for additional information </a:t>
            </a:r>
          </a:p>
          <a:p>
            <a:pPr lvl="1">
              <a:spcBef>
                <a:spcPts val="600"/>
              </a:spcBef>
            </a:pPr>
            <a:r>
              <a:rPr lang="en-US" sz="1300" b="1" dirty="0"/>
              <a:t>Complete</a:t>
            </a:r>
            <a:r>
              <a:rPr lang="en-US" sz="1300" dirty="0"/>
              <a:t> which transitions to a state of Pending Complete. The Submitter has the option to close the issue by selecting Complete or the issue will be auto closed in 14 calendar days.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41</a:t>
            </a:fld>
            <a:endParaRPr lang="en-US">
              <a:solidFill>
                <a:srgbClr val="5B6770"/>
              </a:solidFill>
            </a:endParaRPr>
          </a:p>
        </p:txBody>
      </p:sp>
      <p:grpSp>
        <p:nvGrpSpPr>
          <p:cNvPr id="5" name="Group 6"/>
          <p:cNvGrpSpPr>
            <a:grpSpLocks/>
          </p:cNvGrpSpPr>
          <p:nvPr/>
        </p:nvGrpSpPr>
        <p:grpSpPr bwMode="auto">
          <a:xfrm>
            <a:off x="1524002" y="3933825"/>
            <a:ext cx="5953125" cy="1323975"/>
            <a:chOff x="1143000" y="3933825"/>
            <a:chExt cx="5953125" cy="1323975"/>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b="26064"/>
            <a:stretch>
              <a:fillRect/>
            </a:stretch>
          </p:blipFill>
          <p:spPr bwMode="auto">
            <a:xfrm>
              <a:off x="1143000" y="3933825"/>
              <a:ext cx="595312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AutoShape 5"/>
            <p:cNvCxnSpPr>
              <a:cxnSpLocks noChangeShapeType="1"/>
            </p:cNvCxnSpPr>
            <p:nvPr/>
          </p:nvCxnSpPr>
          <p:spPr bwMode="auto">
            <a:xfrm flipV="1">
              <a:off x="2667000" y="4495800"/>
              <a:ext cx="506412"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8" name="AutoShape 4"/>
            <p:cNvCxnSpPr>
              <a:cxnSpLocks noChangeShapeType="1"/>
            </p:cNvCxnSpPr>
            <p:nvPr/>
          </p:nvCxnSpPr>
          <p:spPr bwMode="auto">
            <a:xfrm flipH="1" flipV="1">
              <a:off x="2497137" y="4495800"/>
              <a:ext cx="169863" cy="5905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cxnSp>
          <p:nvCxnSpPr>
            <p:cNvPr id="9" name="AutoShape 3"/>
            <p:cNvCxnSpPr>
              <a:cxnSpLocks noChangeShapeType="1"/>
            </p:cNvCxnSpPr>
            <p:nvPr/>
          </p:nvCxnSpPr>
          <p:spPr bwMode="auto">
            <a:xfrm flipH="1" flipV="1">
              <a:off x="1563687" y="4559300"/>
              <a:ext cx="1103313" cy="527050"/>
            </a:xfrm>
            <a:prstGeom prst="straightConnector1">
              <a:avLst/>
            </a:prstGeom>
            <a:noFill/>
            <a:ln w="15875">
              <a:solidFill>
                <a:srgbClr val="FF0000"/>
              </a:solidFill>
              <a:round/>
              <a:headEnd/>
              <a:tailEnd type="triangle" w="med" len="med"/>
            </a:ln>
            <a:extLst>
              <a:ext uri="{909E8E84-426E-40DD-AFC4-6F175D3DCCD1}">
                <a14:hiddenFill xmlns:a14="http://schemas.microsoft.com/office/drawing/2010/main">
                  <a:noFill/>
                </a14:hiddenFill>
              </a:ext>
            </a:extLst>
          </p:spPr>
        </p:cxnSp>
      </p:grpSp>
      <p:sp>
        <p:nvSpPr>
          <p:cNvPr id="10" name="Content Placeholder 2"/>
          <p:cNvSpPr txBox="1">
            <a:spLocks/>
          </p:cNvSpPr>
          <p:nvPr/>
        </p:nvSpPr>
        <p:spPr>
          <a:xfrm>
            <a:off x="304800" y="5410200"/>
            <a:ext cx="8534400" cy="75565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sz="1300" dirty="0">
                <a:solidFill>
                  <a:srgbClr val="5B6770"/>
                </a:solidFill>
              </a:rPr>
              <a:t>In this example the TDSP selects </a:t>
            </a:r>
            <a:r>
              <a:rPr lang="en-US" sz="1300" b="1" dirty="0">
                <a:solidFill>
                  <a:srgbClr val="5B6770"/>
                </a:solidFill>
              </a:rPr>
              <a:t>Complete</a:t>
            </a:r>
            <a:r>
              <a:rPr lang="en-US" sz="1300" dirty="0">
                <a:solidFill>
                  <a:srgbClr val="5B6770"/>
                </a:solidFill>
              </a:rPr>
              <a:t> and the issue is transitioned to the submitting CR in a state of </a:t>
            </a:r>
            <a:r>
              <a:rPr lang="en-US" sz="1300" b="1" dirty="0">
                <a:solidFill>
                  <a:srgbClr val="5B6770"/>
                </a:solidFill>
              </a:rPr>
              <a:t>Pending Complete</a:t>
            </a:r>
            <a:r>
              <a:rPr lang="en-US" sz="1300" dirty="0">
                <a:solidFill>
                  <a:srgbClr val="5B6770"/>
                </a:solidFill>
              </a:rPr>
              <a:t>. The Submitting CR has the option to close the issue by selecting </a:t>
            </a:r>
            <a:r>
              <a:rPr lang="en-US" sz="1300" b="1" dirty="0">
                <a:solidFill>
                  <a:srgbClr val="5B6770"/>
                </a:solidFill>
              </a:rPr>
              <a:t>Complete</a:t>
            </a:r>
            <a:r>
              <a:rPr lang="en-US" sz="1300" dirty="0">
                <a:solidFill>
                  <a:srgbClr val="5B6770"/>
                </a:solidFill>
              </a:rPr>
              <a:t> or the issue will be Auto Closed in 14 Calendar days.</a:t>
            </a:r>
          </a:p>
        </p:txBody>
      </p:sp>
    </p:spTree>
    <p:extLst>
      <p:ext uri="{BB962C8B-B14F-4D97-AF65-F5344CB8AC3E}">
        <p14:creationId xmlns:p14="http://schemas.microsoft.com/office/powerpoint/2010/main" val="42497229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Subtypes</a:t>
            </a:r>
            <a:endParaRPr lang="en-US" b="1" dirty="0">
              <a:solidFill>
                <a:schemeClr val="accent1"/>
              </a:solidFill>
            </a:endParaRPr>
          </a:p>
        </p:txBody>
      </p:sp>
      <p:sp>
        <p:nvSpPr>
          <p:cNvPr id="3" name="Content Placeholder 2"/>
          <p:cNvSpPr>
            <a:spLocks noGrp="1"/>
          </p:cNvSpPr>
          <p:nvPr>
            <p:ph idx="1"/>
          </p:nvPr>
        </p:nvSpPr>
        <p:spPr>
          <a:xfrm>
            <a:off x="5105400" y="914400"/>
            <a:ext cx="3733800" cy="5334000"/>
          </a:xfrm>
        </p:spPr>
        <p:txBody>
          <a:bodyPr/>
          <a:lstStyle/>
          <a:p>
            <a:pPr>
              <a:spcBef>
                <a:spcPts val="1200"/>
              </a:spcBef>
            </a:pPr>
            <a:r>
              <a:rPr lang="en-US" sz="1700" dirty="0"/>
              <a:t>AMS LSE Interval Subtypes are submitted for questions regarding AMS interval level data whereas questions regarding 867s or 810s are handled via Usage &amp; Billing subtypes.</a:t>
            </a:r>
          </a:p>
          <a:p>
            <a:pPr>
              <a:spcBef>
                <a:spcPts val="1200"/>
              </a:spcBef>
            </a:pPr>
            <a:r>
              <a:rPr lang="en-US" sz="1700" dirty="0"/>
              <a:t>The Supplemental AMS Interval Data Extract is used as reference for AMS LSE Dispute subtype.  The extract is posted daily to the ERCOT Market Information System (MIS) on ercot.com website.</a:t>
            </a:r>
          </a:p>
          <a:p>
            <a:pPr>
              <a:spcBef>
                <a:spcPts val="1200"/>
              </a:spcBef>
            </a:pPr>
            <a:r>
              <a:rPr lang="en-US" sz="1700" dirty="0"/>
              <a:t>Additional information about the extract can be found in the Supplemental AMS Interval Data Extract User Guide located on ERCOT.com.</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42</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6"/>
            <a:ext cx="47053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79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3810000"/>
          </a:xfrm>
        </p:spPr>
        <p:txBody>
          <a:bodyPr/>
          <a:lstStyle/>
          <a:p>
            <a:pPr>
              <a:spcBef>
                <a:spcPts val="1800"/>
              </a:spcBef>
            </a:pPr>
            <a:r>
              <a:rPr lang="en-US" sz="2000" dirty="0"/>
              <a:t>Competitive Retailers (CRs) submit this Subtype when they discover an interval usage gap with the AMS LSE interval data from the TDSP.</a:t>
            </a:r>
          </a:p>
          <a:p>
            <a:pPr>
              <a:spcBef>
                <a:spcPts val="1800"/>
              </a:spcBef>
            </a:pPr>
            <a:r>
              <a:rPr lang="en-US" sz="2000" dirty="0"/>
              <a:t>Typically submitted requesting AMS data for one or more consecutive </a:t>
            </a:r>
            <a:r>
              <a:rPr lang="en-US" sz="2000" b="1" u="sng" dirty="0"/>
              <a:t>days</a:t>
            </a:r>
            <a:r>
              <a:rPr lang="en-US" sz="2000" dirty="0"/>
              <a:t> of a service period. </a:t>
            </a:r>
            <a:r>
              <a:rPr lang="en-US" sz="2000" dirty="0">
                <a:solidFill>
                  <a:schemeClr val="accent5"/>
                </a:solidFill>
              </a:rPr>
              <a:t>(Remember LSE files will have all 96 intervals completed for each day)</a:t>
            </a:r>
          </a:p>
          <a:p>
            <a:pPr>
              <a:spcBef>
                <a:spcPts val="1800"/>
              </a:spcBef>
            </a:pPr>
            <a:r>
              <a:rPr lang="en-US" sz="2000" dirty="0"/>
              <a:t>In order to submit this subtype, the following is required:</a:t>
            </a:r>
          </a:p>
          <a:p>
            <a:pPr lvl="1">
              <a:spcBef>
                <a:spcPts val="1800"/>
              </a:spcBef>
            </a:pPr>
            <a:r>
              <a:rPr lang="en-US" sz="2000" dirty="0"/>
              <a:t>The ESIID must have an AMS meter profile at ERCOT. </a:t>
            </a:r>
            <a:r>
              <a:rPr lang="en-US" sz="2000" dirty="0">
                <a:solidFill>
                  <a:schemeClr val="accent5"/>
                </a:solidFill>
              </a:rPr>
              <a:t>(AMS Settlement Flag = true on Find ESI functionality)</a:t>
            </a:r>
          </a:p>
          <a:p>
            <a:pPr lvl="1">
              <a:spcBef>
                <a:spcPts val="1800"/>
              </a:spcBef>
            </a:pPr>
            <a:r>
              <a:rPr lang="en-US" sz="2000" dirty="0"/>
              <a:t>The CR must be the current Rep of Record for ALL usage days specified by the STARTIME and STOPTIME range.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43</a:t>
            </a:fld>
            <a:endParaRPr lang="en-US">
              <a:solidFill>
                <a:srgbClr val="5B6770"/>
              </a:solidFill>
            </a:endParaRPr>
          </a:p>
        </p:txBody>
      </p:sp>
    </p:spTree>
    <p:extLst>
      <p:ext uri="{BB962C8B-B14F-4D97-AF65-F5344CB8AC3E}">
        <p14:creationId xmlns:p14="http://schemas.microsoft.com/office/powerpoint/2010/main" val="1052078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21336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option:</a:t>
            </a:r>
          </a:p>
          <a:p>
            <a:pPr lvl="1">
              <a:spcBef>
                <a:spcPts val="1800"/>
              </a:spcBef>
            </a:pPr>
            <a:r>
              <a:rPr lang="en-US" sz="2000" dirty="0"/>
              <a:t>Select the Usage/Billing AMS LSE Interval </a:t>
            </a:r>
            <a:r>
              <a:rPr lang="en-US" sz="2000" b="1" dirty="0">
                <a:solidFill>
                  <a:schemeClr val="accent5"/>
                </a:solidFill>
              </a:rPr>
              <a:t>Missing</a:t>
            </a:r>
            <a:r>
              <a:rPr lang="en-US" sz="2000" dirty="0"/>
              <a:t> option.</a:t>
            </a:r>
          </a:p>
          <a:p>
            <a:pPr lvl="1">
              <a:spcBef>
                <a:spcPts val="1800"/>
              </a:spcBef>
            </a:pPr>
            <a:r>
              <a:rPr lang="en-US" sz="2000" dirty="0"/>
              <a:t>Enter the data for the required fields.</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44</a:t>
            </a:fld>
            <a:endParaRPr lang="en-US">
              <a:solidFill>
                <a:srgbClr val="5B6770"/>
              </a:solidFill>
            </a:endParaRPr>
          </a:p>
        </p:txBody>
      </p:sp>
    </p:spTree>
    <p:extLst>
      <p:ext uri="{BB962C8B-B14F-4D97-AF65-F5344CB8AC3E}">
        <p14:creationId xmlns:p14="http://schemas.microsoft.com/office/powerpoint/2010/main" val="10137307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962400" y="4953000"/>
            <a:ext cx="4876800" cy="1371600"/>
          </a:xfrm>
        </p:spPr>
        <p:txBody>
          <a:bodyPr/>
          <a:lstStyle/>
          <a:p>
            <a:pPr marL="0" indent="0">
              <a:buNone/>
            </a:pPr>
            <a:r>
              <a:rPr lang="en-US" sz="2000" dirty="0">
                <a:solidFill>
                  <a:schemeClr val="accent5"/>
                </a:solidFill>
              </a:rPr>
              <a:t>CR enters required information indicating STARTTIME and STOPTIME as formatted above for the missing period only and selects ‘OK’.</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45</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12" y="1066803"/>
            <a:ext cx="8181975"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515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3434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Missing</a:t>
            </a:r>
            <a:r>
              <a:rPr lang="en-US" sz="2400" dirty="0"/>
              <a:t> 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46</a:t>
            </a:fld>
            <a:endParaRPr lang="en-US">
              <a:solidFill>
                <a:srgbClr val="5B6770"/>
              </a:solidFill>
            </a:endParaRPr>
          </a:p>
        </p:txBody>
      </p:sp>
    </p:spTree>
    <p:extLst>
      <p:ext uri="{BB962C8B-B14F-4D97-AF65-F5344CB8AC3E}">
        <p14:creationId xmlns:p14="http://schemas.microsoft.com/office/powerpoint/2010/main" val="14818054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981075"/>
            <a:ext cx="8543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200400" y="5105400"/>
            <a:ext cx="5791200" cy="1371600"/>
          </a:xfrm>
        </p:spPr>
        <p:txBody>
          <a:bodyPr/>
          <a:lstStyle/>
          <a:p>
            <a:r>
              <a:rPr lang="en-US" sz="1600" dirty="0">
                <a:solidFill>
                  <a:srgbClr val="FF0000"/>
                </a:solidFill>
              </a:rPr>
              <a:t>TDSP selects ‘Begin Working’ and then selects ‘Complete’ and enters optional Comments.  TDSP selects ‘OK’. </a:t>
            </a:r>
          </a:p>
          <a:p>
            <a:r>
              <a:rPr lang="en-US" sz="1600" dirty="0">
                <a:solidFill>
                  <a:srgbClr val="FF0000"/>
                </a:solidFill>
              </a:rPr>
              <a:t>NOTE:  If CR is no longer ROR, SMT cannot be referenced and interval data should be attached to </a:t>
            </a:r>
            <a:r>
              <a:rPr lang="en-US" sz="1600" dirty="0" err="1">
                <a:solidFill>
                  <a:srgbClr val="FF0000"/>
                </a:solidFill>
              </a:rPr>
              <a:t>MarkeTrak</a:t>
            </a:r>
            <a:r>
              <a:rPr lang="en-US" sz="1600" dirty="0">
                <a:solidFill>
                  <a:srgbClr val="FF0000"/>
                </a:solidFill>
              </a:rPr>
              <a:t>.</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47</a:t>
            </a:fld>
            <a:endParaRPr lang="en-US">
              <a:solidFill>
                <a:srgbClr val="5B6770"/>
              </a:solidFill>
            </a:endParaRPr>
          </a:p>
        </p:txBody>
      </p:sp>
    </p:spTree>
    <p:extLst>
      <p:ext uri="{BB962C8B-B14F-4D97-AF65-F5344CB8AC3E}">
        <p14:creationId xmlns:p14="http://schemas.microsoft.com/office/powerpoint/2010/main" val="39583336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closes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48</a:t>
            </a:fld>
            <a:endParaRPr lang="en-US">
              <a:solidFill>
                <a:srgbClr val="5B6770"/>
              </a:solidFill>
            </a:endParaRPr>
          </a:p>
        </p:txBody>
      </p:sp>
    </p:spTree>
    <p:extLst>
      <p:ext uri="{BB962C8B-B14F-4D97-AF65-F5344CB8AC3E}">
        <p14:creationId xmlns:p14="http://schemas.microsoft.com/office/powerpoint/2010/main" val="2055361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Missing</a:t>
            </a:r>
            <a:endParaRPr lang="en-US" b="1" dirty="0">
              <a:solidFill>
                <a:schemeClr val="accent1"/>
              </a:solidFill>
            </a:endParaRPr>
          </a:p>
        </p:txBody>
      </p:sp>
      <p:sp>
        <p:nvSpPr>
          <p:cNvPr id="3" name="Content Placeholder 2"/>
          <p:cNvSpPr>
            <a:spLocks noGrp="1"/>
          </p:cNvSpPr>
          <p:nvPr>
            <p:ph idx="1"/>
          </p:nvPr>
        </p:nvSpPr>
        <p:spPr>
          <a:xfrm>
            <a:off x="3886200" y="5562600"/>
            <a:ext cx="4953000" cy="7620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49</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2" y="981077"/>
            <a:ext cx="785812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5987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rPr>
              <a:pPr/>
              <a:t>5</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xmlns="" id="{BC7CC803-4C0B-4DA8-844A-895EC696946C}"/>
              </a:ext>
            </a:extLst>
          </p:cNvPr>
          <p:cNvSpPr txBox="1"/>
          <p:nvPr/>
        </p:nvSpPr>
        <p:spPr>
          <a:xfrm>
            <a:off x="381000" y="3561808"/>
            <a:ext cx="8382000" cy="2246769"/>
          </a:xfrm>
          <a:prstGeom prst="rect">
            <a:avLst/>
          </a:prstGeom>
          <a:noFill/>
        </p:spPr>
        <p:txBody>
          <a:bodyPr wrap="square" rtlCol="0">
            <a:spAutoFit/>
          </a:bodyPr>
          <a:lstStyle/>
          <a:p>
            <a:pPr marL="214313" indent="-214313">
              <a:spcAft>
                <a:spcPts val="2400"/>
              </a:spcAft>
              <a:buFont typeface="Arial" panose="020B0604020202020204" pitchFamily="34" charset="0"/>
              <a:buChar char="•"/>
            </a:pPr>
            <a:r>
              <a:rPr lang="en-US" sz="2000" dirty="0">
                <a:solidFill>
                  <a:srgbClr val="5B6770"/>
                </a:solidFill>
              </a:rPr>
              <a:t>The ERCOT Retail Market Issue Resolution System used by CRs, TDSPs, and ERCOT to initiate, communicate, and resolve issues</a:t>
            </a:r>
          </a:p>
          <a:p>
            <a:pPr marL="214313" indent="-214313">
              <a:spcAft>
                <a:spcPts val="2400"/>
              </a:spcAft>
              <a:buFont typeface="Arial" panose="020B0604020202020204" pitchFamily="34" charset="0"/>
              <a:buChar char="•"/>
            </a:pPr>
            <a:r>
              <a:rPr lang="en-US" sz="2000" dirty="0">
                <a:solidFill>
                  <a:srgbClr val="5B6770"/>
                </a:solidFill>
              </a:rPr>
              <a:t>Discovery, visibility, tracking, historical reporting, and status of issues</a:t>
            </a:r>
          </a:p>
          <a:p>
            <a:pPr marL="214313" indent="-214313">
              <a:spcAft>
                <a:spcPts val="2400"/>
              </a:spcAft>
              <a:buFont typeface="Arial" panose="020B0604020202020204" pitchFamily="34" charset="0"/>
              <a:buChar char="•"/>
            </a:pPr>
            <a:r>
              <a:rPr lang="en-US" sz="2000" dirty="0">
                <a:solidFill>
                  <a:srgbClr val="5B6770"/>
                </a:solidFill>
              </a:rPr>
              <a:t>Available to ERCOT market participants with a current Digital Certificate and the </a:t>
            </a:r>
            <a:r>
              <a:rPr lang="en-US" sz="2000" dirty="0" err="1">
                <a:solidFill>
                  <a:srgbClr val="5B6770"/>
                </a:solidFill>
              </a:rPr>
              <a:t>MarkeTrak</a:t>
            </a:r>
            <a:r>
              <a:rPr lang="en-US" sz="2000" dirty="0">
                <a:solidFill>
                  <a:srgbClr val="5B6770"/>
                </a:solidFill>
              </a:rPr>
              <a:t> role</a:t>
            </a:r>
          </a:p>
        </p:txBody>
      </p:sp>
      <p:sp>
        <p:nvSpPr>
          <p:cNvPr id="8" name="Title 7"/>
          <p:cNvSpPr>
            <a:spLocks noGrp="1"/>
          </p:cNvSpPr>
          <p:nvPr>
            <p:ph type="title"/>
          </p:nvPr>
        </p:nvSpPr>
        <p:spPr/>
        <p:txBody>
          <a:bodyPr/>
          <a:lstStyle/>
          <a:p>
            <a:r>
              <a:rPr lang="en-US" dirty="0"/>
              <a:t>What is </a:t>
            </a:r>
            <a:r>
              <a:rPr lang="en-US" dirty="0" err="1"/>
              <a:t>MarkeTrak</a:t>
            </a:r>
            <a:r>
              <a:rPr lang="en-US" dirty="0"/>
              <a:t>?</a:t>
            </a:r>
          </a:p>
        </p:txBody>
      </p:sp>
      <p:grpSp>
        <p:nvGrpSpPr>
          <p:cNvPr id="11" name="Group 10"/>
          <p:cNvGrpSpPr/>
          <p:nvPr/>
        </p:nvGrpSpPr>
        <p:grpSpPr>
          <a:xfrm>
            <a:off x="609601" y="1389034"/>
            <a:ext cx="7772400" cy="1812814"/>
            <a:chOff x="1588010" y="1510414"/>
            <a:chExt cx="6044180" cy="1812814"/>
          </a:xfrm>
        </p:grpSpPr>
        <p:sp>
          <p:nvSpPr>
            <p:cNvPr id="9" name="Hexagon 8"/>
            <p:cNvSpPr/>
            <p:nvPr/>
          </p:nvSpPr>
          <p:spPr>
            <a:xfrm>
              <a:off x="1588010" y="2115710"/>
              <a:ext cx="6044180" cy="1207518"/>
            </a:xfrm>
            <a:prstGeom prst="hexagon">
              <a:avLst>
                <a:gd name="adj" fmla="val 43887"/>
                <a:gd name="vf" fmla="val 1154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cs typeface="Arial" charset="0"/>
                </a:rPr>
                <a:t>A web-based database application used to track and manage ERCOT Retail Market data discrepancies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6495" y="1510414"/>
              <a:ext cx="3747210" cy="486010"/>
            </a:xfrm>
            <a:prstGeom prst="rect">
              <a:avLst/>
            </a:prstGeom>
          </p:spPr>
        </p:pic>
      </p:grpSp>
    </p:spTree>
    <p:extLst>
      <p:ext uri="{BB962C8B-B14F-4D97-AF65-F5344CB8AC3E}">
        <p14:creationId xmlns:p14="http://schemas.microsoft.com/office/powerpoint/2010/main" val="25265498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a:spcBef>
                <a:spcPts val="1800"/>
              </a:spcBef>
            </a:pPr>
            <a:r>
              <a:rPr lang="en-US" sz="2000" dirty="0"/>
              <a:t>Competitive Retailers (CRs) submit this Subtype when they discover a discrepancy with the AMS LSE interval data from the TDSP.</a:t>
            </a:r>
          </a:p>
          <a:p>
            <a:pPr>
              <a:spcBef>
                <a:spcPts val="1800"/>
              </a:spcBef>
            </a:pPr>
            <a:r>
              <a:rPr lang="en-US" sz="2000" b="1" dirty="0"/>
              <a:t>Before submitting a Usage &amp; Billing AMS LSE Dispute issue, the CR should allow 5 business days for transaction processing to complete.</a:t>
            </a:r>
          </a:p>
          <a:p>
            <a:pPr>
              <a:spcBef>
                <a:spcPts val="1800"/>
              </a:spcBef>
            </a:pPr>
            <a:r>
              <a:rPr lang="en-US" sz="2000" dirty="0"/>
              <a:t>In order to submit this subtype, the following is required:</a:t>
            </a:r>
          </a:p>
          <a:p>
            <a:pPr lvl="1">
              <a:spcBef>
                <a:spcPts val="1800"/>
              </a:spcBef>
            </a:pPr>
            <a:r>
              <a:rPr lang="en-US" sz="2000" dirty="0"/>
              <a:t>The ESIID </a:t>
            </a:r>
            <a:r>
              <a:rPr lang="en-US" sz="2000" u="sng" dirty="0"/>
              <a:t>must have an AMS meter profile</a:t>
            </a:r>
            <a:r>
              <a:rPr lang="en-US" sz="2000" dirty="0"/>
              <a:t> at ERCOT.</a:t>
            </a:r>
          </a:p>
          <a:p>
            <a:pPr lvl="1">
              <a:spcBef>
                <a:spcPts val="1800"/>
              </a:spcBef>
            </a:pPr>
            <a:r>
              <a:rPr lang="en-US" sz="2000" dirty="0"/>
              <a:t>The usage data must be loaded in the ERCOT system and is identified by the unique identifier ‘UIDAMSINTERVAL’ from the Supplemental AMS Interval Data Extract.  This code is retrieved and is a required field for this subtype.</a:t>
            </a:r>
          </a:p>
          <a:p>
            <a:pPr>
              <a:spcBef>
                <a:spcPts val="1800"/>
              </a:spcBef>
            </a:pPr>
            <a:r>
              <a:rPr lang="en-US" sz="2000" dirty="0"/>
              <a:t>Each issue should reflect the intervals from a single day or a consecutive period; a new issue should be created for each additional period.</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50</a:t>
            </a:fld>
            <a:endParaRPr lang="en-US">
              <a:solidFill>
                <a:srgbClr val="5B6770"/>
              </a:solidFill>
            </a:endParaRPr>
          </a:p>
        </p:txBody>
      </p:sp>
    </p:spTree>
    <p:extLst>
      <p:ext uri="{BB962C8B-B14F-4D97-AF65-F5344CB8AC3E}">
        <p14:creationId xmlns:p14="http://schemas.microsoft.com/office/powerpoint/2010/main" val="982160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a:spcBef>
                <a:spcPts val="1800"/>
              </a:spcBef>
              <a:buNone/>
            </a:pPr>
            <a:r>
              <a:rPr lang="en-US" sz="2400" dirty="0"/>
              <a:t>How to submit this </a:t>
            </a:r>
            <a:r>
              <a:rPr lang="en-US" sz="2400" dirty="0" err="1"/>
              <a:t>SubType</a:t>
            </a:r>
            <a:r>
              <a:rPr lang="en-US" sz="2400" dirty="0"/>
              <a:t>?</a:t>
            </a:r>
            <a:endParaRPr lang="en-US" sz="2000" dirty="0"/>
          </a:p>
          <a:p>
            <a:pPr>
              <a:spcBef>
                <a:spcPts val="1800"/>
              </a:spcBef>
            </a:pPr>
            <a:r>
              <a:rPr lang="en-US" sz="2000" dirty="0"/>
              <a:t>From the </a:t>
            </a:r>
            <a:r>
              <a:rPr lang="en-US" sz="2000" dirty="0" err="1"/>
              <a:t>MarkeTrak</a:t>
            </a:r>
            <a:r>
              <a:rPr lang="en-US" sz="2000" dirty="0"/>
              <a:t> submit tree, under the D2D section:</a:t>
            </a:r>
          </a:p>
          <a:p>
            <a:pPr lvl="1">
              <a:spcBef>
                <a:spcPts val="1800"/>
              </a:spcBef>
            </a:pPr>
            <a:r>
              <a:rPr lang="en-US" sz="2000" dirty="0"/>
              <a:t>Select the Usage/Billing AMS LSE Interval </a:t>
            </a:r>
            <a:r>
              <a:rPr lang="en-US" sz="2000" b="1" dirty="0">
                <a:solidFill>
                  <a:schemeClr val="accent5"/>
                </a:solidFill>
              </a:rPr>
              <a:t>Dispute</a:t>
            </a:r>
            <a:r>
              <a:rPr lang="en-US" sz="2000" dirty="0"/>
              <a:t> option.</a:t>
            </a:r>
          </a:p>
          <a:p>
            <a:pPr lvl="1">
              <a:spcBef>
                <a:spcPts val="1800"/>
              </a:spcBef>
            </a:pPr>
            <a:r>
              <a:rPr lang="en-US" sz="2000" dirty="0"/>
              <a:t>Enter the data for the required fields. </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51</a:t>
            </a:fld>
            <a:endParaRPr lang="en-US">
              <a:solidFill>
                <a:srgbClr val="5B6770"/>
              </a:solidFill>
            </a:endParaRPr>
          </a:p>
        </p:txBody>
      </p:sp>
    </p:spTree>
    <p:extLst>
      <p:ext uri="{BB962C8B-B14F-4D97-AF65-F5344CB8AC3E}">
        <p14:creationId xmlns:p14="http://schemas.microsoft.com/office/powerpoint/2010/main" val="5362746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52</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776" y="990600"/>
            <a:ext cx="816292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985962" y="4447419"/>
            <a:ext cx="4114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400" dirty="0">
                <a:solidFill>
                  <a:srgbClr val="FF8200"/>
                </a:solidFill>
                <a:latin typeface="Arial" panose="020B0604020202020204" pitchFamily="34" charset="0"/>
              </a:rPr>
              <a:t>Comments are essential in efficiently and accurately processing the MT in a timely manner</a:t>
            </a:r>
          </a:p>
        </p:txBody>
      </p:sp>
      <p:sp>
        <p:nvSpPr>
          <p:cNvPr id="7" name="TextBox 1"/>
          <p:cNvSpPr txBox="1">
            <a:spLocks noChangeArrowheads="1"/>
          </p:cNvSpPr>
          <p:nvPr/>
        </p:nvSpPr>
        <p:spPr bwMode="auto">
          <a:xfrm>
            <a:off x="4610100" y="2743220"/>
            <a:ext cx="411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sz="1400" dirty="0">
                <a:solidFill>
                  <a:srgbClr val="FF8200"/>
                </a:solidFill>
                <a:latin typeface="Arial" panose="020B0604020202020204"/>
              </a:rPr>
              <a:t>Code retrieved from AMS Supplemental Extract for service interval in question or the last interval for the specific day or period in question.  If past 30 days, enter the oldest date available</a:t>
            </a:r>
            <a:endParaRPr lang="en-US" altLang="en-US" sz="2000" dirty="0">
              <a:solidFill>
                <a:srgbClr val="FF8200"/>
              </a:solidFill>
              <a:latin typeface="Arial" panose="020B0604020202020204"/>
            </a:endParaRPr>
          </a:p>
        </p:txBody>
      </p:sp>
      <p:cxnSp>
        <p:nvCxnSpPr>
          <p:cNvPr id="8" name="Straight Arrow Connector 7"/>
          <p:cNvCxnSpPr/>
          <p:nvPr/>
        </p:nvCxnSpPr>
        <p:spPr>
          <a:xfrm flipH="1" flipV="1">
            <a:off x="4043363" y="3624266"/>
            <a:ext cx="523875" cy="2381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8"/>
          <p:cNvSpPr txBox="1">
            <a:spLocks noChangeArrowheads="1"/>
          </p:cNvSpPr>
          <p:nvPr/>
        </p:nvSpPr>
        <p:spPr bwMode="auto">
          <a:xfrm>
            <a:off x="2965450" y="5363758"/>
            <a:ext cx="58737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eaLnBrk="0" hangingPunct="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eaLnBrk="0" hangingPunct="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eaLnBrk="0" hangingPunct="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eaLnBrk="0" hangingPunct="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eaLnBrk="1" hangingPunct="1">
              <a:spcBef>
                <a:spcPct val="0"/>
              </a:spcBef>
              <a:buClrTx/>
              <a:buSzTx/>
              <a:buFontTx/>
              <a:buNone/>
            </a:pPr>
            <a:r>
              <a:rPr lang="en-US" altLang="en-US" sz="1600" dirty="0">
                <a:solidFill>
                  <a:srgbClr val="FF8200"/>
                </a:solidFill>
              </a:rPr>
              <a:t>STARTTIME = service period start time formatted as </a:t>
            </a: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00:00:00</a:t>
            </a:r>
            <a:r>
              <a:rPr lang="en-US" altLang="en-US" sz="1600" dirty="0">
                <a:solidFill>
                  <a:srgbClr val="00AEC7"/>
                </a:solidFill>
              </a:rPr>
              <a:t> </a:t>
            </a:r>
          </a:p>
          <a:p>
            <a:pPr eaLnBrk="1" hangingPunct="1">
              <a:spcBef>
                <a:spcPct val="0"/>
              </a:spcBef>
              <a:buClrTx/>
              <a:buSzTx/>
              <a:buFontTx/>
              <a:buNone/>
            </a:pPr>
            <a:r>
              <a:rPr lang="en-US" altLang="en-US" sz="1600" dirty="0">
                <a:solidFill>
                  <a:srgbClr val="FF8200"/>
                </a:solidFill>
              </a:rPr>
              <a:t>STOPTIME = service period stop time (varies by TDSP)</a:t>
            </a:r>
          </a:p>
          <a:p>
            <a:pPr eaLnBrk="1" hangingPunct="1">
              <a:spcBef>
                <a:spcPct val="0"/>
              </a:spcBef>
              <a:buClrTx/>
              <a:buSzTx/>
              <a:buFont typeface="Wingdings 3" panose="05040102010807070707" pitchFamily="18" charset="2"/>
              <a:buNone/>
            </a:pPr>
            <a:r>
              <a:rPr lang="en-US" altLang="en-US" sz="1600" dirty="0">
                <a:solidFill>
                  <a:srgbClr val="5B6770"/>
                </a:solidFill>
              </a:rPr>
              <a:t>mm/</a:t>
            </a:r>
            <a:r>
              <a:rPr lang="en-US" altLang="en-US" sz="1600" dirty="0" err="1">
                <a:solidFill>
                  <a:srgbClr val="5B6770"/>
                </a:solidFill>
              </a:rPr>
              <a:t>dd</a:t>
            </a:r>
            <a:r>
              <a:rPr lang="en-US" altLang="en-US" sz="1600" dirty="0">
                <a:solidFill>
                  <a:srgbClr val="5B6770"/>
                </a:solidFill>
              </a:rPr>
              <a:t>/</a:t>
            </a:r>
            <a:r>
              <a:rPr lang="en-US" altLang="en-US" sz="1600" dirty="0" err="1">
                <a:solidFill>
                  <a:srgbClr val="5B6770"/>
                </a:solidFill>
              </a:rPr>
              <a:t>yyyy</a:t>
            </a:r>
            <a:r>
              <a:rPr lang="en-US" altLang="en-US" sz="1600" dirty="0">
                <a:solidFill>
                  <a:srgbClr val="5B6770"/>
                </a:solidFill>
              </a:rPr>
              <a:t> 23:59:59 </a:t>
            </a:r>
          </a:p>
        </p:txBody>
      </p:sp>
    </p:spTree>
    <p:extLst>
      <p:ext uri="{BB962C8B-B14F-4D97-AF65-F5344CB8AC3E}">
        <p14:creationId xmlns:p14="http://schemas.microsoft.com/office/powerpoint/2010/main" val="269994278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a:spcBef>
                <a:spcPts val="1800"/>
              </a:spcBef>
              <a:buNone/>
            </a:pPr>
            <a:r>
              <a:rPr lang="en-US" sz="2400" dirty="0"/>
              <a:t>“Happy Path”</a:t>
            </a:r>
          </a:p>
          <a:p>
            <a:pPr>
              <a:spcBef>
                <a:spcPts val="1800"/>
              </a:spcBef>
            </a:pPr>
            <a:r>
              <a:rPr lang="en-US" sz="2400" dirty="0"/>
              <a:t>Requesting CR selects </a:t>
            </a:r>
            <a:r>
              <a:rPr lang="en-US" sz="2400" b="1" dirty="0">
                <a:solidFill>
                  <a:schemeClr val="accent5"/>
                </a:solidFill>
              </a:rPr>
              <a:t>Dispute</a:t>
            </a:r>
            <a:r>
              <a:rPr lang="en-US" sz="2400" dirty="0">
                <a:solidFill>
                  <a:schemeClr val="accent5"/>
                </a:solidFill>
              </a:rPr>
              <a:t> </a:t>
            </a:r>
            <a:r>
              <a:rPr lang="en-US" sz="2400" dirty="0"/>
              <a:t>under Usage/Billing AMS LSE Interval from the Submit Tree.</a:t>
            </a:r>
          </a:p>
          <a:p>
            <a:pPr>
              <a:spcBef>
                <a:spcPts val="1800"/>
              </a:spcBef>
            </a:pPr>
            <a:r>
              <a:rPr lang="en-US" sz="2400" dirty="0"/>
              <a:t>Requesting CR enters all required information and selects ‘OK’.</a:t>
            </a:r>
          </a:p>
          <a:p>
            <a:pPr>
              <a:spcBef>
                <a:spcPts val="1800"/>
              </a:spcBef>
            </a:pPr>
            <a:r>
              <a:rPr lang="en-US" sz="2400" dirty="0"/>
              <a:t>The issue is now in the state of ‘New’ with the TDSP as Responsible MP.</a:t>
            </a:r>
          </a:p>
          <a:p>
            <a:pPr>
              <a:spcBef>
                <a:spcPts val="1800"/>
              </a:spcBef>
            </a:pPr>
            <a:r>
              <a:rPr lang="en-US" sz="2400" dirty="0"/>
              <a:t>TDSP selects ‘Begin Working’.</a:t>
            </a:r>
          </a:p>
          <a:p>
            <a:pPr>
              <a:spcBef>
                <a:spcPts val="1800"/>
              </a:spcBef>
            </a:pPr>
            <a:r>
              <a:rPr lang="en-US" sz="2400" dirty="0"/>
              <a:t> The issue is now in a state of ‘In Progress (Assignee)’.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53</a:t>
            </a:fld>
            <a:endParaRPr lang="en-US">
              <a:solidFill>
                <a:srgbClr val="5B6770"/>
              </a:solidFill>
            </a:endParaRPr>
          </a:p>
        </p:txBody>
      </p:sp>
    </p:spTree>
    <p:extLst>
      <p:ext uri="{BB962C8B-B14F-4D97-AF65-F5344CB8AC3E}">
        <p14:creationId xmlns:p14="http://schemas.microsoft.com/office/powerpoint/2010/main" val="30167004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54</a:t>
            </a:fld>
            <a:endParaRPr lang="en-US">
              <a:solidFill>
                <a:srgbClr val="5B6770"/>
              </a:solidFill>
            </a:endParaRPr>
          </a:p>
        </p:txBody>
      </p:sp>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990600"/>
            <a:ext cx="8162925"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0" y="5638800"/>
            <a:ext cx="6781800" cy="762000"/>
          </a:xfrm>
        </p:spPr>
        <p:txBody>
          <a:bodyPr/>
          <a:lstStyle/>
          <a:p>
            <a:pPr marL="0" indent="0">
              <a:buNone/>
            </a:pPr>
            <a:r>
              <a:rPr lang="en-US" sz="2000" dirty="0">
                <a:solidFill>
                  <a:schemeClr val="accent5"/>
                </a:solidFill>
              </a:rPr>
              <a:t>TDSP selects ‘Begin Working’ and then selects ‘Complete’ and enters optional Comments. TDSP selects ‘OK’. </a:t>
            </a:r>
          </a:p>
        </p:txBody>
      </p:sp>
    </p:spTree>
    <p:extLst>
      <p:ext uri="{BB962C8B-B14F-4D97-AF65-F5344CB8AC3E}">
        <p14:creationId xmlns:p14="http://schemas.microsoft.com/office/powerpoint/2010/main" val="4072149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304800" y="914400"/>
            <a:ext cx="8534400" cy="3200400"/>
          </a:xfrm>
        </p:spPr>
        <p:txBody>
          <a:bodyPr/>
          <a:lstStyle/>
          <a:p>
            <a:pPr marL="0" indent="0">
              <a:spcBef>
                <a:spcPts val="1800"/>
              </a:spcBef>
              <a:buNone/>
            </a:pPr>
            <a:r>
              <a:rPr lang="en-US" sz="2400" dirty="0"/>
              <a:t>“Happy Path” (cont.)</a:t>
            </a:r>
          </a:p>
          <a:p>
            <a:pPr>
              <a:spcBef>
                <a:spcPts val="1800"/>
              </a:spcBef>
            </a:pPr>
            <a:r>
              <a:rPr lang="en-US" sz="2400" dirty="0"/>
              <a:t>TDSP selects ‘Complete’, enters Comments (optional) and selects ‘OK’.</a:t>
            </a:r>
          </a:p>
          <a:p>
            <a:pPr>
              <a:spcBef>
                <a:spcPts val="1800"/>
              </a:spcBef>
            </a:pPr>
            <a:r>
              <a:rPr lang="en-US" sz="2400" dirty="0"/>
              <a:t>The issue is now in a state of ‘Pending Complete’ with the Submitting MP as the Responsible MP.</a:t>
            </a:r>
          </a:p>
          <a:p>
            <a:pPr>
              <a:spcBef>
                <a:spcPts val="1800"/>
              </a:spcBef>
            </a:pPr>
            <a:r>
              <a:rPr lang="en-US" sz="2400" dirty="0"/>
              <a:t>Submitting MP selects ‘Complete’ and the issue transitions to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55</a:t>
            </a:fld>
            <a:endParaRPr lang="en-US">
              <a:solidFill>
                <a:srgbClr val="5B6770"/>
              </a:solidFill>
            </a:endParaRPr>
          </a:p>
        </p:txBody>
      </p:sp>
    </p:spTree>
    <p:extLst>
      <p:ext uri="{BB962C8B-B14F-4D97-AF65-F5344CB8AC3E}">
        <p14:creationId xmlns:p14="http://schemas.microsoft.com/office/powerpoint/2010/main" val="37823201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 y="990601"/>
            <a:ext cx="89249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81000" y="243682"/>
            <a:ext cx="8458200" cy="518318"/>
          </a:xfrm>
        </p:spPr>
        <p:txBody>
          <a:bodyPr/>
          <a:lstStyle/>
          <a:p>
            <a:r>
              <a:rPr lang="en-US" dirty="0"/>
              <a:t>AMS LSE Interval: Dispute</a:t>
            </a:r>
            <a:endParaRPr lang="en-US" b="1" dirty="0">
              <a:solidFill>
                <a:schemeClr val="accent1"/>
              </a:solidFill>
            </a:endParaRPr>
          </a:p>
        </p:txBody>
      </p:sp>
      <p:sp>
        <p:nvSpPr>
          <p:cNvPr id="3" name="Content Placeholder 2"/>
          <p:cNvSpPr>
            <a:spLocks noGrp="1"/>
          </p:cNvSpPr>
          <p:nvPr>
            <p:ph idx="1"/>
          </p:nvPr>
        </p:nvSpPr>
        <p:spPr>
          <a:xfrm>
            <a:off x="4343400" y="4114800"/>
            <a:ext cx="4724400" cy="1066800"/>
          </a:xfrm>
        </p:spPr>
        <p:txBody>
          <a:bodyPr/>
          <a:lstStyle/>
          <a:p>
            <a:pPr marL="0" indent="0">
              <a:buNone/>
            </a:pPr>
            <a:r>
              <a:rPr lang="en-US" sz="2000" dirty="0">
                <a:solidFill>
                  <a:schemeClr val="accent5"/>
                </a:solidFill>
              </a:rPr>
              <a:t>Submitting CR selects ‘Complete’ and the issue is closed to a state of ‘Complete.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56</a:t>
            </a:fld>
            <a:endParaRPr lang="en-US">
              <a:solidFill>
                <a:srgbClr val="5B6770"/>
              </a:solidFill>
            </a:endParaRPr>
          </a:p>
        </p:txBody>
      </p:sp>
    </p:spTree>
    <p:extLst>
      <p:ext uri="{BB962C8B-B14F-4D97-AF65-F5344CB8AC3E}">
        <p14:creationId xmlns:p14="http://schemas.microsoft.com/office/powerpoint/2010/main" val="28808665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2747168"/>
          </a:xfrm>
        </p:spPr>
        <p:txBody>
          <a:bodyPr/>
          <a:lstStyle/>
          <a:p>
            <a:pPr marL="0" indent="0">
              <a:spcBef>
                <a:spcPts val="1800"/>
              </a:spcBef>
              <a:buNone/>
            </a:pPr>
            <a:r>
              <a:rPr lang="en-US" sz="2000" b="1" i="1" dirty="0"/>
              <a:t>Which subtype should a CR submit if a customer is questioning the monthly consumption value they received on their monthly bill?</a:t>
            </a:r>
          </a:p>
          <a:p>
            <a:pPr marL="857250" lvl="1" indent="-457200">
              <a:spcBef>
                <a:spcPts val="2400"/>
              </a:spcBef>
              <a:buFont typeface="+mj-lt"/>
              <a:buAutoNum type="alphaLcParenR"/>
            </a:pPr>
            <a:r>
              <a:rPr lang="en-US" sz="2000" dirty="0"/>
              <a:t>Usage &amp; Billing – Missing</a:t>
            </a:r>
          </a:p>
          <a:p>
            <a:pPr marL="857250" lvl="1" indent="-457200">
              <a:spcBef>
                <a:spcPts val="1200"/>
              </a:spcBef>
              <a:buFont typeface="+mj-lt"/>
              <a:buAutoNum type="alphaLcParenR"/>
            </a:pPr>
            <a:r>
              <a:rPr lang="en-US" sz="2000" dirty="0"/>
              <a:t>Usage &amp; Billing – Dispute</a:t>
            </a:r>
          </a:p>
          <a:p>
            <a:pPr marL="857250" lvl="1" indent="-457200">
              <a:spcBef>
                <a:spcPts val="1200"/>
              </a:spcBef>
              <a:buFont typeface="+mj-lt"/>
              <a:buAutoNum type="alphaLcParenR"/>
            </a:pPr>
            <a:r>
              <a:rPr lang="en-US" sz="2000" dirty="0"/>
              <a:t>AMS LSE – Missing </a:t>
            </a:r>
          </a:p>
          <a:p>
            <a:pPr marL="857250" lvl="1" indent="-457200">
              <a:spcBef>
                <a:spcPts val="1200"/>
              </a:spcBef>
              <a:buFont typeface="+mj-lt"/>
              <a:buAutoNum type="alphaLcParenR"/>
            </a:pPr>
            <a:r>
              <a:rPr lang="en-US" sz="2000" dirty="0"/>
              <a:t>AMS LSE – Dispute</a:t>
            </a:r>
          </a:p>
          <a:p>
            <a:pPr marL="0" indent="0">
              <a:spcBef>
                <a:spcPts val="1800"/>
              </a:spcBef>
              <a:buNone/>
            </a:pPr>
            <a:endParaRPr lang="en-US" sz="2000" b="1" i="1" dirty="0"/>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57</a:t>
            </a:fld>
            <a:endParaRPr lang="en-US">
              <a:solidFill>
                <a:srgbClr val="5B6770"/>
              </a:solidFill>
            </a:endParaRPr>
          </a:p>
        </p:txBody>
      </p:sp>
      <p:sp>
        <p:nvSpPr>
          <p:cNvPr id="5" name="Content Placeholder 2"/>
          <p:cNvSpPr txBox="1">
            <a:spLocks/>
          </p:cNvSpPr>
          <p:nvPr/>
        </p:nvSpPr>
        <p:spPr>
          <a:xfrm>
            <a:off x="304800" y="4419600"/>
            <a:ext cx="8534400" cy="10668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endParaRPr lang="en-US" sz="2000" b="1" dirty="0">
              <a:solidFill>
                <a:srgbClr val="003865"/>
              </a:solidFill>
            </a:endParaRPr>
          </a:p>
          <a:p>
            <a:pPr marL="0" indent="0" algn="ctr">
              <a:spcBef>
                <a:spcPts val="1800"/>
              </a:spcBef>
              <a:buFont typeface="Arial" panose="020B0604020202020204" pitchFamily="34" charset="0"/>
              <a:buNone/>
            </a:pPr>
            <a:r>
              <a:rPr lang="en-US" sz="2000" i="1" dirty="0">
                <a:solidFill>
                  <a:srgbClr val="00AEC7"/>
                </a:solidFill>
              </a:rPr>
              <a:t>Usage &amp; Billing – Dispute</a:t>
            </a:r>
          </a:p>
        </p:txBody>
      </p:sp>
      <p:sp>
        <p:nvSpPr>
          <p:cNvPr id="6" name="Rectangle 5"/>
          <p:cNvSpPr/>
          <p:nvPr/>
        </p:nvSpPr>
        <p:spPr>
          <a:xfrm>
            <a:off x="1562100" y="45720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119390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459706"/>
          </a:xfrm>
        </p:spPr>
        <p:txBody>
          <a:bodyPr/>
          <a:lstStyle/>
          <a:p>
            <a:pPr marL="0" indent="0">
              <a:spcBef>
                <a:spcPts val="1800"/>
              </a:spcBef>
              <a:buNone/>
            </a:pPr>
            <a:r>
              <a:rPr lang="en-US" sz="2000" b="1" i="1" dirty="0"/>
              <a:t>True or False</a:t>
            </a:r>
          </a:p>
          <a:p>
            <a:pPr marL="0" indent="0">
              <a:spcBef>
                <a:spcPts val="1800"/>
              </a:spcBef>
              <a:buNone/>
            </a:pPr>
            <a:r>
              <a:rPr lang="en-US" sz="2000" dirty="0"/>
              <a:t>A CR should submit an AMS LSE – Dispute </a:t>
            </a:r>
            <a:r>
              <a:rPr lang="en-US" sz="2000" dirty="0" err="1"/>
              <a:t>MarkeTrak</a:t>
            </a:r>
            <a:r>
              <a:rPr lang="en-US" sz="2000" dirty="0"/>
              <a:t> as soon as they receive the 867_03 monthly from the TDSP.</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58</a:t>
            </a:fld>
            <a:endParaRPr lang="en-US">
              <a:solidFill>
                <a:srgbClr val="5B6770"/>
              </a:solidFill>
            </a:endParaRPr>
          </a:p>
        </p:txBody>
      </p:sp>
      <p:sp>
        <p:nvSpPr>
          <p:cNvPr id="6"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7" name="Rectangle 6"/>
          <p:cNvSpPr/>
          <p:nvPr/>
        </p:nvSpPr>
        <p:spPr>
          <a:xfrm>
            <a:off x="1905000" y="2943164"/>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88107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b="1" i="1" dirty="0"/>
              <a:t>True or False</a:t>
            </a:r>
          </a:p>
          <a:p>
            <a:pPr marL="0" indent="0">
              <a:spcBef>
                <a:spcPts val="1800"/>
              </a:spcBef>
              <a:buNone/>
            </a:pPr>
            <a:r>
              <a:rPr lang="en-US" sz="2000" dirty="0"/>
              <a:t>When submitting any Usage &amp; Billing </a:t>
            </a:r>
            <a:r>
              <a:rPr lang="en-US" sz="2000" dirty="0" err="1"/>
              <a:t>MarkeTrak</a:t>
            </a:r>
            <a:r>
              <a:rPr lang="en-US" sz="2000" dirty="0"/>
              <a:t>, if the STOP time is left blank it will be assumed it is the end of the 30 day period following the START time.</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59</a:t>
            </a:fld>
            <a:endParaRPr lang="en-US">
              <a:solidFill>
                <a:srgbClr val="5B6770"/>
              </a:solidFill>
            </a:endParaRPr>
          </a:p>
        </p:txBody>
      </p:sp>
      <p:sp>
        <p:nvSpPr>
          <p:cNvPr id="5" name="Content Placeholder 2"/>
          <p:cNvSpPr txBox="1">
            <a:spLocks/>
          </p:cNvSpPr>
          <p:nvPr/>
        </p:nvSpPr>
        <p:spPr>
          <a:xfrm>
            <a:off x="304800" y="3200400"/>
            <a:ext cx="8534400" cy="381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b="1" dirty="0">
                <a:solidFill>
                  <a:srgbClr val="003865"/>
                </a:solidFill>
              </a:rPr>
              <a:t>FALSE</a:t>
            </a:r>
          </a:p>
        </p:txBody>
      </p:sp>
      <p:sp>
        <p:nvSpPr>
          <p:cNvPr id="6" name="Rectangle 5"/>
          <p:cNvSpPr/>
          <p:nvPr/>
        </p:nvSpPr>
        <p:spPr>
          <a:xfrm>
            <a:off x="1676400" y="2971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693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dirty="0" err="1"/>
              <a:t>MarkeTrak</a:t>
            </a:r>
            <a:r>
              <a:rPr lang="en-US" dirty="0"/>
              <a:t>?</a:t>
            </a:r>
          </a:p>
        </p:txBody>
      </p:sp>
      <p:sp>
        <p:nvSpPr>
          <p:cNvPr id="3" name="Content Placeholder 2"/>
          <p:cNvSpPr>
            <a:spLocks noGrp="1"/>
          </p:cNvSpPr>
          <p:nvPr>
            <p:ph idx="1"/>
          </p:nvPr>
        </p:nvSpPr>
        <p:spPr>
          <a:xfrm>
            <a:off x="381000" y="990602"/>
            <a:ext cx="8534400" cy="762491"/>
          </a:xfrm>
        </p:spPr>
        <p:txBody>
          <a:bodyPr/>
          <a:lstStyle/>
          <a:p>
            <a:pPr marL="0" indent="0">
              <a:buNone/>
            </a:pPr>
            <a:r>
              <a:rPr lang="en-US" dirty="0">
                <a:latin typeface="Arial" panose="020B0604020202020204" pitchFamily="34" charset="0"/>
                <a:cs typeface="Arial" panose="020B0604020202020204" pitchFamily="34" charset="0"/>
              </a:rPr>
              <a:t>There are two primary </a:t>
            </a:r>
            <a:r>
              <a:rPr lang="en-US" dirty="0" err="1">
                <a:latin typeface="Arial" panose="020B0604020202020204" pitchFamily="34" charset="0"/>
                <a:cs typeface="Arial" panose="020B0604020202020204" pitchFamily="34" charset="0"/>
              </a:rPr>
              <a:t>MarkeTrak</a:t>
            </a:r>
            <a:r>
              <a:rPr lang="en-US" dirty="0">
                <a:latin typeface="Arial" panose="020B0604020202020204" pitchFamily="34" charset="0"/>
                <a:cs typeface="Arial" panose="020B0604020202020204" pitchFamily="34" charset="0"/>
              </a:rPr>
              <a:t> issue types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a:solidFill>
                  <a:srgbClr val="5B6770">
                    <a:lumMod val="60000"/>
                    <a:lumOff val="40000"/>
                  </a:srgbClr>
                </a:solidFill>
              </a:rPr>
              <a:pPr/>
              <a:t>6</a:t>
            </a:fld>
            <a:endParaRPr lang="en-US" dirty="0">
              <a:solidFill>
                <a:srgbClr val="5B6770">
                  <a:lumMod val="60000"/>
                  <a:lumOff val="40000"/>
                </a:srgbClr>
              </a:solidFill>
            </a:endParaRPr>
          </a:p>
        </p:txBody>
      </p:sp>
      <p:sp>
        <p:nvSpPr>
          <p:cNvPr id="10" name="Text Placeholder 8">
            <a:extLst>
              <a:ext uri="{FF2B5EF4-FFF2-40B4-BE49-F238E27FC236}">
                <a16:creationId xmlns:a16="http://schemas.microsoft.com/office/drawing/2014/main" xmlns="" id="{F3E6CF29-1E1A-4A78-80C1-514781AF07D7}"/>
              </a:ext>
            </a:extLst>
          </p:cNvPr>
          <p:cNvSpPr txBox="1">
            <a:spLocks/>
          </p:cNvSpPr>
          <p:nvPr/>
        </p:nvSpPr>
        <p:spPr>
          <a:xfrm>
            <a:off x="4543142" y="1753090"/>
            <a:ext cx="4296057"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Data Extract Variances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DEVs )</a:t>
            </a:r>
          </a:p>
        </p:txBody>
      </p:sp>
      <p:sp>
        <p:nvSpPr>
          <p:cNvPr id="11" name="Content Placeholder 9">
            <a:extLst>
              <a:ext uri="{FF2B5EF4-FFF2-40B4-BE49-F238E27FC236}">
                <a16:creationId xmlns:a16="http://schemas.microsoft.com/office/drawing/2014/main" xmlns="" id="{13DB7FB2-49D0-4E22-AFF0-558DD57D0D6D}"/>
              </a:ext>
            </a:extLst>
          </p:cNvPr>
          <p:cNvSpPr txBox="1">
            <a:spLocks/>
          </p:cNvSpPr>
          <p:nvPr/>
        </p:nvSpPr>
        <p:spPr>
          <a:xfrm>
            <a:off x="4543144" y="3084522"/>
            <a:ext cx="4296056" cy="2958839"/>
          </a:xfrm>
          <a:prstGeom prst="rect">
            <a:avLst/>
          </a:prstGeom>
          <a:ln>
            <a:solidFill>
              <a:schemeClr val="tx1"/>
            </a:solidFill>
          </a:ln>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74320" indent="-274320">
              <a:spcBef>
                <a:spcPts val="0"/>
              </a:spcBef>
              <a:spcAft>
                <a:spcPts val="1200"/>
              </a:spcAft>
            </a:pPr>
            <a:r>
              <a:rPr lang="en-US" sz="1800" dirty="0">
                <a:solidFill>
                  <a:srgbClr val="5B6770"/>
                </a:solidFill>
                <a:cs typeface="Arial" panose="020B0604020202020204" pitchFamily="34" charset="0"/>
              </a:rPr>
              <a:t>An issue that </a:t>
            </a:r>
            <a:r>
              <a:rPr lang="en-US" sz="1800" i="1" u="sng" dirty="0">
                <a:solidFill>
                  <a:srgbClr val="5B6770"/>
                </a:solidFill>
                <a:cs typeface="Arial" panose="020B0604020202020204" pitchFamily="34" charset="0"/>
              </a:rPr>
              <a:t>cannot</a:t>
            </a:r>
            <a:r>
              <a:rPr lang="en-US" sz="1800" dirty="0">
                <a:solidFill>
                  <a:srgbClr val="5B6770"/>
                </a:solidFill>
                <a:cs typeface="Arial" panose="020B0604020202020204" pitchFamily="34" charset="0"/>
              </a:rPr>
              <a:t> be resolved with a transaction</a:t>
            </a:r>
            <a:endParaRPr lang="en-US" sz="1800" i="1" dirty="0">
              <a:solidFill>
                <a:srgbClr val="5B6770"/>
              </a:solidFill>
              <a:cs typeface="Arial" panose="020B0604020202020204" pitchFamily="34" charset="0"/>
            </a:endParaRPr>
          </a:p>
          <a:p>
            <a:pPr marL="274320" indent="-274320">
              <a:spcBef>
                <a:spcPts val="0"/>
              </a:spcBef>
              <a:spcAft>
                <a:spcPts val="1200"/>
              </a:spcAft>
            </a:pPr>
            <a:r>
              <a:rPr lang="en-US" sz="1800" i="1" dirty="0">
                <a:solidFill>
                  <a:srgbClr val="5B6770"/>
                </a:solidFill>
                <a:cs typeface="Arial" panose="020B0604020202020204" pitchFamily="34" charset="0"/>
              </a:rPr>
              <a:t>For example</a:t>
            </a:r>
            <a:r>
              <a:rPr lang="en-US" sz="1800" dirty="0">
                <a:solidFill>
                  <a:srgbClr val="5B6770"/>
                </a:solidFill>
                <a:cs typeface="Arial" panose="020B0604020202020204" pitchFamily="34" charset="0"/>
              </a:rPr>
              <a:t>: inserting a Service History Row (for the 727 extract)</a:t>
            </a:r>
            <a:endParaRPr lang="en-US" dirty="0">
              <a:solidFill>
                <a:srgbClr val="5B6770"/>
              </a:solidFill>
              <a:cs typeface="Arial" panose="020B0604020202020204" pitchFamily="34" charset="0"/>
            </a:endParaRPr>
          </a:p>
        </p:txBody>
      </p:sp>
      <p:sp>
        <p:nvSpPr>
          <p:cNvPr id="12" name="Text Placeholder 10">
            <a:extLst>
              <a:ext uri="{FF2B5EF4-FFF2-40B4-BE49-F238E27FC236}">
                <a16:creationId xmlns:a16="http://schemas.microsoft.com/office/drawing/2014/main" xmlns="" id="{00A0FD5B-9D9B-49C6-A69F-0D1ED6F284B0}"/>
              </a:ext>
            </a:extLst>
          </p:cNvPr>
          <p:cNvSpPr txBox="1">
            <a:spLocks/>
          </p:cNvSpPr>
          <p:nvPr/>
        </p:nvSpPr>
        <p:spPr>
          <a:xfrm>
            <a:off x="320355" y="1753090"/>
            <a:ext cx="3972209" cy="1188720"/>
          </a:xfrm>
          <a:prstGeom prst="rect">
            <a:avLst/>
          </a:prstGeom>
          <a:solidFill>
            <a:srgbClr val="D6F5F8"/>
          </a:solidFill>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i="1" dirty="0">
                <a:solidFill>
                  <a:srgbClr val="00AEC7"/>
                </a:solidFill>
                <a:cs typeface="Arial" panose="020B0604020202020204" pitchFamily="34" charset="0"/>
              </a:rPr>
              <a:t>Day to Day </a:t>
            </a:r>
          </a:p>
          <a:p>
            <a:pPr marL="0" indent="0" algn="ctr">
              <a:buFont typeface="Arial" panose="020B0604020202020204" pitchFamily="34" charset="0"/>
              <a:buNone/>
            </a:pPr>
            <a:r>
              <a:rPr lang="en-US" sz="2800" b="1" i="1" dirty="0">
                <a:solidFill>
                  <a:srgbClr val="00AEC7"/>
                </a:solidFill>
                <a:cs typeface="Arial" panose="020B0604020202020204" pitchFamily="34" charset="0"/>
              </a:rPr>
              <a:t>( D2D )</a:t>
            </a:r>
          </a:p>
        </p:txBody>
      </p:sp>
      <p:sp>
        <p:nvSpPr>
          <p:cNvPr id="13" name="Content Placeholder 11">
            <a:extLst>
              <a:ext uri="{FF2B5EF4-FFF2-40B4-BE49-F238E27FC236}">
                <a16:creationId xmlns:a16="http://schemas.microsoft.com/office/drawing/2014/main" xmlns="" id="{D730D398-E606-4C98-A0FE-7816E481E3E2}"/>
              </a:ext>
            </a:extLst>
          </p:cNvPr>
          <p:cNvSpPr txBox="1">
            <a:spLocks/>
          </p:cNvSpPr>
          <p:nvPr/>
        </p:nvSpPr>
        <p:spPr>
          <a:xfrm>
            <a:off x="320355" y="3084524"/>
            <a:ext cx="3972209" cy="2964699"/>
          </a:xfrm>
          <a:prstGeom prst="rect">
            <a:avLst/>
          </a:prstGeom>
          <a:ln>
            <a:solidFill>
              <a:schemeClr val="tx1"/>
            </a:solidFill>
          </a:ln>
        </p:spPr>
        <p:txBody>
          <a:bodyPr vert="horz" lIns="91440" tIns="45720" rIns="91440" bIns="45720" rtlCol="0" anchor="t"/>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An issue that can be resolved with a transaction</a:t>
            </a:r>
          </a:p>
          <a:p>
            <a:pPr marL="274320" indent="-274320" algn="l">
              <a:spcAft>
                <a:spcPts val="1200"/>
              </a:spcAft>
              <a:buFont typeface="Arial" panose="020B0604020202020204" pitchFamily="34" charset="0"/>
              <a:buChar char="•"/>
            </a:pPr>
            <a:r>
              <a:rPr lang="en-US" sz="1800" dirty="0">
                <a:solidFill>
                  <a:srgbClr val="5B6770"/>
                </a:solidFill>
                <a:cs typeface="Arial" panose="020B0604020202020204" pitchFamily="34" charset="0"/>
              </a:rPr>
              <a:t>For example: syncing transaction status in ERCOT system with TDSP and CR systems (Completed to Cancelled)</a:t>
            </a:r>
            <a:endParaRPr lang="en-US" dirty="0">
              <a:solidFill>
                <a:srgbClr val="5B6770"/>
              </a:solidFill>
              <a:cs typeface="Arial" panose="020B0604020202020204" pitchFamily="34" charset="0"/>
            </a:endParaRPr>
          </a:p>
        </p:txBody>
      </p:sp>
      <p:sp>
        <p:nvSpPr>
          <p:cNvPr id="15" name="TextBox 14"/>
          <p:cNvSpPr txBox="1"/>
          <p:nvPr/>
        </p:nvSpPr>
        <p:spPr>
          <a:xfrm>
            <a:off x="4772983" y="5517157"/>
            <a:ext cx="3570273" cy="369332"/>
          </a:xfrm>
          <a:prstGeom prst="rect">
            <a:avLst/>
          </a:prstGeom>
          <a:noFill/>
        </p:spPr>
        <p:txBody>
          <a:bodyPr wrap="none" rtlCol="0">
            <a:spAutoFit/>
          </a:bodyPr>
          <a:lstStyle/>
          <a:p>
            <a:r>
              <a:rPr lang="en-US" dirty="0">
                <a:solidFill>
                  <a:srgbClr val="FF8200"/>
                </a:solidFill>
                <a:cs typeface="Arial" panose="020B0604020202020204" pitchFamily="34" charset="0"/>
              </a:rPr>
              <a:t>Represents 1% of MTs submitted</a:t>
            </a:r>
          </a:p>
        </p:txBody>
      </p:sp>
      <p:sp>
        <p:nvSpPr>
          <p:cNvPr id="16" name="TextBox 15"/>
          <p:cNvSpPr txBox="1"/>
          <p:nvPr/>
        </p:nvSpPr>
        <p:spPr>
          <a:xfrm>
            <a:off x="594051" y="5517157"/>
            <a:ext cx="3698513" cy="369332"/>
          </a:xfrm>
          <a:prstGeom prst="rect">
            <a:avLst/>
          </a:prstGeom>
          <a:noFill/>
        </p:spPr>
        <p:txBody>
          <a:bodyPr wrap="none" rtlCol="0">
            <a:spAutoFit/>
          </a:bodyPr>
          <a:lstStyle/>
          <a:p>
            <a:pPr>
              <a:spcBef>
                <a:spcPct val="20000"/>
              </a:spcBef>
            </a:pPr>
            <a:r>
              <a:rPr lang="en-US" dirty="0" smtClean="0">
                <a:solidFill>
                  <a:srgbClr val="FF8200"/>
                </a:solidFill>
                <a:cs typeface="Arial" panose="020B0604020202020204" pitchFamily="34" charset="0"/>
              </a:rPr>
              <a:t>Represents </a:t>
            </a:r>
            <a:r>
              <a:rPr lang="en-US" dirty="0">
                <a:solidFill>
                  <a:srgbClr val="FF8200"/>
                </a:solidFill>
                <a:cs typeface="Arial" panose="020B0604020202020204" pitchFamily="34" charset="0"/>
              </a:rPr>
              <a:t>99% of MTs submitted</a:t>
            </a:r>
          </a:p>
        </p:txBody>
      </p:sp>
    </p:spTree>
    <p:extLst>
      <p:ext uri="{BB962C8B-B14F-4D97-AF65-F5344CB8AC3E}">
        <p14:creationId xmlns:p14="http://schemas.microsoft.com/office/powerpoint/2010/main" val="16288025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Checkpoint Question</a:t>
            </a: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60</a:t>
            </a:fld>
            <a:endParaRPr lang="en-US">
              <a:solidFill>
                <a:srgbClr val="5B6770"/>
              </a:solidFill>
            </a:endParaRPr>
          </a:p>
        </p:txBody>
      </p:sp>
      <p:sp>
        <p:nvSpPr>
          <p:cNvPr id="5" name="Content Placeholder 2"/>
          <p:cNvSpPr txBox="1">
            <a:spLocks/>
          </p:cNvSpPr>
          <p:nvPr/>
        </p:nvSpPr>
        <p:spPr>
          <a:xfrm>
            <a:off x="304800" y="4437888"/>
            <a:ext cx="8534400" cy="1200912"/>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1800"/>
              </a:spcBef>
              <a:buFont typeface="Arial" panose="020B0604020202020204" pitchFamily="34" charset="0"/>
              <a:buNone/>
            </a:pPr>
            <a:r>
              <a:rPr lang="en-US" sz="2400" dirty="0">
                <a:solidFill>
                  <a:srgbClr val="00AEC7"/>
                </a:solidFill>
              </a:rPr>
              <a:t>b) Usage &amp; Billing  - </a:t>
            </a:r>
            <a:r>
              <a:rPr lang="en-US" sz="2400" dirty="0" smtClean="0">
                <a:solidFill>
                  <a:srgbClr val="00AEC7"/>
                </a:solidFill>
              </a:rPr>
              <a:t>Missing</a:t>
            </a:r>
          </a:p>
          <a:p>
            <a:pPr marL="0" indent="0" algn="ctr">
              <a:spcBef>
                <a:spcPts val="1800"/>
              </a:spcBef>
              <a:buFont typeface="Arial" panose="020B0604020202020204" pitchFamily="34" charset="0"/>
              <a:buNone/>
            </a:pPr>
            <a:r>
              <a:rPr lang="en-US" sz="2000" dirty="0" smtClean="0">
                <a:solidFill>
                  <a:srgbClr val="00AEC7"/>
                </a:solidFill>
              </a:rPr>
              <a:t>This is only after the scheduled meter read date has passed.</a:t>
            </a:r>
            <a:endParaRPr lang="en-US" sz="2000" dirty="0">
              <a:solidFill>
                <a:srgbClr val="00AEC7"/>
              </a:solidFill>
            </a:endParaRPr>
          </a:p>
          <a:p>
            <a:pPr marL="0" indent="0" algn="ctr">
              <a:spcBef>
                <a:spcPts val="1800"/>
              </a:spcBef>
              <a:buFont typeface="Arial" panose="020B0604020202020204" pitchFamily="34" charset="0"/>
              <a:buNone/>
            </a:pPr>
            <a:endParaRPr lang="en-US" sz="2400" b="1" dirty="0">
              <a:solidFill>
                <a:srgbClr val="003865"/>
              </a:solidFill>
            </a:endParaRPr>
          </a:p>
        </p:txBody>
      </p:sp>
      <p:sp>
        <p:nvSpPr>
          <p:cNvPr id="6" name="Rectangle 5"/>
          <p:cNvSpPr/>
          <p:nvPr/>
        </p:nvSpPr>
        <p:spPr>
          <a:xfrm>
            <a:off x="1143000" y="4343400"/>
            <a:ext cx="7239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04800" y="1139032"/>
            <a:ext cx="8534400" cy="1604168"/>
          </a:xfrm>
        </p:spPr>
        <p:txBody>
          <a:bodyPr/>
          <a:lstStyle/>
          <a:p>
            <a:pPr marL="0" indent="0">
              <a:spcBef>
                <a:spcPts val="1800"/>
              </a:spcBef>
              <a:buNone/>
            </a:pPr>
            <a:r>
              <a:rPr lang="en-US" sz="2000" dirty="0"/>
              <a:t>If a CR has submitted an 814_16 enrollment and has received an 814_05 and an 867_04, but has yet to receive the </a:t>
            </a:r>
            <a:r>
              <a:rPr lang="en-US" sz="2000" dirty="0" smtClean="0"/>
              <a:t>867_03 (initial periodic), </a:t>
            </a:r>
            <a:r>
              <a:rPr lang="en-US" sz="2000" dirty="0"/>
              <a:t>the CR should submit a ___________ </a:t>
            </a:r>
            <a:r>
              <a:rPr lang="en-US" sz="2000" dirty="0" err="1"/>
              <a:t>MarkeTrak</a:t>
            </a:r>
            <a:r>
              <a:rPr lang="en-US" sz="2000" dirty="0"/>
              <a:t>.</a:t>
            </a:r>
          </a:p>
          <a:p>
            <a:pPr marL="0" indent="0">
              <a:spcBef>
                <a:spcPts val="1800"/>
              </a:spcBef>
              <a:buNone/>
            </a:pPr>
            <a:r>
              <a:rPr lang="en-US" sz="2000" dirty="0"/>
              <a:t>	a) Missing Enrollment Transaction</a:t>
            </a:r>
          </a:p>
          <a:p>
            <a:pPr marL="0" indent="0">
              <a:spcBef>
                <a:spcPts val="0"/>
              </a:spcBef>
              <a:buNone/>
            </a:pPr>
            <a:endParaRPr lang="en-US" sz="2000" dirty="0"/>
          </a:p>
          <a:p>
            <a:pPr marL="0" indent="0">
              <a:spcBef>
                <a:spcPts val="0"/>
              </a:spcBef>
              <a:buNone/>
            </a:pPr>
            <a:r>
              <a:rPr lang="en-US" sz="2000" dirty="0"/>
              <a:t>	b) Usage &amp; Billing  - Missing</a:t>
            </a:r>
          </a:p>
          <a:p>
            <a:pPr marL="0" indent="0">
              <a:spcBef>
                <a:spcPts val="0"/>
              </a:spcBef>
              <a:buNone/>
            </a:pPr>
            <a:endParaRPr lang="en-US" sz="2000" dirty="0"/>
          </a:p>
          <a:p>
            <a:pPr marL="0" indent="0">
              <a:spcBef>
                <a:spcPts val="0"/>
              </a:spcBef>
              <a:buNone/>
            </a:pPr>
            <a:r>
              <a:rPr lang="en-US" sz="2000" dirty="0"/>
              <a:t>	c)  AMS LSE - Missing</a:t>
            </a:r>
          </a:p>
          <a:p>
            <a:pPr marL="0" indent="0">
              <a:spcBef>
                <a:spcPts val="0"/>
              </a:spcBef>
              <a:buNone/>
            </a:pPr>
            <a:endParaRPr lang="en-US" sz="2000" dirty="0"/>
          </a:p>
          <a:p>
            <a:pPr marL="0" indent="0">
              <a:spcBef>
                <a:spcPts val="1800"/>
              </a:spcBef>
              <a:buNone/>
            </a:pPr>
            <a:r>
              <a:rPr lang="en-US" sz="2000" dirty="0"/>
              <a:t>	</a:t>
            </a:r>
          </a:p>
        </p:txBody>
      </p:sp>
    </p:spTree>
    <p:extLst>
      <p:ext uri="{BB962C8B-B14F-4D97-AF65-F5344CB8AC3E}">
        <p14:creationId xmlns:p14="http://schemas.microsoft.com/office/powerpoint/2010/main" val="323731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endParaRPr lang="en-US" b="1" dirty="0">
              <a:solidFill>
                <a:schemeClr val="accent1"/>
              </a:solidFill>
            </a:endParaRPr>
          </a:p>
        </p:txBody>
      </p:sp>
      <p:sp>
        <p:nvSpPr>
          <p:cNvPr id="4" name="Slide Number Placeholder 3"/>
          <p:cNvSpPr>
            <a:spLocks noGrp="1"/>
          </p:cNvSpPr>
          <p:nvPr>
            <p:ph type="sldNum" sz="quarter" idx="4"/>
          </p:nvPr>
        </p:nvSpPr>
        <p:spPr/>
        <p:txBody>
          <a:bodyPr/>
          <a:lstStyle/>
          <a:p>
            <a:fld id="{1D93BD3E-1E9A-4970-A6F7-E7AC52762E0C}" type="slidenum">
              <a:rPr lang="en-US" smtClean="0">
                <a:solidFill>
                  <a:srgbClr val="5B6770"/>
                </a:solidFill>
              </a:rPr>
              <a:pPr/>
              <a:t>61</a:t>
            </a:fld>
            <a:endParaRPr lang="en-US">
              <a:solidFill>
                <a:srgbClr val="5B6770"/>
              </a:solidFill>
            </a:endParaRPr>
          </a:p>
        </p:txBody>
      </p:sp>
      <p:pic>
        <p:nvPicPr>
          <p:cNvPr id="5"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5309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2"/>
          <p:cNvSpPr txBox="1">
            <a:spLocks noChangeArrowheads="1"/>
          </p:cNvSpPr>
          <p:nvPr/>
        </p:nvSpPr>
        <p:spPr bwMode="auto">
          <a:xfrm>
            <a:off x="3810000" y="3005141"/>
            <a:ext cx="5105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400" b="1">
                <a:solidFill>
                  <a:srgbClr val="5B6770"/>
                </a:solidFill>
                <a:cs typeface="Arial" charset="0"/>
              </a:rPr>
              <a:t>MarkeTrak Training</a:t>
            </a:r>
            <a:endParaRPr lang="en-US" altLang="en-US" sz="1400">
              <a:solidFill>
                <a:srgbClr val="5B6770"/>
              </a:solidFill>
              <a:cs typeface="Arial" charset="0"/>
            </a:endParaRPr>
          </a:p>
          <a:p>
            <a:pPr fontAlgn="base">
              <a:spcBef>
                <a:spcPts val="600"/>
              </a:spcBef>
              <a:spcAft>
                <a:spcPct val="0"/>
              </a:spcAft>
            </a:pPr>
            <a:r>
              <a:rPr lang="en-US" altLang="en-US" sz="2800" b="1">
                <a:solidFill>
                  <a:srgbClr val="5B6770"/>
                </a:solidFill>
                <a:cs typeface="Arial" charset="0"/>
              </a:rPr>
              <a:t>Switch Hold</a:t>
            </a:r>
            <a:endParaRPr lang="en-US" altLang="en-US" sz="2800">
              <a:solidFill>
                <a:srgbClr val="5B6770"/>
              </a:solidFill>
              <a:cs typeface="Arial" charset="0"/>
            </a:endParaRPr>
          </a:p>
        </p:txBody>
      </p:sp>
    </p:spTree>
    <p:extLst>
      <p:ext uri="{BB962C8B-B14F-4D97-AF65-F5344CB8AC3E}">
        <p14:creationId xmlns:p14="http://schemas.microsoft.com/office/powerpoint/2010/main" val="136339762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a:t>
            </a:r>
            <a:endParaRPr lang="en-US" altLang="en-US" smtClean="0">
              <a:solidFill>
                <a:schemeClr val="accent1"/>
              </a:solidFill>
            </a:endParaRPr>
          </a:p>
        </p:txBody>
      </p:sp>
      <p:sp>
        <p:nvSpPr>
          <p:cNvPr id="5123" name="Content Placeholder 2"/>
          <p:cNvSpPr>
            <a:spLocks noGrp="1"/>
          </p:cNvSpPr>
          <p:nvPr>
            <p:ph idx="1"/>
          </p:nvPr>
        </p:nvSpPr>
        <p:spPr bwMode="auto">
          <a:xfrm>
            <a:off x="304800" y="7620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000" b="1" u="sng" dirty="0" smtClean="0"/>
              <a:t>What it is:</a:t>
            </a:r>
          </a:p>
          <a:p>
            <a:pPr marL="0" indent="0" fontAlgn="auto">
              <a:spcBef>
                <a:spcPts val="1200"/>
              </a:spcBef>
              <a:spcAft>
                <a:spcPts val="0"/>
              </a:spcAft>
              <a:buNone/>
              <a:defRPr/>
            </a:pPr>
            <a:r>
              <a:rPr lang="en-US" sz="2000" dirty="0" smtClean="0"/>
              <a:t>According to PUCT </a:t>
            </a:r>
            <a:r>
              <a:rPr lang="en-US" sz="2000" dirty="0"/>
              <a:t>Subst. Rule </a:t>
            </a:r>
            <a:r>
              <a:rPr lang="en-US" sz="2000" dirty="0" smtClean="0"/>
              <a:t>25.126 &amp; PUCT </a:t>
            </a:r>
            <a:r>
              <a:rPr lang="en-US" sz="2000" dirty="0"/>
              <a:t>Subst. Rule </a:t>
            </a:r>
            <a:r>
              <a:rPr lang="en-US" sz="2000" dirty="0" smtClean="0"/>
              <a:t>25.480, a</a:t>
            </a:r>
            <a:r>
              <a:rPr lang="en-US" altLang="en-US" sz="2000" dirty="0" smtClean="0"/>
              <a:t> Switch Hold can be placed on a premise by either a Retail Electric Provider (REP) for a Deferred Payment Plan (DPP) or by the Transmission and Distribution Service Provider (TDSP) due to Meter Tampering. The Switch Hold will remain in effect until the specified charges have been paid by the customer.</a:t>
            </a:r>
          </a:p>
          <a:p>
            <a:pPr marL="0" indent="0">
              <a:spcBef>
                <a:spcPts val="1200"/>
              </a:spcBef>
              <a:buNone/>
            </a:pPr>
            <a:r>
              <a:rPr lang="en-US" altLang="en-US" sz="2000" b="1" u="sng" dirty="0"/>
              <a:t>Purpose:</a:t>
            </a:r>
          </a:p>
          <a:p>
            <a:pPr marL="0" indent="0">
              <a:spcBef>
                <a:spcPts val="1200"/>
              </a:spcBef>
              <a:buFont typeface="Arial" charset="0"/>
              <a:buNone/>
            </a:pPr>
            <a:r>
              <a:rPr lang="en-US" altLang="en-US" sz="2000" dirty="0" smtClean="0"/>
              <a:t>To ensure that the occupant responsible for the financial obligations at the premise satisfies and resolves any outstanding charges with the appropriate entities before switching to a new REP</a:t>
            </a:r>
            <a:r>
              <a:rPr lang="en-US" altLang="en-US" sz="1800" dirty="0" smtClean="0"/>
              <a:t>.</a:t>
            </a:r>
            <a:endParaRPr lang="en-US" altLang="en-US" sz="1600" dirty="0" smtClean="0"/>
          </a:p>
          <a:p>
            <a:pPr marL="0" indent="0">
              <a:spcBef>
                <a:spcPts val="1200"/>
              </a:spcBef>
              <a:buNone/>
            </a:pPr>
            <a:r>
              <a:rPr lang="en-US" altLang="en-US" sz="2000" b="1" u="sng" dirty="0"/>
              <a:t>Types:</a:t>
            </a:r>
          </a:p>
          <a:p>
            <a:pPr marL="0" indent="0">
              <a:spcBef>
                <a:spcPts val="1200"/>
              </a:spcBef>
              <a:buFont typeface="Arial" charset="0"/>
              <a:buNone/>
            </a:pPr>
            <a:r>
              <a:rPr lang="en-US" altLang="en-US" sz="1800" dirty="0" smtClean="0"/>
              <a:t>1) Deferred Payment Plan (DPP) – REP initiated</a:t>
            </a:r>
          </a:p>
          <a:p>
            <a:pPr marL="0" indent="0">
              <a:spcBef>
                <a:spcPts val="1200"/>
              </a:spcBef>
              <a:buFont typeface="Arial" charset="0"/>
              <a:buNone/>
            </a:pPr>
            <a:r>
              <a:rPr lang="en-US" altLang="en-US" sz="1800" dirty="0" smtClean="0"/>
              <a:t>2) Tampering – TDSP initiated</a:t>
            </a:r>
          </a:p>
        </p:txBody>
      </p:sp>
      <p:sp>
        <p:nvSpPr>
          <p:cNvPr id="512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6D3AB79-6A6D-4A44-BCC3-4A299C6B2434}" type="slidenum">
              <a:rPr lang="en-US" altLang="en-US">
                <a:solidFill>
                  <a:srgbClr val="5B6770"/>
                </a:solidFill>
              </a:rPr>
              <a:pPr fontAlgn="base">
                <a:spcBef>
                  <a:spcPct val="0"/>
                </a:spcBef>
                <a:spcAft>
                  <a:spcPct val="0"/>
                </a:spcAft>
              </a:pPr>
              <a:t>63</a:t>
            </a:fld>
            <a:endParaRPr lang="en-US" altLang="en-US">
              <a:solidFill>
                <a:srgbClr val="5B6770"/>
              </a:solidFill>
            </a:endParaRPr>
          </a:p>
        </p:txBody>
      </p:sp>
    </p:spTree>
    <p:extLst>
      <p:ext uri="{BB962C8B-B14F-4D97-AF65-F5344CB8AC3E}">
        <p14:creationId xmlns:p14="http://schemas.microsoft.com/office/powerpoint/2010/main" val="7593109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Types of Switch Hold</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r>
              <a:rPr lang="en-US" sz="1800" u="sng" dirty="0" smtClean="0"/>
              <a:t/>
            </a:r>
            <a:br>
              <a:rPr lang="en-US" sz="1800" u="sng" dirty="0" smtClean="0"/>
            </a:br>
            <a:r>
              <a:rPr lang="en-US" sz="2000" u="sng" dirty="0" smtClean="0"/>
              <a:t>Deferred Payment Plan (DPP) Switch Holds:</a:t>
            </a:r>
            <a:br>
              <a:rPr lang="en-US" sz="2000" u="sng" dirty="0" smtClean="0"/>
            </a:br>
            <a:endParaRPr lang="en-US" sz="1200" u="sng" dirty="0" smtClean="0"/>
          </a:p>
          <a:p>
            <a:pPr fontAlgn="auto">
              <a:spcBef>
                <a:spcPts val="1200"/>
              </a:spcBef>
              <a:spcAft>
                <a:spcPts val="0"/>
              </a:spcAft>
              <a:buFont typeface="Wingdings" panose="05000000000000000000" pitchFamily="2" charset="2"/>
              <a:buChar char="§"/>
              <a:defRPr/>
            </a:pPr>
            <a:r>
              <a:rPr lang="en-US" sz="2000" dirty="0" smtClean="0"/>
              <a:t>Initiated and removed by the REP of Record via 650_01 to TDSP.</a:t>
            </a:r>
          </a:p>
          <a:p>
            <a:pPr fontAlgn="auto">
              <a:spcBef>
                <a:spcPts val="1200"/>
              </a:spcBef>
              <a:spcAft>
                <a:spcPts val="0"/>
              </a:spcAft>
              <a:buFont typeface="Wingdings" panose="05000000000000000000" pitchFamily="2" charset="2"/>
              <a:buChar char="§"/>
              <a:defRPr/>
            </a:pPr>
            <a:r>
              <a:rPr lang="en-US" sz="2000" dirty="0" smtClean="0"/>
              <a:t>Prevents customers from switching to another REP if they have outstanding charges with current REP of Record (ROR).</a:t>
            </a:r>
          </a:p>
          <a:p>
            <a:pPr fontAlgn="auto">
              <a:spcBef>
                <a:spcPts val="1200"/>
              </a:spcBef>
              <a:spcAft>
                <a:spcPts val="0"/>
              </a:spcAft>
              <a:buFont typeface="Wingdings" panose="05000000000000000000" pitchFamily="2" charset="2"/>
              <a:buChar char="§"/>
              <a:defRPr/>
            </a:pPr>
            <a:r>
              <a:rPr lang="en-US" sz="2000" dirty="0" smtClean="0"/>
              <a:t>Current ROR must provide clear explanation (orally or written) to customer of the switch hold process before initiation of DPP Switch Hold.</a:t>
            </a:r>
          </a:p>
          <a:p>
            <a:pPr fontAlgn="auto">
              <a:spcBef>
                <a:spcPts val="1200"/>
              </a:spcBef>
              <a:spcAft>
                <a:spcPts val="0"/>
              </a:spcAft>
              <a:buFont typeface="Wingdings" panose="05000000000000000000" pitchFamily="2" charset="2"/>
              <a:buChar char="§"/>
              <a:defRPr/>
            </a:pPr>
            <a:r>
              <a:rPr lang="en-US" sz="2000" dirty="0" smtClean="0"/>
              <a:t>Current ROR must receive customer’s agreement before initiation of DPP Switch Hold.</a:t>
            </a:r>
          </a:p>
          <a:p>
            <a:pPr fontAlgn="auto">
              <a:spcBef>
                <a:spcPts val="1200"/>
              </a:spcBef>
              <a:spcAft>
                <a:spcPts val="0"/>
              </a:spcAft>
              <a:buFont typeface="Wingdings" panose="05000000000000000000" pitchFamily="2" charset="2"/>
              <a:buChar char="§"/>
              <a:defRPr/>
            </a:pPr>
            <a:r>
              <a:rPr lang="en-US" sz="2000" dirty="0" smtClean="0"/>
              <a:t>Switch Hold must be removed by ROR in a timely manner once all DPP obligations have been satisfied by the customer.</a:t>
            </a:r>
          </a:p>
          <a:p>
            <a:pPr fontAlgn="auto">
              <a:spcBef>
                <a:spcPts val="1200"/>
              </a:spcBef>
              <a:spcAft>
                <a:spcPts val="0"/>
              </a:spcAft>
              <a:buFont typeface="Wingdings" panose="05000000000000000000" pitchFamily="2" charset="2"/>
              <a:buChar char="§"/>
              <a:defRPr/>
            </a:pPr>
            <a:endParaRPr lang="en-US" sz="2000" dirty="0"/>
          </a:p>
        </p:txBody>
      </p:sp>
      <p:sp>
        <p:nvSpPr>
          <p:cNvPr id="614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93C94EB-C33B-4408-95F1-BD02561FC13C}" type="slidenum">
              <a:rPr lang="en-US" altLang="en-US">
                <a:solidFill>
                  <a:srgbClr val="5B6770"/>
                </a:solidFill>
              </a:rPr>
              <a:pPr fontAlgn="base">
                <a:spcBef>
                  <a:spcPct val="0"/>
                </a:spcBef>
                <a:spcAft>
                  <a:spcPct val="0"/>
                </a:spcAft>
              </a:pPr>
              <a:t>64</a:t>
            </a:fld>
            <a:endParaRPr lang="en-US" altLang="en-US">
              <a:solidFill>
                <a:srgbClr val="5B6770"/>
              </a:solidFill>
            </a:endParaRPr>
          </a:p>
        </p:txBody>
      </p:sp>
    </p:spTree>
    <p:extLst>
      <p:ext uri="{BB962C8B-B14F-4D97-AF65-F5344CB8AC3E}">
        <p14:creationId xmlns:p14="http://schemas.microsoft.com/office/powerpoint/2010/main" val="331258515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Types of Switch Hold</a:t>
            </a:r>
            <a:br>
              <a:rPr lang="en-US" altLang="en-US" smtClean="0"/>
            </a:br>
            <a:endParaRPr lang="en-US" altLang="en-US" smtClean="0">
              <a:solidFill>
                <a:schemeClr val="accent1"/>
              </a:solidFill>
            </a:endParaRPr>
          </a:p>
        </p:txBody>
      </p:sp>
      <p:sp>
        <p:nvSpPr>
          <p:cNvPr id="3" name="Content Placeholder 2"/>
          <p:cNvSpPr>
            <a:spLocks noGrp="1"/>
          </p:cNvSpPr>
          <p:nvPr>
            <p:ph idx="1"/>
          </p:nvPr>
        </p:nvSpPr>
        <p:spPr>
          <a:xfrm>
            <a:off x="304800" y="914400"/>
            <a:ext cx="8534400" cy="5334000"/>
          </a:xfrm>
        </p:spPr>
        <p:txBody>
          <a:bodyPr/>
          <a:lstStyle/>
          <a:p>
            <a:pPr marL="0" indent="0" fontAlgn="auto">
              <a:spcBef>
                <a:spcPts val="1200"/>
              </a:spcBef>
              <a:spcAft>
                <a:spcPts val="0"/>
              </a:spcAft>
              <a:buFont typeface="Arial" panose="020B0604020202020204" pitchFamily="34" charset="0"/>
              <a:buNone/>
              <a:defRPr/>
            </a:pPr>
            <a:r>
              <a:rPr lang="en-US" sz="1800" u="sng" dirty="0" smtClean="0"/>
              <a:t/>
            </a:r>
            <a:br>
              <a:rPr lang="en-US" sz="1800" u="sng" dirty="0" smtClean="0"/>
            </a:br>
            <a:r>
              <a:rPr lang="en-US" sz="2000" u="sng" dirty="0" smtClean="0"/>
              <a:t>Tampering </a:t>
            </a:r>
            <a:r>
              <a:rPr lang="en-US" sz="2000" u="sng" dirty="0"/>
              <a:t>Switch Holds</a:t>
            </a:r>
            <a:r>
              <a:rPr lang="en-US" sz="2000" u="sng" dirty="0" smtClean="0"/>
              <a:t>:</a:t>
            </a:r>
          </a:p>
          <a:p>
            <a:pPr marL="0" indent="0" fontAlgn="auto">
              <a:spcBef>
                <a:spcPts val="1200"/>
              </a:spcBef>
              <a:spcAft>
                <a:spcPts val="0"/>
              </a:spcAft>
              <a:buFont typeface="Arial" panose="020B0604020202020204" pitchFamily="34" charset="0"/>
              <a:buNone/>
              <a:defRPr/>
            </a:pPr>
            <a:endParaRPr lang="en-US" sz="1000" dirty="0"/>
          </a:p>
          <a:p>
            <a:pPr fontAlgn="auto">
              <a:spcBef>
                <a:spcPts val="1200"/>
              </a:spcBef>
              <a:spcAft>
                <a:spcPts val="0"/>
              </a:spcAft>
              <a:buFont typeface="Wingdings" panose="05000000000000000000" pitchFamily="2" charset="2"/>
              <a:buChar char="§"/>
              <a:defRPr/>
            </a:pPr>
            <a:r>
              <a:rPr lang="en-US" sz="2000" dirty="0"/>
              <a:t>Initiated by the TDSP when Tampering is discovered </a:t>
            </a:r>
            <a:r>
              <a:rPr lang="en-US" sz="2000" dirty="0" smtClean="0"/>
              <a:t>at the premise.</a:t>
            </a:r>
          </a:p>
          <a:p>
            <a:pPr fontAlgn="auto">
              <a:spcBef>
                <a:spcPts val="1200"/>
              </a:spcBef>
              <a:spcAft>
                <a:spcPts val="0"/>
              </a:spcAft>
              <a:buFont typeface="Wingdings" panose="05000000000000000000" pitchFamily="2" charset="2"/>
              <a:buChar char="§"/>
              <a:defRPr/>
            </a:pPr>
            <a:r>
              <a:rPr lang="en-US" sz="2000" dirty="0" smtClean="0"/>
              <a:t>TDSP must store evidence of Tampering discovery.</a:t>
            </a:r>
          </a:p>
          <a:p>
            <a:pPr fontAlgn="auto">
              <a:spcBef>
                <a:spcPts val="1200"/>
              </a:spcBef>
              <a:spcAft>
                <a:spcPts val="0"/>
              </a:spcAft>
              <a:buFont typeface="Wingdings" panose="05000000000000000000" pitchFamily="2" charset="2"/>
              <a:buChar char="§"/>
              <a:defRPr/>
            </a:pPr>
            <a:r>
              <a:rPr lang="en-US" sz="2000" dirty="0" smtClean="0"/>
              <a:t>TDSP sends 814_20 to update ESIID status for Tampering.</a:t>
            </a:r>
          </a:p>
          <a:p>
            <a:pPr fontAlgn="auto">
              <a:spcBef>
                <a:spcPts val="1200"/>
              </a:spcBef>
              <a:spcAft>
                <a:spcPts val="0"/>
              </a:spcAft>
              <a:buFont typeface="Wingdings" panose="05000000000000000000" pitchFamily="2" charset="2"/>
              <a:buChar char="§"/>
              <a:defRPr/>
            </a:pPr>
            <a:r>
              <a:rPr lang="en-US" sz="2000" dirty="0" smtClean="0"/>
              <a:t>TDSP sends Tampering charges on the 810_02 to ROR.</a:t>
            </a:r>
          </a:p>
          <a:p>
            <a:pPr fontAlgn="auto">
              <a:spcBef>
                <a:spcPts val="1200"/>
              </a:spcBef>
              <a:spcAft>
                <a:spcPts val="0"/>
              </a:spcAft>
              <a:buFont typeface="Wingdings" panose="05000000000000000000" pitchFamily="2" charset="2"/>
              <a:buChar char="§"/>
              <a:defRPr/>
            </a:pPr>
            <a:r>
              <a:rPr lang="en-US" sz="2000" dirty="0" smtClean="0"/>
              <a:t>Switch Hold prevents </a:t>
            </a:r>
            <a:r>
              <a:rPr lang="en-US" sz="2000" dirty="0"/>
              <a:t>customer from switching to another REP if they have outstanding Tampering charges with current </a:t>
            </a:r>
            <a:r>
              <a:rPr lang="en-US" sz="2000" dirty="0" smtClean="0"/>
              <a:t>ROR.</a:t>
            </a:r>
          </a:p>
          <a:p>
            <a:pPr fontAlgn="auto">
              <a:spcBef>
                <a:spcPts val="1200"/>
              </a:spcBef>
              <a:spcAft>
                <a:spcPts val="0"/>
              </a:spcAft>
              <a:buFont typeface="Wingdings" panose="05000000000000000000" pitchFamily="2" charset="2"/>
              <a:buChar char="§"/>
              <a:defRPr/>
            </a:pPr>
            <a:r>
              <a:rPr lang="en-US" sz="2000" dirty="0" smtClean="0"/>
              <a:t>Switch Hold must be removed in a timely manner by current ROR via 650_01 once all outstanding Tampering charges are satisfied by the customer.</a:t>
            </a:r>
            <a:endParaRPr lang="en-US" sz="2000" dirty="0"/>
          </a:p>
        </p:txBody>
      </p:sp>
      <p:sp>
        <p:nvSpPr>
          <p:cNvPr id="71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6D48DE4-7D5D-4B3C-BC9D-CC2042F13030}" type="slidenum">
              <a:rPr lang="en-US" altLang="en-US">
                <a:solidFill>
                  <a:srgbClr val="5B6770"/>
                </a:solidFill>
              </a:rPr>
              <a:pPr fontAlgn="base">
                <a:spcBef>
                  <a:spcPct val="0"/>
                </a:spcBef>
                <a:spcAft>
                  <a:spcPct val="0"/>
                </a:spcAft>
              </a:pPr>
              <a:t>65</a:t>
            </a:fld>
            <a:endParaRPr lang="en-US" altLang="en-US">
              <a:solidFill>
                <a:srgbClr val="5B6770"/>
              </a:solidFill>
            </a:endParaRPr>
          </a:p>
        </p:txBody>
      </p:sp>
    </p:spTree>
    <p:extLst>
      <p:ext uri="{BB962C8B-B14F-4D97-AF65-F5344CB8AC3E}">
        <p14:creationId xmlns:p14="http://schemas.microsoft.com/office/powerpoint/2010/main" val="30417516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 for Purposes of a Move In</a:t>
            </a:r>
            <a:br>
              <a:rPr lang="en-US" altLang="en-US" smtClean="0"/>
            </a:br>
            <a:endParaRPr lang="en-US" altLang="en-US" smtClean="0">
              <a:solidFill>
                <a:schemeClr val="accent1"/>
              </a:solidFill>
            </a:endParaRPr>
          </a:p>
        </p:txBody>
      </p:sp>
      <p:sp>
        <p:nvSpPr>
          <p:cNvPr id="8195" name="Content Placeholder 2"/>
          <p:cNvSpPr>
            <a:spLocks noGrp="1"/>
          </p:cNvSpPr>
          <p:nvPr>
            <p:ph idx="1"/>
          </p:nvPr>
        </p:nvSpPr>
        <p:spPr bwMode="auto">
          <a:xfrm>
            <a:off x="304800" y="914400"/>
            <a:ext cx="8534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200"/>
              </a:spcBef>
              <a:buFont typeface="Arial" charset="0"/>
              <a:buNone/>
            </a:pPr>
            <a:r>
              <a:rPr lang="en-US" altLang="en-US" sz="2200" u="sng" dirty="0" smtClean="0"/>
              <a:t>Scenario</a:t>
            </a:r>
            <a:r>
              <a:rPr lang="en-US" altLang="en-US" sz="2200" u="sng" dirty="0"/>
              <a:t>: </a:t>
            </a:r>
            <a:endParaRPr lang="en-US" altLang="en-US" sz="2200" u="sng" dirty="0" smtClean="0"/>
          </a:p>
          <a:p>
            <a:pPr marL="0" indent="0">
              <a:spcBef>
                <a:spcPts val="1200"/>
              </a:spcBef>
              <a:buFont typeface="Arial" charset="0"/>
              <a:buNone/>
            </a:pPr>
            <a:r>
              <a:rPr lang="en-US" altLang="en-US" sz="2200" dirty="0" smtClean="0"/>
              <a:t>A </a:t>
            </a:r>
            <a:r>
              <a:rPr lang="en-US" altLang="en-US" sz="2200" dirty="0"/>
              <a:t>Premise </a:t>
            </a:r>
            <a:r>
              <a:rPr lang="en-US" altLang="en-US" sz="2200" dirty="0" smtClean="0"/>
              <a:t>has a Switch Hold applied, however the customer vacates the premise. An entirely new customer tries to move in, yet encounters the Switch Hold on the Premise. </a:t>
            </a:r>
          </a:p>
          <a:p>
            <a:pPr marL="0" indent="0">
              <a:spcBef>
                <a:spcPts val="1200"/>
              </a:spcBef>
              <a:buFont typeface="Arial" charset="0"/>
              <a:buNone/>
            </a:pPr>
            <a:r>
              <a:rPr lang="en-US" altLang="en-US" sz="1200" dirty="0" smtClean="0"/>
              <a:t/>
            </a:r>
            <a:br>
              <a:rPr lang="en-US" altLang="en-US" sz="1200" dirty="0" smtClean="0"/>
            </a:br>
            <a:r>
              <a:rPr lang="en-US" altLang="en-US" sz="2200" dirty="0" smtClean="0"/>
              <a:t>When this happens, the requesting REP cannot use a 650_01 to remove the Switch Hold, since they are not the initiators of the Switch Hold. </a:t>
            </a:r>
          </a:p>
          <a:p>
            <a:pPr marL="0" indent="0">
              <a:spcBef>
                <a:spcPts val="1200"/>
              </a:spcBef>
              <a:buFont typeface="Arial" charset="0"/>
              <a:buNone/>
            </a:pPr>
            <a:r>
              <a:rPr lang="en-US" altLang="en-US" sz="2000" dirty="0" smtClean="0"/>
              <a:t/>
            </a:r>
            <a:br>
              <a:rPr lang="en-US" altLang="en-US" sz="2000" dirty="0" smtClean="0"/>
            </a:br>
            <a:r>
              <a:rPr lang="en-US" altLang="en-US" sz="2200" dirty="0" smtClean="0"/>
              <a:t>Instead, the requesting REP must follow the process outlined in Retail Market Guide Section 7.16.4.3 (for Tampering) or 7.17.4.3 (for DPP) associated with removal of a Switch Hold for purposes of a Move In. </a:t>
            </a:r>
          </a:p>
        </p:txBody>
      </p:sp>
      <p:sp>
        <p:nvSpPr>
          <p:cNvPr id="819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79DF2C0D-BA10-47F0-BFC3-EDC5FC82AE14}" type="slidenum">
              <a:rPr lang="en-US" altLang="en-US">
                <a:solidFill>
                  <a:srgbClr val="5B6770"/>
                </a:solidFill>
              </a:rPr>
              <a:pPr fontAlgn="base">
                <a:spcBef>
                  <a:spcPct val="0"/>
                </a:spcBef>
                <a:spcAft>
                  <a:spcPct val="0"/>
                </a:spcAft>
              </a:pPr>
              <a:t>66</a:t>
            </a:fld>
            <a:endParaRPr lang="en-US" altLang="en-US">
              <a:solidFill>
                <a:srgbClr val="5B6770"/>
              </a:solidFill>
            </a:endParaRPr>
          </a:p>
        </p:txBody>
      </p:sp>
    </p:spTree>
    <p:extLst>
      <p:ext uri="{BB962C8B-B14F-4D97-AF65-F5344CB8AC3E}">
        <p14:creationId xmlns:p14="http://schemas.microsoft.com/office/powerpoint/2010/main" val="26756859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 for Purposes of a Move In</a:t>
            </a:r>
            <a:endParaRPr lang="en-US" altLang="en-US" smtClean="0">
              <a:solidFill>
                <a:schemeClr val="accent1"/>
              </a:solidFill>
            </a:endParaRPr>
          </a:p>
        </p:txBody>
      </p:sp>
      <p:sp>
        <p:nvSpPr>
          <p:cNvPr id="3" name="Content Placeholder 2"/>
          <p:cNvSpPr>
            <a:spLocks noGrp="1"/>
          </p:cNvSpPr>
          <p:nvPr>
            <p:ph idx="1"/>
          </p:nvPr>
        </p:nvSpPr>
        <p:spPr>
          <a:xfrm>
            <a:off x="152400" y="970186"/>
            <a:ext cx="8534400" cy="5334000"/>
          </a:xfrm>
        </p:spPr>
        <p:txBody>
          <a:bodyPr/>
          <a:lstStyle/>
          <a:p>
            <a:pPr marL="0" indent="0" fontAlgn="auto">
              <a:spcBef>
                <a:spcPts val="1200"/>
              </a:spcBef>
              <a:spcAft>
                <a:spcPts val="0"/>
              </a:spcAft>
              <a:buFont typeface="Arial" panose="020B0604020202020204" pitchFamily="34" charset="0"/>
              <a:buNone/>
              <a:defRPr/>
            </a:pPr>
            <a:r>
              <a:rPr lang="en-US" sz="1600" b="1" dirty="0" smtClean="0"/>
              <a:t>How </a:t>
            </a:r>
            <a:r>
              <a:rPr lang="en-US" sz="1600" b="1" dirty="0"/>
              <a:t>it works</a:t>
            </a:r>
            <a:r>
              <a:rPr lang="en-US" sz="1600" b="1" dirty="0" smtClean="0"/>
              <a:t>:</a:t>
            </a:r>
            <a:endParaRPr lang="en-US" sz="1600" b="1" dirty="0"/>
          </a:p>
          <a:p>
            <a:pPr fontAlgn="auto">
              <a:spcBef>
                <a:spcPts val="1200"/>
              </a:spcBef>
              <a:spcAft>
                <a:spcPts val="0"/>
              </a:spcAft>
              <a:buFont typeface="+mj-lt"/>
              <a:buAutoNum type="arabicParenR"/>
              <a:defRPr/>
            </a:pPr>
            <a:r>
              <a:rPr lang="en-US" sz="1600" dirty="0" smtClean="0"/>
              <a:t>Using only one (1) MarkeTrak issue per ESI ID, the </a:t>
            </a:r>
            <a:r>
              <a:rPr lang="en-US" sz="1600" dirty="0"/>
              <a:t>requesting CR must initiate the </a:t>
            </a:r>
            <a:r>
              <a:rPr lang="en-US" sz="1600" dirty="0" smtClean="0"/>
              <a:t>Switch Hold MarkeTrak </a:t>
            </a:r>
            <a:r>
              <a:rPr lang="en-US" sz="1600" dirty="0"/>
              <a:t>(MT) issue </a:t>
            </a:r>
            <a:r>
              <a:rPr lang="en-US" sz="1600" dirty="0" smtClean="0"/>
              <a:t>type to </a:t>
            </a:r>
            <a:r>
              <a:rPr lang="en-US" sz="1600" dirty="0"/>
              <a:t>begin </a:t>
            </a:r>
            <a:r>
              <a:rPr lang="en-US" sz="1600" dirty="0" smtClean="0"/>
              <a:t>the removal process</a:t>
            </a:r>
            <a:r>
              <a:rPr lang="en-US" sz="1600" dirty="0"/>
              <a:t>.</a:t>
            </a:r>
          </a:p>
          <a:p>
            <a:pPr fontAlgn="auto">
              <a:spcBef>
                <a:spcPts val="1200"/>
              </a:spcBef>
              <a:spcAft>
                <a:spcPts val="0"/>
              </a:spcAft>
              <a:buFont typeface="+mj-lt"/>
              <a:buAutoNum type="arabicParenR"/>
              <a:defRPr/>
            </a:pPr>
            <a:r>
              <a:rPr lang="en-US" sz="1600" dirty="0" smtClean="0"/>
              <a:t>The </a:t>
            </a:r>
            <a:r>
              <a:rPr lang="en-US" sz="1600" dirty="0"/>
              <a:t>TDSP, current </a:t>
            </a:r>
            <a:r>
              <a:rPr lang="en-US" sz="1600" dirty="0" smtClean="0"/>
              <a:t>REP of Record, </a:t>
            </a:r>
            <a:r>
              <a:rPr lang="en-US" sz="1600" dirty="0"/>
              <a:t>and requesting CR </a:t>
            </a:r>
            <a:r>
              <a:rPr lang="en-US" sz="1600" dirty="0" smtClean="0"/>
              <a:t>will collaborate to </a:t>
            </a:r>
            <a:r>
              <a:rPr lang="en-US" sz="1600" dirty="0"/>
              <a:t>determine if the </a:t>
            </a:r>
            <a:r>
              <a:rPr lang="en-US" sz="1600" dirty="0" smtClean="0"/>
              <a:t>New Occupant </a:t>
            </a:r>
            <a:r>
              <a:rPr lang="en-US" sz="1600" dirty="0"/>
              <a:t>is in any way associated with the </a:t>
            </a:r>
            <a:r>
              <a:rPr lang="en-US" sz="1600" dirty="0" smtClean="0"/>
              <a:t>Current </a:t>
            </a:r>
            <a:r>
              <a:rPr lang="en-US" sz="1600" dirty="0"/>
              <a:t>O</a:t>
            </a:r>
            <a:r>
              <a:rPr lang="en-US" sz="1600" dirty="0" smtClean="0"/>
              <a:t>ccupant </a:t>
            </a:r>
            <a:r>
              <a:rPr lang="en-US" sz="1600" dirty="0"/>
              <a:t>who is subject to Switch </a:t>
            </a:r>
            <a:r>
              <a:rPr lang="en-US" sz="1600" dirty="0" smtClean="0"/>
              <a:t>Hold.</a:t>
            </a:r>
          </a:p>
          <a:p>
            <a:pPr fontAlgn="auto">
              <a:spcBef>
                <a:spcPts val="1200"/>
              </a:spcBef>
              <a:spcAft>
                <a:spcPts val="0"/>
              </a:spcAft>
              <a:buFont typeface="+mj-lt"/>
              <a:buAutoNum type="arabicParenR"/>
              <a:defRPr/>
            </a:pPr>
            <a:r>
              <a:rPr lang="en-US" sz="1600" dirty="0" smtClean="0"/>
              <a:t>The </a:t>
            </a:r>
            <a:r>
              <a:rPr lang="en-US" sz="1600" dirty="0"/>
              <a:t>requesting CR must provide </a:t>
            </a:r>
            <a:r>
              <a:rPr lang="en-US" sz="1600" dirty="0" smtClean="0"/>
              <a:t>supporting documentation for the New Occupant including a New Occupant Statement (NOS).</a:t>
            </a:r>
          </a:p>
          <a:p>
            <a:pPr lvl="1" fontAlgn="auto">
              <a:spcBef>
                <a:spcPts val="1200"/>
              </a:spcBef>
              <a:spcAft>
                <a:spcPts val="0"/>
              </a:spcAft>
              <a:buFont typeface="Arial" panose="020B0604020202020204" pitchFamily="34" charset="0"/>
              <a:buChar char="•"/>
              <a:defRPr/>
            </a:pPr>
            <a:r>
              <a:rPr lang="en-US" sz="1600" dirty="0"/>
              <a:t>Confirm a Switch Hold currently exists on the premise via </a:t>
            </a:r>
            <a:r>
              <a:rPr lang="en-US" sz="1600" dirty="0" smtClean="0"/>
              <a:t>MIS portal</a:t>
            </a:r>
          </a:p>
          <a:p>
            <a:pPr lvl="1" fontAlgn="auto">
              <a:spcBef>
                <a:spcPts val="1200"/>
              </a:spcBef>
              <a:spcAft>
                <a:spcPts val="0"/>
              </a:spcAft>
              <a:buFont typeface="Arial" panose="020B0604020202020204" pitchFamily="34" charset="0"/>
              <a:buChar char="•"/>
              <a:defRPr/>
            </a:pPr>
            <a:r>
              <a:rPr lang="en-US" sz="1600" dirty="0" smtClean="0"/>
              <a:t>Ensure submitter is not ROR</a:t>
            </a:r>
          </a:p>
          <a:p>
            <a:pPr lvl="1" fontAlgn="auto">
              <a:spcBef>
                <a:spcPts val="1200"/>
              </a:spcBef>
              <a:spcAft>
                <a:spcPts val="0"/>
              </a:spcAft>
              <a:buFont typeface="Arial" panose="020B0604020202020204" pitchFamily="34" charset="0"/>
              <a:buChar char="•"/>
              <a:defRPr/>
            </a:pPr>
            <a:r>
              <a:rPr lang="en-US" sz="1600" dirty="0" smtClean="0"/>
              <a:t>Documentation is valid and complete</a:t>
            </a:r>
          </a:p>
          <a:p>
            <a:pPr fontAlgn="auto">
              <a:spcBef>
                <a:spcPts val="1800"/>
              </a:spcBef>
              <a:spcAft>
                <a:spcPts val="0"/>
              </a:spcAft>
              <a:buFont typeface="+mj-lt"/>
              <a:buAutoNum type="arabicParenR" startAt="4"/>
              <a:defRPr/>
            </a:pPr>
            <a:r>
              <a:rPr lang="en-US" sz="1600" dirty="0" smtClean="0"/>
              <a:t>If </a:t>
            </a:r>
            <a:r>
              <a:rPr lang="en-US" sz="1600" dirty="0"/>
              <a:t>it is determined that the New Occupant is not  associated with </a:t>
            </a:r>
            <a:r>
              <a:rPr lang="en-US" sz="1600" dirty="0" smtClean="0"/>
              <a:t>the Customer </a:t>
            </a:r>
            <a:r>
              <a:rPr lang="en-US" sz="1600" dirty="0"/>
              <a:t>of </a:t>
            </a:r>
            <a:r>
              <a:rPr lang="en-US" sz="1600" dirty="0" smtClean="0"/>
              <a:t>Record (current occupant), </a:t>
            </a:r>
            <a:r>
              <a:rPr lang="en-US" sz="1600" dirty="0"/>
              <a:t>the TDSP will remove </a:t>
            </a:r>
            <a:r>
              <a:rPr lang="en-US" sz="1600" dirty="0" smtClean="0"/>
              <a:t>any Switch Holds </a:t>
            </a:r>
            <a:r>
              <a:rPr lang="en-US" sz="1600" dirty="0"/>
              <a:t>applied to the ESIID.</a:t>
            </a:r>
          </a:p>
          <a:p>
            <a:pPr fontAlgn="auto">
              <a:spcBef>
                <a:spcPts val="1800"/>
              </a:spcBef>
              <a:spcAft>
                <a:spcPts val="0"/>
              </a:spcAft>
              <a:buFont typeface="+mj-lt"/>
              <a:buAutoNum type="arabicParenR" startAt="4"/>
              <a:defRPr/>
            </a:pPr>
            <a:r>
              <a:rPr lang="en-US" sz="1600" dirty="0"/>
              <a:t>If an issue has been open for more than four (4) business hours without resolution, the TDSP will make the final decision as to whether or not the </a:t>
            </a:r>
            <a:r>
              <a:rPr lang="en-US" sz="1600" dirty="0" smtClean="0"/>
              <a:t>Switch Hold </a:t>
            </a:r>
            <a:r>
              <a:rPr lang="en-US" sz="1600" dirty="0"/>
              <a:t>will remain.</a:t>
            </a:r>
          </a:p>
          <a:p>
            <a:pPr fontAlgn="auto">
              <a:spcBef>
                <a:spcPts val="1200"/>
              </a:spcBef>
              <a:spcAft>
                <a:spcPts val="0"/>
              </a:spcAft>
              <a:buFont typeface="+mj-lt"/>
              <a:buAutoNum type="arabicParenR"/>
              <a:defRPr/>
            </a:pPr>
            <a:endParaRPr lang="en-US" sz="1800" dirty="0" smtClean="0"/>
          </a:p>
        </p:txBody>
      </p:sp>
      <p:sp>
        <p:nvSpPr>
          <p:cNvPr id="922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13682C-2C76-4403-9A0B-48540A09753A}" type="slidenum">
              <a:rPr lang="en-US" altLang="en-US">
                <a:solidFill>
                  <a:srgbClr val="5B6770"/>
                </a:solidFill>
              </a:rPr>
              <a:pPr fontAlgn="base">
                <a:spcBef>
                  <a:spcPct val="0"/>
                </a:spcBef>
                <a:spcAft>
                  <a:spcPct val="0"/>
                </a:spcAft>
              </a:pPr>
              <a:t>67</a:t>
            </a:fld>
            <a:endParaRPr lang="en-US" altLang="en-US">
              <a:solidFill>
                <a:srgbClr val="5B6770"/>
              </a:solidFill>
            </a:endParaRPr>
          </a:p>
        </p:txBody>
      </p:sp>
    </p:spTree>
    <p:extLst>
      <p:ext uri="{BB962C8B-B14F-4D97-AF65-F5344CB8AC3E}">
        <p14:creationId xmlns:p14="http://schemas.microsoft.com/office/powerpoint/2010/main" val="417043702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b="1" dirty="0" smtClean="0"/>
              <a:t>What </a:t>
            </a:r>
            <a:r>
              <a:rPr lang="en-US" sz="2000" b="1" dirty="0"/>
              <a:t>does it mean: Four (4) Business Hours</a:t>
            </a:r>
            <a:r>
              <a:rPr lang="en-US" sz="2000" b="1" dirty="0" smtClean="0"/>
              <a:t>?</a:t>
            </a:r>
          </a:p>
          <a:p>
            <a:pPr fontAlgn="auto">
              <a:spcBef>
                <a:spcPts val="1200"/>
              </a:spcBef>
              <a:spcAft>
                <a:spcPts val="0"/>
              </a:spcAft>
              <a:buFont typeface="Arial" panose="020B0604020202020204" pitchFamily="34" charset="0"/>
              <a:buChar char="•"/>
              <a:defRPr/>
            </a:pPr>
            <a:r>
              <a:rPr lang="en-US" sz="1800" dirty="0"/>
              <a:t>MarkeTrak Switch Hold Removals are worked during Business Hours only (Monday-Friday, </a:t>
            </a:r>
            <a:r>
              <a:rPr lang="en-US" sz="1800" dirty="0" smtClean="0"/>
              <a:t>8:00AM-5:00PM CPT)</a:t>
            </a:r>
            <a:endParaRPr lang="en-US" sz="1800" dirty="0"/>
          </a:p>
          <a:p>
            <a:pPr fontAlgn="auto">
              <a:spcBef>
                <a:spcPts val="1200"/>
              </a:spcBef>
              <a:spcAft>
                <a:spcPts val="0"/>
              </a:spcAft>
              <a:buFont typeface="Arial" panose="020B0604020202020204" pitchFamily="34" charset="0"/>
              <a:buChar char="•"/>
              <a:defRPr/>
            </a:pPr>
            <a:r>
              <a:rPr lang="en-US" sz="1800" dirty="0"/>
              <a:t>Market Participant Timelines:</a:t>
            </a:r>
          </a:p>
          <a:p>
            <a:pPr lvl="1" fontAlgn="auto">
              <a:spcBef>
                <a:spcPts val="1200"/>
              </a:spcBef>
              <a:spcAft>
                <a:spcPts val="0"/>
              </a:spcAft>
              <a:buFont typeface="Arial" panose="020B0604020202020204" pitchFamily="34" charset="0"/>
              <a:buChar char="–"/>
              <a:defRPr/>
            </a:pPr>
            <a:r>
              <a:rPr lang="en-US" sz="1800" dirty="0"/>
              <a:t>TDSP “Initial” review: one (1) business hour</a:t>
            </a:r>
          </a:p>
          <a:p>
            <a:pPr lvl="1" fontAlgn="auto">
              <a:spcBef>
                <a:spcPts val="1200"/>
              </a:spcBef>
              <a:spcAft>
                <a:spcPts val="0"/>
              </a:spcAft>
              <a:buFont typeface="Arial" panose="020B0604020202020204" pitchFamily="34" charset="0"/>
              <a:buChar char="–"/>
              <a:defRPr/>
            </a:pPr>
            <a:r>
              <a:rPr lang="en-US" sz="1800" dirty="0"/>
              <a:t>Current REP of Record review: one and a half (1.5) business hours</a:t>
            </a:r>
          </a:p>
          <a:p>
            <a:pPr lvl="1" fontAlgn="auto">
              <a:spcBef>
                <a:spcPts val="1200"/>
              </a:spcBef>
              <a:spcAft>
                <a:spcPts val="0"/>
              </a:spcAft>
              <a:buFont typeface="Arial" panose="020B0604020202020204" pitchFamily="34" charset="0"/>
              <a:buChar char="–"/>
              <a:defRPr/>
            </a:pPr>
            <a:r>
              <a:rPr lang="en-US" sz="1800" dirty="0"/>
              <a:t>TDSP “Final” review: one and a half (1.5) business hours (or any remaining time within the four-hour period)</a:t>
            </a:r>
          </a:p>
          <a:p>
            <a:pPr fontAlgn="auto">
              <a:spcBef>
                <a:spcPts val="1200"/>
              </a:spcBef>
              <a:spcAft>
                <a:spcPts val="0"/>
              </a:spcAft>
              <a:buFont typeface="Arial" panose="020B0604020202020204" pitchFamily="34" charset="0"/>
              <a:buChar char="•"/>
              <a:defRPr/>
            </a:pPr>
            <a:r>
              <a:rPr lang="en-US" sz="1800" dirty="0"/>
              <a:t>If issue remains unresolved at the end of a business day, the Responsible MP’s time will resume next business day at 8:00AM</a:t>
            </a:r>
          </a:p>
          <a:p>
            <a:pPr lvl="1" fontAlgn="auto">
              <a:spcBef>
                <a:spcPts val="1200"/>
              </a:spcBef>
              <a:spcAft>
                <a:spcPts val="0"/>
              </a:spcAft>
              <a:buFont typeface="Arial" panose="020B0604020202020204" pitchFamily="34" charset="0"/>
              <a:buChar char="–"/>
              <a:defRPr/>
            </a:pPr>
            <a:r>
              <a:rPr lang="en-US" sz="1800" dirty="0"/>
              <a:t>Example: REP of Record is assigned the issue at 4:00PM Friday.  Business hours cease at 5:00PM </a:t>
            </a:r>
            <a:r>
              <a:rPr lang="en-US" sz="1800" dirty="0" smtClean="0"/>
              <a:t>Friday. Business </a:t>
            </a:r>
            <a:r>
              <a:rPr lang="en-US" sz="1800" dirty="0"/>
              <a:t>hours resume 8:00AM </a:t>
            </a:r>
            <a:r>
              <a:rPr lang="en-US" sz="1800" dirty="0" smtClean="0"/>
              <a:t>Monday. REP </a:t>
            </a:r>
            <a:r>
              <a:rPr lang="en-US" sz="1800" dirty="0"/>
              <a:t>of Record has until 8:30 AM Monday to respond, for a total of one and a half business hours as Responsible MP</a:t>
            </a:r>
            <a:r>
              <a:rPr lang="en-US" sz="1800" dirty="0" smtClean="0"/>
              <a:t>.</a:t>
            </a:r>
            <a:endParaRPr lang="en-US" sz="1800" dirty="0"/>
          </a:p>
        </p:txBody>
      </p:sp>
      <p:sp>
        <p:nvSpPr>
          <p:cNvPr id="102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160F671-F39A-4419-AFCF-5220002A8B53}" type="slidenum">
              <a:rPr lang="en-US" altLang="en-US">
                <a:solidFill>
                  <a:srgbClr val="5B6770"/>
                </a:solidFill>
              </a:rPr>
              <a:pPr fontAlgn="base">
                <a:spcBef>
                  <a:spcPct val="0"/>
                </a:spcBef>
                <a:spcAft>
                  <a:spcPct val="0"/>
                </a:spcAft>
              </a:pPr>
              <a:t>68</a:t>
            </a:fld>
            <a:endParaRPr lang="en-US" altLang="en-US">
              <a:solidFill>
                <a:srgbClr val="5B6770"/>
              </a:solidFill>
            </a:endParaRPr>
          </a:p>
        </p:txBody>
      </p:sp>
    </p:spTree>
    <p:extLst>
      <p:ext uri="{BB962C8B-B14F-4D97-AF65-F5344CB8AC3E}">
        <p14:creationId xmlns:p14="http://schemas.microsoft.com/office/powerpoint/2010/main" val="36550290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 Documentation</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b="1" dirty="0"/>
              <a:t>Standard Documentation </a:t>
            </a:r>
            <a:r>
              <a:rPr lang="en-US" sz="2000" b="1" dirty="0" smtClean="0"/>
              <a:t>Requirements</a:t>
            </a:r>
            <a:endParaRPr lang="en-US" sz="2000" b="1" dirty="0"/>
          </a:p>
          <a:p>
            <a:pPr marL="0" indent="0" fontAlgn="auto">
              <a:spcBef>
                <a:spcPts val="1800"/>
              </a:spcBef>
              <a:spcAft>
                <a:spcPts val="0"/>
              </a:spcAft>
              <a:buFont typeface="Arial" panose="020B0604020202020204" pitchFamily="34" charset="0"/>
              <a:buNone/>
              <a:defRPr/>
            </a:pPr>
            <a:r>
              <a:rPr lang="en-US" sz="1800" dirty="0"/>
              <a:t>Per RMG 7.16 &amp; 7.17, the Requesting CR must include the New Occupant Statement (RMG Appendix J2) </a:t>
            </a:r>
            <a:r>
              <a:rPr lang="en-US" sz="1800" b="1" u="sng" dirty="0"/>
              <a:t>AND</a:t>
            </a:r>
            <a:r>
              <a:rPr lang="en-US" sz="1800" dirty="0"/>
              <a:t> one of the following</a:t>
            </a:r>
            <a:r>
              <a:rPr lang="en-US" sz="1800" dirty="0" smtClean="0"/>
              <a:t>:</a:t>
            </a:r>
            <a:endParaRPr lang="en-US" sz="1800" dirty="0"/>
          </a:p>
          <a:p>
            <a:pPr fontAlgn="auto">
              <a:spcBef>
                <a:spcPts val="1800"/>
              </a:spcBef>
              <a:spcAft>
                <a:spcPts val="0"/>
              </a:spcAft>
              <a:buFont typeface="Arial" panose="020B0604020202020204" pitchFamily="34" charset="0"/>
              <a:buChar char="•"/>
              <a:defRPr/>
            </a:pPr>
            <a:r>
              <a:rPr lang="en-US" sz="1800" dirty="0"/>
              <a:t>Copy of a current signed lease;</a:t>
            </a:r>
          </a:p>
          <a:p>
            <a:pPr fontAlgn="auto">
              <a:spcBef>
                <a:spcPts val="1800"/>
              </a:spcBef>
              <a:spcAft>
                <a:spcPts val="0"/>
              </a:spcAft>
              <a:buFont typeface="Arial" panose="020B0604020202020204" pitchFamily="34" charset="0"/>
              <a:buChar char="•"/>
              <a:defRPr/>
            </a:pPr>
            <a:r>
              <a:rPr lang="en-US" sz="1800" dirty="0"/>
              <a:t>Notarized Affidavit of Landlord (RMG Appendix J9);</a:t>
            </a:r>
          </a:p>
          <a:p>
            <a:pPr fontAlgn="auto">
              <a:spcBef>
                <a:spcPts val="1800"/>
              </a:spcBef>
              <a:spcAft>
                <a:spcPts val="0"/>
              </a:spcAft>
              <a:buFont typeface="Arial" panose="020B0604020202020204" pitchFamily="34" charset="0"/>
              <a:buChar char="•"/>
              <a:defRPr/>
            </a:pPr>
            <a:r>
              <a:rPr lang="en-US" sz="1800" dirty="0"/>
              <a:t>Utility bill, in new occupant’s name, dated within last two months from a different Premise address;</a:t>
            </a:r>
          </a:p>
          <a:p>
            <a:pPr fontAlgn="auto">
              <a:spcBef>
                <a:spcPts val="1800"/>
              </a:spcBef>
              <a:spcAft>
                <a:spcPts val="0"/>
              </a:spcAft>
              <a:buFont typeface="Arial" panose="020B0604020202020204" pitchFamily="34" charset="0"/>
              <a:buChar char="•"/>
              <a:defRPr/>
            </a:pPr>
            <a:r>
              <a:rPr lang="en-US" sz="1800" dirty="0"/>
              <a:t>Closing documents indicating transfer of ownership occurred subsequent to Switch Hold applied to Premise; or</a:t>
            </a:r>
          </a:p>
          <a:p>
            <a:pPr fontAlgn="auto">
              <a:spcBef>
                <a:spcPts val="1800"/>
              </a:spcBef>
              <a:spcAft>
                <a:spcPts val="0"/>
              </a:spcAft>
              <a:buFont typeface="Arial" panose="020B0604020202020204" pitchFamily="34" charset="0"/>
              <a:buChar char="•"/>
              <a:defRPr/>
            </a:pPr>
            <a:r>
              <a:rPr lang="en-US" sz="1800" dirty="0"/>
              <a:t>Certificate of </a:t>
            </a:r>
            <a:r>
              <a:rPr lang="en-US" sz="1800" dirty="0" smtClean="0"/>
              <a:t>Occupancy</a:t>
            </a:r>
            <a:endParaRPr lang="en-US" sz="1800" dirty="0"/>
          </a:p>
        </p:txBody>
      </p:sp>
      <p:sp>
        <p:nvSpPr>
          <p:cNvPr id="112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246D9986-7F46-430C-ADB5-60046682CE07}" type="slidenum">
              <a:rPr lang="en-US" altLang="en-US">
                <a:solidFill>
                  <a:srgbClr val="5B6770"/>
                </a:solidFill>
              </a:rPr>
              <a:pPr fontAlgn="base">
                <a:spcBef>
                  <a:spcPct val="0"/>
                </a:spcBef>
                <a:spcAft>
                  <a:spcPct val="0"/>
                </a:spcAft>
              </a:pPr>
              <a:t>69</a:t>
            </a:fld>
            <a:endParaRPr lang="en-US" altLang="en-US">
              <a:solidFill>
                <a:srgbClr val="5B6770"/>
              </a:solidFill>
            </a:endParaRPr>
          </a:p>
        </p:txBody>
      </p:sp>
      <p:sp>
        <p:nvSpPr>
          <p:cNvPr id="4" name="TextBox 3"/>
          <p:cNvSpPr txBox="1"/>
          <p:nvPr/>
        </p:nvSpPr>
        <p:spPr>
          <a:xfrm>
            <a:off x="457200" y="5193791"/>
            <a:ext cx="8382000" cy="984885"/>
          </a:xfrm>
          <a:prstGeom prst="rect">
            <a:avLst/>
          </a:prstGeom>
          <a:solidFill>
            <a:schemeClr val="tx2">
              <a:lumMod val="50000"/>
            </a:schemeClr>
          </a:solidFill>
        </p:spPr>
        <p:txBody>
          <a:bodyPr wrap="square" rtlCol="0">
            <a:spAutoFit/>
          </a:bodyPr>
          <a:lstStyle/>
          <a:p>
            <a:pPr algn="ctr"/>
            <a:r>
              <a:rPr lang="en-US" sz="2000" b="1" dirty="0" smtClean="0">
                <a:solidFill>
                  <a:schemeClr val="bg1"/>
                </a:solidFill>
              </a:rPr>
              <a:t>Ensure documentation </a:t>
            </a:r>
            <a:r>
              <a:rPr lang="en-US" sz="2000" b="1" dirty="0">
                <a:solidFill>
                  <a:schemeClr val="bg1"/>
                </a:solidFill>
              </a:rPr>
              <a:t>is valid and </a:t>
            </a:r>
            <a:r>
              <a:rPr lang="en-US" sz="2000" b="1" dirty="0" smtClean="0">
                <a:solidFill>
                  <a:schemeClr val="bg1"/>
                </a:solidFill>
              </a:rPr>
              <a:t>complete prior to submitting </a:t>
            </a:r>
            <a:r>
              <a:rPr lang="en-US" sz="2000" b="1" dirty="0" err="1" smtClean="0">
                <a:solidFill>
                  <a:schemeClr val="bg1"/>
                </a:solidFill>
              </a:rPr>
              <a:t>MarkeTrak</a:t>
            </a:r>
            <a:r>
              <a:rPr lang="en-US" sz="2000" b="1" dirty="0" smtClean="0">
                <a:solidFill>
                  <a:schemeClr val="bg1"/>
                </a:solidFill>
              </a:rPr>
              <a:t> Issue.</a:t>
            </a:r>
            <a:endParaRPr lang="en-US" sz="2000" b="1" dirty="0">
              <a:solidFill>
                <a:schemeClr val="bg1"/>
              </a:solidFill>
            </a:endParaRPr>
          </a:p>
          <a:p>
            <a:endParaRPr lang="en-US" dirty="0"/>
          </a:p>
        </p:txBody>
      </p:sp>
    </p:spTree>
    <p:extLst>
      <p:ext uri="{BB962C8B-B14F-4D97-AF65-F5344CB8AC3E}">
        <p14:creationId xmlns:p14="http://schemas.microsoft.com/office/powerpoint/2010/main" val="518980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2" y="270738"/>
            <a:ext cx="4757738" cy="291554"/>
          </a:xfrm>
        </p:spPr>
        <p:txBody>
          <a:bodyPr/>
          <a:lstStyle/>
          <a:p>
            <a:r>
              <a:rPr lang="en-US" dirty="0" err="1"/>
              <a:t>MarkeTrak</a:t>
            </a:r>
            <a:r>
              <a:rPr lang="en-US" dirty="0"/>
              <a:t> Subtypes</a:t>
            </a:r>
          </a:p>
        </p:txBody>
      </p:sp>
      <p:sp>
        <p:nvSpPr>
          <p:cNvPr id="3" name="Content Placeholder 2"/>
          <p:cNvSpPr>
            <a:spLocks noGrp="1"/>
          </p:cNvSpPr>
          <p:nvPr>
            <p:ph idx="1"/>
          </p:nvPr>
        </p:nvSpPr>
        <p:spPr>
          <a:xfrm>
            <a:off x="304800" y="888272"/>
            <a:ext cx="4800600" cy="257175"/>
          </a:xfrm>
        </p:spPr>
        <p:txBody>
          <a:bodyPr/>
          <a:lstStyle/>
          <a:p>
            <a:pPr marL="0" indent="0">
              <a:spcBef>
                <a:spcPts val="675"/>
              </a:spcBef>
              <a:buNone/>
            </a:pPr>
            <a:r>
              <a:rPr lang="en-US" sz="1500" dirty="0"/>
              <a:t>There are several issue types including:</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7</a:t>
            </a:fld>
            <a:endParaRPr lang="en-US">
              <a:solidFill>
                <a:prstClr val="black">
                  <a:tint val="75000"/>
                </a:prstClr>
              </a:solidFill>
              <a:latin typeface="Arial" panose="020B0604020202020204"/>
            </a:endParaRPr>
          </a:p>
        </p:txBody>
      </p:sp>
      <p:graphicFrame>
        <p:nvGraphicFramePr>
          <p:cNvPr id="6" name="Table 5">
            <a:extLst>
              <a:ext uri="{FF2B5EF4-FFF2-40B4-BE49-F238E27FC236}">
                <a16:creationId xmlns:a16="http://schemas.microsoft.com/office/drawing/2014/main" xmlns="" id="{C6E80B29-E3FD-4A7E-9B73-ECCBD693C164}"/>
              </a:ext>
            </a:extLst>
          </p:cNvPr>
          <p:cNvGraphicFramePr>
            <a:graphicFrameLocks noGrp="1"/>
          </p:cNvGraphicFramePr>
          <p:nvPr>
            <p:extLst>
              <p:ext uri="{D42A27DB-BD31-4B8C-83A1-F6EECF244321}">
                <p14:modId xmlns:p14="http://schemas.microsoft.com/office/powerpoint/2010/main" val="2987017263"/>
              </p:ext>
            </p:extLst>
          </p:nvPr>
        </p:nvGraphicFramePr>
        <p:xfrm>
          <a:off x="76200" y="1295400"/>
          <a:ext cx="8991600" cy="4876797"/>
        </p:xfrm>
        <a:graphic>
          <a:graphicData uri="http://schemas.openxmlformats.org/drawingml/2006/table">
            <a:tbl>
              <a:tblPr/>
              <a:tblGrid>
                <a:gridCol w="2148584">
                  <a:extLst>
                    <a:ext uri="{9D8B030D-6E8A-4147-A177-3AD203B41FA5}">
                      <a16:colId xmlns:a16="http://schemas.microsoft.com/office/drawing/2014/main" xmlns="" val="4002683896"/>
                    </a:ext>
                  </a:extLst>
                </a:gridCol>
                <a:gridCol w="830897">
                  <a:extLst>
                    <a:ext uri="{9D8B030D-6E8A-4147-A177-3AD203B41FA5}">
                      <a16:colId xmlns:a16="http://schemas.microsoft.com/office/drawing/2014/main" xmlns="" val="4241665411"/>
                    </a:ext>
                  </a:extLst>
                </a:gridCol>
                <a:gridCol w="1219769">
                  <a:extLst>
                    <a:ext uri="{9D8B030D-6E8A-4147-A177-3AD203B41FA5}">
                      <a16:colId xmlns:a16="http://schemas.microsoft.com/office/drawing/2014/main" xmlns="" val="341145664"/>
                    </a:ext>
                  </a:extLst>
                </a:gridCol>
                <a:gridCol w="1219769">
                  <a:extLst>
                    <a:ext uri="{9D8B030D-6E8A-4147-A177-3AD203B41FA5}">
                      <a16:colId xmlns:a16="http://schemas.microsoft.com/office/drawing/2014/main" xmlns="" val="4255742973"/>
                    </a:ext>
                  </a:extLst>
                </a:gridCol>
                <a:gridCol w="1219769">
                  <a:extLst>
                    <a:ext uri="{9D8B030D-6E8A-4147-A177-3AD203B41FA5}">
                      <a16:colId xmlns:a16="http://schemas.microsoft.com/office/drawing/2014/main" xmlns="" val="548217904"/>
                    </a:ext>
                  </a:extLst>
                </a:gridCol>
                <a:gridCol w="1107865">
                  <a:extLst>
                    <a:ext uri="{9D8B030D-6E8A-4147-A177-3AD203B41FA5}">
                      <a16:colId xmlns:a16="http://schemas.microsoft.com/office/drawing/2014/main" xmlns="" val="79546724"/>
                    </a:ext>
                  </a:extLst>
                </a:gridCol>
                <a:gridCol w="615480">
                  <a:extLst>
                    <a:ext uri="{9D8B030D-6E8A-4147-A177-3AD203B41FA5}">
                      <a16:colId xmlns:a16="http://schemas.microsoft.com/office/drawing/2014/main" xmlns="" val="1694348280"/>
                    </a:ext>
                  </a:extLst>
                </a:gridCol>
                <a:gridCol w="629467">
                  <a:extLst>
                    <a:ext uri="{9D8B030D-6E8A-4147-A177-3AD203B41FA5}">
                      <a16:colId xmlns:a16="http://schemas.microsoft.com/office/drawing/2014/main" xmlns="" val="3801743074"/>
                    </a:ext>
                  </a:extLst>
                </a:gridCol>
              </a:tblGrid>
              <a:tr h="660636">
                <a:tc>
                  <a:txBody>
                    <a:bodyPr/>
                    <a:lstStyle/>
                    <a:p>
                      <a:pPr algn="ctr" fontAlgn="b"/>
                      <a:r>
                        <a:rPr lang="en-US" sz="1000" b="1" i="0" u="none" strike="noStrike" dirty="0">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1000" b="1" i="0" u="none" strike="noStrike">
                          <a:solidFill>
                            <a:srgbClr val="000000"/>
                          </a:solidFill>
                          <a:effectLst/>
                          <a:latin typeface="Calibri" panose="020F0502020204030204" pitchFamily="34" charset="0"/>
                        </a:rPr>
                        <a:t>Issue Sub Type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000" b="1" i="0" u="none" strike="noStrike">
                          <a:solidFill>
                            <a:srgbClr val="000000"/>
                          </a:solidFill>
                          <a:effectLst/>
                          <a:latin typeface="Calibri" panose="020F0502020204030204" pitchFamily="34" charset="0"/>
                        </a:rPr>
                        <a:t>7/1/17-12/31/17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B9BD5"/>
                    </a:solidFill>
                  </a:tcPr>
                </a:tc>
                <a:tc>
                  <a:txBody>
                    <a:bodyPr/>
                    <a:lstStyle/>
                    <a:p>
                      <a:pPr algn="ctr" fontAlgn="b"/>
                      <a:r>
                        <a:rPr lang="en-US" sz="1000" b="1" i="0" u="none" strike="noStrike">
                          <a:solidFill>
                            <a:srgbClr val="000000"/>
                          </a:solidFill>
                          <a:effectLst/>
                          <a:latin typeface="Calibri" panose="020F0502020204030204" pitchFamily="34" charset="0"/>
                        </a:rPr>
                        <a:t>1/1/18 - 6/30/18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7D31"/>
                    </a:solidFill>
                  </a:tcPr>
                </a:tc>
                <a:tc>
                  <a:txBody>
                    <a:bodyPr/>
                    <a:lstStyle/>
                    <a:p>
                      <a:pPr algn="ctr" fontAlgn="b"/>
                      <a:r>
                        <a:rPr lang="en-US" sz="1000" b="1" i="0" u="none" strike="noStrike">
                          <a:solidFill>
                            <a:srgbClr val="000000"/>
                          </a:solidFill>
                          <a:effectLst/>
                          <a:latin typeface="Calibri" panose="020F0502020204030204" pitchFamily="34" charset="0"/>
                        </a:rPr>
                        <a:t>7/1/18 - 12/31/18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000" b="1" i="0" u="none" strike="noStrike">
                          <a:solidFill>
                            <a:srgbClr val="000000"/>
                          </a:solidFill>
                          <a:effectLst/>
                          <a:latin typeface="Calibri" panose="020F0502020204030204" pitchFamily="34" charset="0"/>
                        </a:rPr>
                        <a:t>1/1/19 - 6/30/19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b"/>
                      <a:r>
                        <a:rPr lang="en-US" sz="1000" b="1" i="0" u="none" strike="noStrike">
                          <a:solidFill>
                            <a:srgbClr val="000000"/>
                          </a:solidFill>
                          <a:effectLst/>
                          <a:latin typeface="Calibri" panose="020F0502020204030204" pitchFamily="34" charset="0"/>
                        </a:rPr>
                        <a:t>Difference last 6 months</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000" b="0" i="0" u="none" strike="noStrike">
                          <a:solidFill>
                            <a:srgbClr val="000000"/>
                          </a:solidFill>
                          <a:effectLst/>
                          <a:latin typeface="Calibri" panose="020F0502020204030204" pitchFamily="34" charset="0"/>
                        </a:rPr>
                        <a:t>Difference same time last year</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98975573"/>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Losing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15,477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17,215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19,422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24,408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4,986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7,193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5359280"/>
                  </a:ext>
                </a:extLst>
              </a:tr>
              <a:tr h="191682">
                <a:tc>
                  <a:txBody>
                    <a:bodyPr/>
                    <a:lstStyle/>
                    <a:p>
                      <a:pPr algn="ctr" fontAlgn="b"/>
                      <a:r>
                        <a:rPr lang="en-US" sz="1000" b="0" i="0" u="none" strike="noStrike">
                          <a:solidFill>
                            <a:srgbClr val="000000"/>
                          </a:solidFill>
                          <a:effectLst/>
                          <a:latin typeface="Calibri" panose="020F0502020204030204" pitchFamily="34" charset="0"/>
                        </a:rPr>
                        <a:t>Inadvertent Gaining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IAG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12,810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13,262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14,270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16,636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2,366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3,374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54332843"/>
                  </a:ext>
                </a:extLst>
              </a:tr>
              <a:tr h="191682">
                <a:tc>
                  <a:txBody>
                    <a:bodyPr/>
                    <a:lstStyle/>
                    <a:p>
                      <a:pPr algn="ctr" fontAlgn="b"/>
                      <a:r>
                        <a:rPr lang="en-US" sz="1000" b="0" i="0" u="none" strike="noStrike">
                          <a:solidFill>
                            <a:srgbClr val="000000"/>
                          </a:solidFill>
                          <a:effectLst/>
                          <a:latin typeface="Calibri" panose="020F0502020204030204" pitchFamily="34" charset="0"/>
                        </a:rPr>
                        <a:t>Switch Hold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6,472</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5,955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8,188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5,463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-2,725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-492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9360073"/>
                  </a:ext>
                </a:extLst>
              </a:tr>
              <a:tr h="191682">
                <a:tc>
                  <a:txBody>
                    <a:bodyPr/>
                    <a:lstStyle/>
                    <a:p>
                      <a:pPr algn="ctr" fontAlgn="b"/>
                      <a:r>
                        <a:rPr lang="en-US" sz="1000" b="0" i="0" u="none" strike="noStrike" dirty="0">
                          <a:solidFill>
                            <a:srgbClr val="000000"/>
                          </a:solidFill>
                          <a:effectLst/>
                          <a:latin typeface="Calibri" panose="020F0502020204030204" pitchFamily="34" charset="0"/>
                        </a:rPr>
                        <a:t>Usage/Billing -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4,178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8,641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5,907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5,119</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-788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-3,522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52950"/>
                  </a:ext>
                </a:extLst>
              </a:tr>
              <a:tr h="191682">
                <a:tc>
                  <a:txBody>
                    <a:bodyPr/>
                    <a:lstStyle/>
                    <a:p>
                      <a:pPr algn="ctr" fontAlgn="b"/>
                      <a:r>
                        <a:rPr lang="en-US" sz="1000" b="0" i="0" u="none" strike="noStrike">
                          <a:solidFill>
                            <a:srgbClr val="000000"/>
                          </a:solidFill>
                          <a:effectLst/>
                          <a:latin typeface="Calibri" panose="020F0502020204030204" pitchFamily="34" charset="0"/>
                        </a:rPr>
                        <a:t>Customer Rescission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4,794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5,606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5,514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5,198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-316</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-408</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61262909"/>
                  </a:ext>
                </a:extLst>
              </a:tr>
              <a:tr h="191682">
                <a:tc>
                  <a:txBody>
                    <a:bodyPr/>
                    <a:lstStyle/>
                    <a:p>
                      <a:pPr algn="ctr" fontAlgn="b"/>
                      <a:r>
                        <a:rPr lang="en-US" sz="1000" b="0" i="0" u="none" strike="noStrike">
                          <a:solidFill>
                            <a:srgbClr val="000000"/>
                          </a:solidFill>
                          <a:effectLst/>
                          <a:latin typeface="Calibri" panose="020F0502020204030204" pitchFamily="34" charset="0"/>
                        </a:rPr>
                        <a:t>Usage/Billing -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UB-M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3,449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7,093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5,464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2,836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-2,628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9033829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Dispute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4,615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2,864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4,252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2,104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-2,148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-760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28992793"/>
                  </a:ext>
                </a:extLst>
              </a:tr>
              <a:tr h="191682">
                <a:tc>
                  <a:txBody>
                    <a:bodyPr/>
                    <a:lstStyle/>
                    <a:p>
                      <a:pPr algn="ctr" fontAlgn="b"/>
                      <a:r>
                        <a:rPr lang="en-US" sz="1000" b="0" i="0" u="none" strike="noStrike">
                          <a:solidFill>
                            <a:srgbClr val="000000"/>
                          </a:solidFill>
                          <a:effectLst/>
                          <a:latin typeface="Calibri" panose="020F0502020204030204" pitchFamily="34" charset="0"/>
                        </a:rPr>
                        <a:t>Other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OTH</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2,871</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2,118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-753</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-425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58348896"/>
                  </a:ext>
                </a:extLst>
              </a:tr>
              <a:tr h="191682">
                <a:tc>
                  <a:txBody>
                    <a:bodyPr/>
                    <a:lstStyle/>
                    <a:p>
                      <a:pPr algn="ctr" fontAlgn="b"/>
                      <a:r>
                        <a:rPr lang="en-US" sz="1000" b="0" i="0" u="none" strike="noStrike">
                          <a:solidFill>
                            <a:srgbClr val="000000"/>
                          </a:solidFill>
                          <a:effectLst/>
                          <a:latin typeface="Calibri" panose="020F0502020204030204" pitchFamily="34" charset="0"/>
                        </a:rPr>
                        <a:t>Cancel With Approval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CWA</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16,374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dirty="0">
                          <a:solidFill>
                            <a:srgbClr val="000000"/>
                          </a:solidFill>
                          <a:effectLst/>
                          <a:latin typeface="Arial" panose="020B0604020202020204" pitchFamily="34" charset="0"/>
                        </a:rPr>
                        <a:t>2,593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1,328</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-284</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-1,265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04985381"/>
                  </a:ext>
                </a:extLst>
              </a:tr>
              <a:tr h="191682">
                <a:tc>
                  <a:txBody>
                    <a:bodyPr/>
                    <a:lstStyle/>
                    <a:p>
                      <a:pPr algn="ctr" fontAlgn="b"/>
                      <a:r>
                        <a:rPr lang="en-US" sz="1000" b="0" i="0" u="none" strike="noStrike">
                          <a:solidFill>
                            <a:srgbClr val="000000"/>
                          </a:solidFill>
                          <a:effectLst/>
                          <a:latin typeface="Calibri" panose="020F0502020204030204" pitchFamily="34" charset="0"/>
                        </a:rPr>
                        <a:t>Missing Enrollment TXNS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MET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805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1,498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1,125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936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-562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61666220"/>
                  </a:ext>
                </a:extLst>
              </a:tr>
              <a:tr h="191682">
                <a:tc>
                  <a:txBody>
                    <a:bodyPr/>
                    <a:lstStyle/>
                    <a:p>
                      <a:pPr algn="ctr" fontAlgn="b"/>
                      <a:r>
                        <a:rPr lang="en-US" sz="1000" b="0" i="0" u="none" strike="noStrike">
                          <a:solidFill>
                            <a:srgbClr val="000000"/>
                          </a:solidFill>
                          <a:effectLst/>
                          <a:latin typeface="Calibri" panose="020F0502020204030204" pitchFamily="34" charset="0"/>
                        </a:rPr>
                        <a:t>997 Issues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997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2,307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888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767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735</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-32</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-153</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739625492"/>
                  </a:ext>
                </a:extLst>
              </a:tr>
              <a:tr h="191682">
                <a:tc>
                  <a:txBody>
                    <a:bodyPr/>
                    <a:lstStyle/>
                    <a:p>
                      <a:pPr algn="ctr" fontAlgn="b"/>
                      <a:r>
                        <a:rPr lang="en-US" sz="1000" b="0" i="0" u="none" strike="noStrike">
                          <a:solidFill>
                            <a:srgbClr val="000000"/>
                          </a:solidFill>
                          <a:effectLst/>
                          <a:latin typeface="Calibri" panose="020F0502020204030204" pitchFamily="34" charset="0"/>
                        </a:rPr>
                        <a:t>Siebel Chg/Info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SBC</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771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969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687</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702</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71127683"/>
                  </a:ext>
                </a:extLst>
              </a:tr>
              <a:tr h="191682">
                <a:tc>
                  <a:txBody>
                    <a:bodyPr/>
                    <a:lstStyle/>
                    <a:p>
                      <a:pPr algn="ctr" fontAlgn="b"/>
                      <a:r>
                        <a:rPr lang="en-US" sz="1000" b="0" i="0" u="none" strike="noStrike">
                          <a:solidFill>
                            <a:srgbClr val="000000"/>
                          </a:solidFill>
                          <a:effectLst/>
                          <a:latin typeface="Calibri" panose="020F0502020204030204" pitchFamily="34" charset="0"/>
                        </a:rPr>
                        <a:t>Bulk Insert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BI</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505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730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559</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441</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-118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-289</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44784503"/>
                  </a:ext>
                </a:extLst>
              </a:tr>
              <a:tr h="383365">
                <a:tc>
                  <a:txBody>
                    <a:bodyPr/>
                    <a:lstStyle/>
                    <a:p>
                      <a:pPr algn="ctr" fontAlgn="b"/>
                      <a:r>
                        <a:rPr lang="en-US" sz="1000" b="0" i="0" u="none" strike="noStrike">
                          <a:solidFill>
                            <a:srgbClr val="000000"/>
                          </a:solidFill>
                          <a:effectLst/>
                          <a:latin typeface="Calibri" panose="020F0502020204030204" pitchFamily="34" charset="0"/>
                        </a:rPr>
                        <a:t>LSE Relationship record present in MP System, not in ERCOT: de-engz</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effectLst/>
                          <a:latin typeface="Calibri" panose="020F0502020204030204" pitchFamily="34" charset="0"/>
                        </a:rPr>
                        <a:t>DEV</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2,119</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000" b="0" i="0" u="none" strike="noStrike">
                          <a:solidFill>
                            <a:srgbClr val="000000"/>
                          </a:solidFill>
                          <a:effectLst/>
                          <a:latin typeface="Calibri" panose="020F0502020204030204" pitchFamily="34" charset="0"/>
                        </a:rPr>
                        <a:t>600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ctr"/>
                      <a:r>
                        <a:rPr lang="en-US" sz="1000" b="0" i="0" u="none" strike="noStrike">
                          <a:solidFill>
                            <a:srgbClr val="000000"/>
                          </a:solidFill>
                          <a:effectLst/>
                          <a:latin typeface="Calibri" panose="020F0502020204030204" pitchFamily="34" charset="0"/>
                        </a:rPr>
                        <a:t>477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US" sz="1000" b="1" i="0" u="none" strike="noStrike">
                          <a:solidFill>
                            <a:srgbClr val="FFFFFF"/>
                          </a:solidFill>
                          <a:effectLst/>
                          <a:latin typeface="Calibri" panose="020F0502020204030204" pitchFamily="34" charset="0"/>
                        </a:rPr>
                        <a:t>-123</a:t>
                      </a:r>
                    </a:p>
                  </a:txBody>
                  <a:tcPr marL="8685" marR="8685" marT="868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-1,642</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34690369"/>
                  </a:ext>
                </a:extLst>
              </a:tr>
              <a:tr h="191682">
                <a:tc>
                  <a:txBody>
                    <a:bodyPr/>
                    <a:lstStyle/>
                    <a:p>
                      <a:pPr algn="ctr" fontAlgn="b"/>
                      <a:r>
                        <a:rPr lang="en-US" sz="1000" b="0" i="0" u="none" strike="noStrike">
                          <a:solidFill>
                            <a:srgbClr val="000000"/>
                          </a:solidFill>
                          <a:effectLst/>
                          <a:latin typeface="Calibri" panose="020F0502020204030204" pitchFamily="34" charset="0"/>
                        </a:rPr>
                        <a:t>Projects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PRO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201</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393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453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296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-157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-97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31792200"/>
                  </a:ext>
                </a:extLst>
              </a:tr>
              <a:tr h="191682">
                <a:tc>
                  <a:txBody>
                    <a:bodyPr/>
                    <a:lstStyle/>
                    <a:p>
                      <a:pPr algn="ctr" fontAlgn="b"/>
                      <a:r>
                        <a:rPr lang="en-US" sz="1000" b="0" i="0" u="none" strike="noStrike">
                          <a:solidFill>
                            <a:srgbClr val="000000"/>
                          </a:solidFill>
                          <a:effectLst/>
                          <a:latin typeface="Calibri" panose="020F0502020204030204" pitchFamily="34" charset="0"/>
                        </a:rPr>
                        <a:t>AMS LSE Interval Missing</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AMS-M</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235</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408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353</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164</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-189</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-244</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23174197"/>
                  </a:ext>
                </a:extLst>
              </a:tr>
              <a:tr h="191682">
                <a:tc>
                  <a:txBody>
                    <a:bodyPr/>
                    <a:lstStyle/>
                    <a:p>
                      <a:pPr algn="ctr" fontAlgn="b"/>
                      <a:r>
                        <a:rPr lang="en-US" sz="1000" b="0" i="0" u="none" strike="noStrike">
                          <a:solidFill>
                            <a:srgbClr val="000000"/>
                          </a:solidFill>
                          <a:effectLst/>
                          <a:latin typeface="Calibri" panose="020F0502020204030204" pitchFamily="34" charset="0"/>
                        </a:rPr>
                        <a:t>Ercot Initiated</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ERCOT</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448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356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294</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FFFF"/>
                          </a:solidFill>
                          <a:effectLst/>
                          <a:latin typeface="Calibri" panose="020F0502020204030204" pitchFamily="34" charset="0"/>
                        </a:rPr>
                        <a:t>-108</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-170</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08609362"/>
                  </a:ext>
                </a:extLst>
              </a:tr>
              <a:tr h="191682">
                <a:tc>
                  <a:txBody>
                    <a:bodyPr/>
                    <a:lstStyle/>
                    <a:p>
                      <a:pPr algn="ctr" fontAlgn="b"/>
                      <a:r>
                        <a:rPr lang="en-US" sz="1000" b="0" i="0" u="none" strike="noStrike">
                          <a:solidFill>
                            <a:srgbClr val="000000"/>
                          </a:solidFill>
                          <a:effectLst/>
                          <a:latin typeface="Calibri" panose="020F0502020204030204" pitchFamily="34" charset="0"/>
                        </a:rPr>
                        <a:t>Safety Net Order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SN</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350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677</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235</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246</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11</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-431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629711410"/>
                  </a:ext>
                </a:extLst>
              </a:tr>
              <a:tr h="181254">
                <a:tc>
                  <a:txBody>
                    <a:bodyPr/>
                    <a:lstStyle/>
                    <a:p>
                      <a:pPr algn="ctr" fontAlgn="b"/>
                      <a:r>
                        <a:rPr lang="en-US" sz="1000" b="0" i="0" u="none" strike="noStrike">
                          <a:solidFill>
                            <a:srgbClr val="000000"/>
                          </a:solidFill>
                          <a:effectLst/>
                          <a:latin typeface="Calibri" panose="020F0502020204030204" pitchFamily="34" charset="0"/>
                        </a:rPr>
                        <a:t>Move Out With Meter Removal</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MVO</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143</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254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a:solidFill>
                            <a:srgbClr val="000000"/>
                          </a:solidFill>
                          <a:effectLst/>
                          <a:latin typeface="Calibri" panose="020F0502020204030204" pitchFamily="34" charset="0"/>
                        </a:rPr>
                        <a:t>160</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187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dirty="0">
                          <a:solidFill>
                            <a:srgbClr val="FF0000"/>
                          </a:solidFill>
                          <a:effectLst/>
                          <a:latin typeface="Calibri" panose="020F0502020204030204" pitchFamily="34" charset="0"/>
                        </a:rPr>
                        <a:t>27</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0" i="0" u="none" strike="noStrike">
                          <a:solidFill>
                            <a:srgbClr val="000000"/>
                          </a:solidFill>
                          <a:effectLst/>
                          <a:latin typeface="Calibri" panose="020F0502020204030204" pitchFamily="34" charset="0"/>
                        </a:rPr>
                        <a:t>-67</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73156159"/>
                  </a:ext>
                </a:extLst>
              </a:tr>
              <a:tr h="191682">
                <a:tc>
                  <a:txBody>
                    <a:bodyPr/>
                    <a:lstStyle/>
                    <a:p>
                      <a:pPr algn="ctr" fontAlgn="b"/>
                      <a:r>
                        <a:rPr lang="en-US" sz="1000" b="0" i="0" u="none" strike="noStrike">
                          <a:solidFill>
                            <a:srgbClr val="000000"/>
                          </a:solidFill>
                          <a:effectLst/>
                          <a:latin typeface="Calibri" panose="020F0502020204030204" pitchFamily="34" charset="0"/>
                        </a:rPr>
                        <a:t>Redirect Fees</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effectLst/>
                          <a:latin typeface="Calibri" panose="020F0502020204030204" pitchFamily="34" charset="0"/>
                        </a:rPr>
                        <a:t>RF</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effectLst/>
                          <a:latin typeface="Arial" panose="020B0604020202020204" pitchFamily="34" charset="0"/>
                        </a:rPr>
                        <a:t>184</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176</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112</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217</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105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a:solidFill>
                            <a:srgbClr val="FF0000"/>
                          </a:solidFill>
                          <a:effectLst/>
                          <a:latin typeface="Calibri" panose="020F0502020204030204" pitchFamily="34" charset="0"/>
                        </a:rPr>
                        <a:t>41</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940316358"/>
                  </a:ext>
                </a:extLst>
              </a:tr>
              <a:tr h="201266">
                <a:tc>
                  <a:txBody>
                    <a:bodyPr/>
                    <a:lstStyle/>
                    <a:p>
                      <a:pPr algn="ctr" fontAlgn="b"/>
                      <a:r>
                        <a:rPr lang="en-US" sz="1000" b="0" i="0" u="none" strike="noStrike" dirty="0">
                          <a:solidFill>
                            <a:srgbClr val="000000"/>
                          </a:solidFill>
                          <a:effectLst/>
                          <a:latin typeface="Calibri" panose="020F0502020204030204" pitchFamily="34" charset="0"/>
                        </a:rPr>
                        <a:t>Market Rule</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solidFill>
                            <a:srgbClr val="000000"/>
                          </a:solidFill>
                          <a:effectLst/>
                          <a:latin typeface="Calibri" panose="020F0502020204030204" pitchFamily="34" charset="0"/>
                        </a:rPr>
                        <a:t>MR</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effectLst/>
                          <a:latin typeface="Arial" panose="020B0604020202020204" pitchFamily="34" charset="0"/>
                        </a:rPr>
                        <a:t>60</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900" b="0" i="0" u="none" strike="noStrike">
                          <a:solidFill>
                            <a:srgbClr val="000000"/>
                          </a:solidFill>
                          <a:effectLst/>
                          <a:latin typeface="Arial" panose="020B0604020202020204" pitchFamily="34" charset="0"/>
                        </a:rPr>
                        <a:t>118</a:t>
                      </a:r>
                    </a:p>
                  </a:txBody>
                  <a:tcPr marL="8685" marR="8685" marT="86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b"/>
                      <a:r>
                        <a:rPr lang="en-US" sz="1000" b="0" i="0" u="none" strike="noStrike" dirty="0">
                          <a:solidFill>
                            <a:srgbClr val="000000"/>
                          </a:solidFill>
                          <a:effectLst/>
                          <a:latin typeface="Calibri" panose="020F0502020204030204" pitchFamily="34" charset="0"/>
                        </a:rPr>
                        <a:t>98</a:t>
                      </a:r>
                    </a:p>
                  </a:txBody>
                  <a:tcPr marL="8685" marR="8685" marT="868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000" b="0" i="0" u="none" strike="noStrike">
                          <a:solidFill>
                            <a:srgbClr val="000000"/>
                          </a:solidFill>
                          <a:effectLst/>
                          <a:latin typeface="Calibri" panose="020F0502020204030204" pitchFamily="34" charset="0"/>
                        </a:rPr>
                        <a:t>163</a:t>
                      </a:r>
                    </a:p>
                  </a:txBody>
                  <a:tcPr marL="8685" marR="8685" marT="868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none" strike="noStrike">
                          <a:solidFill>
                            <a:srgbClr val="FF0000"/>
                          </a:solidFill>
                          <a:effectLst/>
                          <a:latin typeface="Calibri" panose="020F0502020204030204" pitchFamily="34" charset="0"/>
                        </a:rPr>
                        <a:t>65</a:t>
                      </a:r>
                    </a:p>
                  </a:txBody>
                  <a:tcPr marL="8685" marR="8685" marT="868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000" b="1" i="0" u="none" strike="noStrike" dirty="0">
                          <a:solidFill>
                            <a:srgbClr val="FF0000"/>
                          </a:solidFill>
                          <a:effectLst/>
                          <a:latin typeface="Calibri" panose="020F0502020204030204" pitchFamily="34" charset="0"/>
                        </a:rPr>
                        <a:t>45</a:t>
                      </a:r>
                    </a:p>
                  </a:txBody>
                  <a:tcPr marL="8685" marR="8685" marT="868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285525682"/>
                  </a:ext>
                </a:extLst>
              </a:tr>
            </a:tbl>
          </a:graphicData>
        </a:graphic>
      </p:graphicFrame>
      <p:sp>
        <p:nvSpPr>
          <p:cNvPr id="9" name="Rectangle 8"/>
          <p:cNvSpPr/>
          <p:nvPr/>
        </p:nvSpPr>
        <p:spPr>
          <a:xfrm>
            <a:off x="76200" y="1970638"/>
            <a:ext cx="8991600" cy="3810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02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 Documentation</a:t>
            </a:r>
            <a:endParaRPr lang="en-US" altLang="en-US" smtClean="0">
              <a:solidFill>
                <a:schemeClr val="accent1"/>
              </a:solidFill>
            </a:endParaRPr>
          </a:p>
        </p:txBody>
      </p:sp>
      <p:sp>
        <p:nvSpPr>
          <p:cNvPr id="3" name="Content Placeholder 2"/>
          <p:cNvSpPr>
            <a:spLocks noGrp="1"/>
          </p:cNvSpPr>
          <p:nvPr>
            <p:ph idx="1"/>
          </p:nvPr>
        </p:nvSpPr>
        <p:spPr>
          <a:xfrm>
            <a:off x="304800" y="762001"/>
            <a:ext cx="8534400" cy="5257800"/>
          </a:xfrm>
        </p:spPr>
        <p:txBody>
          <a:bodyPr/>
          <a:lstStyle/>
          <a:p>
            <a:pPr marL="0" indent="0" fontAlgn="auto">
              <a:spcBef>
                <a:spcPts val="1000"/>
              </a:spcBef>
              <a:spcAft>
                <a:spcPts val="0"/>
              </a:spcAft>
              <a:buFont typeface="Arial" panose="020B0604020202020204" pitchFamily="34" charset="0"/>
              <a:buNone/>
              <a:defRPr/>
            </a:pPr>
            <a:r>
              <a:rPr lang="en-US" sz="1800" b="1" dirty="0"/>
              <a:t>Standard Documentation “Best Practices</a:t>
            </a:r>
            <a:r>
              <a:rPr lang="en-US" sz="1800" b="1" dirty="0" smtClean="0"/>
              <a:t>”</a:t>
            </a:r>
            <a:endParaRPr lang="en-US" sz="1800" b="1" dirty="0"/>
          </a:p>
          <a:p>
            <a:pPr marL="0" indent="0" fontAlgn="auto">
              <a:spcBef>
                <a:spcPts val="600"/>
              </a:spcBef>
              <a:spcAft>
                <a:spcPts val="0"/>
              </a:spcAft>
              <a:buFont typeface="Arial" panose="020B0604020202020204" pitchFamily="34" charset="0"/>
              <a:buNone/>
              <a:defRPr/>
            </a:pPr>
            <a:r>
              <a:rPr lang="en-US" sz="1600" dirty="0"/>
              <a:t>TDSPs will review all supplied documentation for completeness.  For quickest resolution, the documentation provided should include:</a:t>
            </a:r>
          </a:p>
          <a:p>
            <a:pPr fontAlgn="auto">
              <a:spcBef>
                <a:spcPts val="600"/>
              </a:spcBef>
              <a:spcAft>
                <a:spcPts val="0"/>
              </a:spcAft>
              <a:buFont typeface="Arial" panose="020B0604020202020204" pitchFamily="34" charset="0"/>
              <a:buChar char="•"/>
              <a:defRPr/>
            </a:pPr>
            <a:r>
              <a:rPr lang="en-US" sz="1600" b="1" dirty="0"/>
              <a:t>Current Signed </a:t>
            </a:r>
            <a:r>
              <a:rPr lang="en-US" sz="1600" b="1" dirty="0" smtClean="0"/>
              <a:t>Lease</a:t>
            </a:r>
            <a:endParaRPr lang="en-US" sz="1600" b="1" dirty="0"/>
          </a:p>
          <a:p>
            <a:pPr lvl="1" fontAlgn="auto">
              <a:spcBef>
                <a:spcPts val="1000"/>
              </a:spcBef>
              <a:spcAft>
                <a:spcPts val="0"/>
              </a:spcAft>
              <a:buFont typeface="Arial" panose="020B0604020202020204" pitchFamily="34" charset="0"/>
              <a:buChar char="–"/>
              <a:defRPr/>
            </a:pPr>
            <a:r>
              <a:rPr lang="en-US" sz="1400" dirty="0"/>
              <a:t>Customer name, service address, portion of lease signed by both landlord and </a:t>
            </a:r>
            <a:r>
              <a:rPr lang="en-US" sz="1400" dirty="0" smtClean="0"/>
              <a:t>tenant</a:t>
            </a:r>
          </a:p>
          <a:p>
            <a:pPr lvl="1" fontAlgn="auto">
              <a:spcBef>
                <a:spcPts val="1000"/>
              </a:spcBef>
              <a:spcAft>
                <a:spcPts val="0"/>
              </a:spcAft>
              <a:buFont typeface="Arial" panose="020B0604020202020204" pitchFamily="34" charset="0"/>
              <a:buChar char="–"/>
              <a:defRPr/>
            </a:pPr>
            <a:r>
              <a:rPr lang="en-US" sz="1400" dirty="0" smtClean="0"/>
              <a:t>Dates on lease should align with Move In request</a:t>
            </a:r>
            <a:endParaRPr lang="en-US" sz="1400" dirty="0"/>
          </a:p>
          <a:p>
            <a:pPr marL="457200" lvl="1" indent="0" fontAlgn="auto">
              <a:spcBef>
                <a:spcPts val="1000"/>
              </a:spcBef>
              <a:spcAft>
                <a:spcPts val="0"/>
              </a:spcAft>
              <a:buNone/>
              <a:defRPr/>
            </a:pPr>
            <a:r>
              <a:rPr lang="en-US" sz="1400" dirty="0"/>
              <a:t>Any expired agreements or agreement not signed by all parties will be rejected by TDSP</a:t>
            </a:r>
          </a:p>
          <a:p>
            <a:pPr fontAlgn="auto">
              <a:spcBef>
                <a:spcPts val="1000"/>
              </a:spcBef>
              <a:spcAft>
                <a:spcPts val="0"/>
              </a:spcAft>
              <a:buFont typeface="Arial" panose="020B0604020202020204" pitchFamily="34" charset="0"/>
              <a:buChar char="•"/>
              <a:defRPr/>
            </a:pPr>
            <a:r>
              <a:rPr lang="en-US" sz="1600" b="1" dirty="0"/>
              <a:t>Utility </a:t>
            </a:r>
            <a:r>
              <a:rPr lang="en-US" sz="1600" b="1" dirty="0" smtClean="0"/>
              <a:t>bill </a:t>
            </a:r>
            <a:endParaRPr lang="en-US" sz="1600" b="1" dirty="0"/>
          </a:p>
          <a:p>
            <a:pPr lvl="1" fontAlgn="auto">
              <a:spcBef>
                <a:spcPts val="1000"/>
              </a:spcBef>
              <a:spcAft>
                <a:spcPts val="0"/>
              </a:spcAft>
              <a:buFont typeface="Arial" panose="020B0604020202020204" pitchFamily="34" charset="0"/>
              <a:buChar char="–"/>
              <a:defRPr/>
            </a:pPr>
            <a:r>
              <a:rPr lang="en-US" sz="1400" dirty="0" smtClean="0"/>
              <a:t>Dated </a:t>
            </a:r>
            <a:r>
              <a:rPr lang="en-US" sz="1400" dirty="0"/>
              <a:t>within last two months from a different Premise </a:t>
            </a:r>
            <a:r>
              <a:rPr lang="en-US" sz="1400" dirty="0" smtClean="0"/>
              <a:t>address and New </a:t>
            </a:r>
            <a:r>
              <a:rPr lang="en-US" sz="1400" dirty="0"/>
              <a:t>Occupant’s name and service address should be </a:t>
            </a:r>
            <a:r>
              <a:rPr lang="en-US" sz="1400" dirty="0" smtClean="0"/>
              <a:t>visible</a:t>
            </a:r>
            <a:endParaRPr lang="en-US" sz="1400" dirty="0"/>
          </a:p>
          <a:p>
            <a:pPr fontAlgn="auto">
              <a:spcBef>
                <a:spcPts val="1000"/>
              </a:spcBef>
              <a:spcAft>
                <a:spcPts val="0"/>
              </a:spcAft>
              <a:buFont typeface="Arial" panose="020B0604020202020204" pitchFamily="34" charset="0"/>
              <a:buChar char="•"/>
              <a:defRPr/>
            </a:pPr>
            <a:r>
              <a:rPr lang="en-US" sz="1600" b="1" dirty="0" smtClean="0"/>
              <a:t>Closing </a:t>
            </a:r>
            <a:r>
              <a:rPr lang="en-US" sz="1600" b="1" dirty="0"/>
              <a:t>Documents</a:t>
            </a:r>
          </a:p>
          <a:p>
            <a:pPr lvl="1" fontAlgn="auto">
              <a:spcBef>
                <a:spcPts val="1000"/>
              </a:spcBef>
              <a:spcAft>
                <a:spcPts val="0"/>
              </a:spcAft>
              <a:buFont typeface="Arial" panose="020B0604020202020204" pitchFamily="34" charset="0"/>
              <a:buChar char="–"/>
              <a:defRPr/>
            </a:pPr>
            <a:r>
              <a:rPr lang="en-US" sz="1400" dirty="0"/>
              <a:t>New Occupant’s name and service address should be visible </a:t>
            </a:r>
          </a:p>
          <a:p>
            <a:pPr lvl="1" fontAlgn="auto">
              <a:spcBef>
                <a:spcPts val="1000"/>
              </a:spcBef>
              <a:spcAft>
                <a:spcPts val="0"/>
              </a:spcAft>
              <a:buFont typeface="Arial" panose="020B0604020202020204" pitchFamily="34" charset="0"/>
              <a:buChar char="–"/>
              <a:defRPr/>
            </a:pPr>
            <a:r>
              <a:rPr lang="en-US" sz="1400" dirty="0"/>
              <a:t>Indicating transfer of ownership occurring after Switch Hold was applied</a:t>
            </a:r>
          </a:p>
          <a:p>
            <a:pPr fontAlgn="auto">
              <a:spcBef>
                <a:spcPts val="1000"/>
              </a:spcBef>
              <a:spcAft>
                <a:spcPts val="0"/>
              </a:spcAft>
              <a:buFont typeface="Arial" panose="020B0604020202020204" pitchFamily="34" charset="0"/>
              <a:buChar char="•"/>
              <a:defRPr/>
            </a:pPr>
            <a:r>
              <a:rPr lang="en-US" sz="1600" b="1" dirty="0"/>
              <a:t>Affidavit of Landlord</a:t>
            </a:r>
          </a:p>
          <a:p>
            <a:pPr lvl="1" fontAlgn="auto">
              <a:spcBef>
                <a:spcPts val="1000"/>
              </a:spcBef>
              <a:spcAft>
                <a:spcPts val="0"/>
              </a:spcAft>
              <a:buFont typeface="Arial" panose="020B0604020202020204" pitchFamily="34" charset="0"/>
              <a:buChar char="–"/>
              <a:defRPr/>
            </a:pPr>
            <a:r>
              <a:rPr lang="en-US" sz="1400" dirty="0"/>
              <a:t>Notarized</a:t>
            </a:r>
          </a:p>
          <a:p>
            <a:pPr lvl="1" fontAlgn="auto">
              <a:spcBef>
                <a:spcPts val="1000"/>
              </a:spcBef>
              <a:spcAft>
                <a:spcPts val="0"/>
              </a:spcAft>
              <a:buFont typeface="Arial" panose="020B0604020202020204" pitchFamily="34" charset="0"/>
              <a:buChar char="–"/>
              <a:defRPr/>
            </a:pPr>
            <a:r>
              <a:rPr lang="en-US" sz="1400" dirty="0"/>
              <a:t>If form Appendix J9 is not used, the document must contain all data elements required within J9</a:t>
            </a:r>
          </a:p>
        </p:txBody>
      </p:sp>
      <p:sp>
        <p:nvSpPr>
          <p:cNvPr id="122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3DD2BF7-F7B1-455E-947A-3D2DF690274E}" type="slidenum">
              <a:rPr lang="en-US" altLang="en-US">
                <a:solidFill>
                  <a:srgbClr val="5B6770"/>
                </a:solidFill>
              </a:rPr>
              <a:pPr fontAlgn="base">
                <a:spcBef>
                  <a:spcPct val="0"/>
                </a:spcBef>
                <a:spcAft>
                  <a:spcPct val="0"/>
                </a:spcAft>
              </a:pPr>
              <a:t>70</a:t>
            </a:fld>
            <a:endParaRPr lang="en-US" altLang="en-US">
              <a:solidFill>
                <a:srgbClr val="5B6770"/>
              </a:solidFill>
            </a:endParaRPr>
          </a:p>
        </p:txBody>
      </p:sp>
    </p:spTree>
    <p:extLst>
      <p:ext uri="{BB962C8B-B14F-4D97-AF65-F5344CB8AC3E}">
        <p14:creationId xmlns:p14="http://schemas.microsoft.com/office/powerpoint/2010/main" val="29003887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b="1" dirty="0"/>
              <a:t>Continuous Service Agreement (CSA) Documentation Requirements</a:t>
            </a:r>
          </a:p>
          <a:p>
            <a:pPr fontAlgn="auto">
              <a:spcBef>
                <a:spcPts val="1800"/>
              </a:spcBef>
              <a:spcAft>
                <a:spcPts val="0"/>
              </a:spcAft>
              <a:buFont typeface="Arial" panose="020B0604020202020204" pitchFamily="34" charset="0"/>
              <a:buChar char="•"/>
              <a:defRPr/>
            </a:pPr>
            <a:r>
              <a:rPr lang="en-US" sz="2000" dirty="0"/>
              <a:t>For a premise where a CSA agreement is present, only the CSA form in Appendix J4/J5 is required.  The New Occupant Statement does not need to accompany the CSA form, and it does not need to be notarized.</a:t>
            </a:r>
          </a:p>
          <a:p>
            <a:pPr fontAlgn="auto">
              <a:spcBef>
                <a:spcPts val="1800"/>
              </a:spcBef>
              <a:spcAft>
                <a:spcPts val="0"/>
              </a:spcAft>
              <a:buFont typeface="Arial" panose="020B0604020202020204" pitchFamily="34" charset="0"/>
              <a:buChar char="•"/>
              <a:defRPr/>
            </a:pPr>
            <a:r>
              <a:rPr lang="en-US" sz="2000" dirty="0"/>
              <a:t>The Requesting CR must be the CSA provider, established via 814_18 CSA Add transaction.</a:t>
            </a:r>
          </a:p>
          <a:p>
            <a:pPr fontAlgn="auto">
              <a:spcBef>
                <a:spcPts val="1800"/>
              </a:spcBef>
              <a:spcAft>
                <a:spcPts val="0"/>
              </a:spcAft>
              <a:buFont typeface="Arial" panose="020B0604020202020204" pitchFamily="34" charset="0"/>
              <a:buChar char="•"/>
              <a:defRPr/>
            </a:pPr>
            <a:r>
              <a:rPr lang="en-US" sz="2000" dirty="0"/>
              <a:t>If there is not an actual CSA, the Requesting CR must use the previously mentioned process.</a:t>
            </a:r>
          </a:p>
          <a:p>
            <a:pPr lvl="1" fontAlgn="auto">
              <a:spcBef>
                <a:spcPts val="1800"/>
              </a:spcBef>
              <a:spcAft>
                <a:spcPts val="0"/>
              </a:spcAft>
              <a:buFont typeface="Arial" panose="020B0604020202020204" pitchFamily="34" charset="0"/>
              <a:buChar char="–"/>
              <a:defRPr/>
            </a:pPr>
            <a:r>
              <a:rPr lang="en-US" sz="2000" dirty="0"/>
              <a:t>New Occupant Statement + documentation</a:t>
            </a:r>
          </a:p>
          <a:p>
            <a:pPr lvl="1" fontAlgn="auto">
              <a:spcBef>
                <a:spcPts val="1800"/>
              </a:spcBef>
              <a:spcAft>
                <a:spcPts val="0"/>
              </a:spcAft>
              <a:buFont typeface="Arial" panose="020B0604020202020204" pitchFamily="34" charset="0"/>
              <a:buChar char="–"/>
              <a:defRPr/>
            </a:pPr>
            <a:r>
              <a:rPr lang="en-US" sz="2000" dirty="0"/>
              <a:t>Example: Non-CSA vacant agreement</a:t>
            </a:r>
          </a:p>
        </p:txBody>
      </p:sp>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3E0C43A-D78E-492F-9062-05A757C8726C}" type="slidenum">
              <a:rPr lang="en-US" altLang="en-US">
                <a:solidFill>
                  <a:srgbClr val="5B6770"/>
                </a:solidFill>
              </a:rPr>
              <a:pPr fontAlgn="base">
                <a:spcBef>
                  <a:spcPct val="0"/>
                </a:spcBef>
                <a:spcAft>
                  <a:spcPct val="0"/>
                </a:spcAft>
              </a:pPr>
              <a:t>71</a:t>
            </a:fld>
            <a:endParaRPr lang="en-US" altLang="en-US">
              <a:solidFill>
                <a:srgbClr val="5B6770"/>
              </a:solidFill>
            </a:endParaRPr>
          </a:p>
        </p:txBody>
      </p:sp>
    </p:spTree>
    <p:extLst>
      <p:ext uri="{BB962C8B-B14F-4D97-AF65-F5344CB8AC3E}">
        <p14:creationId xmlns:p14="http://schemas.microsoft.com/office/powerpoint/2010/main" val="418022934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a:t>
            </a:r>
            <a:r>
              <a:rPr lang="en-US" sz="2000" dirty="0" smtClean="0"/>
              <a:t>removed</a:t>
            </a:r>
            <a:endParaRPr lang="en-US" sz="2000" dirty="0"/>
          </a:p>
          <a:p>
            <a:pPr fontAlgn="auto">
              <a:spcBef>
                <a:spcPts val="1800"/>
              </a:spcBef>
              <a:spcAft>
                <a:spcPts val="0"/>
              </a:spcAft>
              <a:buFont typeface="+mj-lt"/>
              <a:buAutoNum type="arabicParenR"/>
              <a:defRPr/>
            </a:pPr>
            <a:r>
              <a:rPr lang="en-US" sz="2000" dirty="0" smtClean="0"/>
              <a:t>Requesting CR selects </a:t>
            </a:r>
            <a:r>
              <a:rPr lang="en-US" sz="2000" b="1" dirty="0" smtClean="0">
                <a:solidFill>
                  <a:schemeClr val="accent5"/>
                </a:solidFill>
              </a:rPr>
              <a:t>Switch Hold Removal</a:t>
            </a:r>
            <a:r>
              <a:rPr lang="en-US" sz="2000" dirty="0" smtClean="0">
                <a:solidFill>
                  <a:schemeClr val="accent5"/>
                </a:solidFill>
              </a:rPr>
              <a:t> </a:t>
            </a:r>
            <a:r>
              <a:rPr lang="en-US" sz="2000" dirty="0" smtClean="0"/>
              <a:t>from Submit Tree.</a:t>
            </a:r>
          </a:p>
          <a:p>
            <a:pPr fontAlgn="auto">
              <a:spcBef>
                <a:spcPts val="1800"/>
              </a:spcBef>
              <a:spcAft>
                <a:spcPts val="0"/>
              </a:spcAft>
              <a:buFont typeface="+mj-lt"/>
              <a:buAutoNum type="arabicParenR"/>
              <a:defRPr/>
            </a:pPr>
            <a:r>
              <a:rPr lang="en-US" sz="2000" dirty="0" smtClean="0"/>
              <a:t>Requesting CR enters all required information, attaches all valid and necessary documentation and chooses the ‘Submit’ transition.</a:t>
            </a:r>
          </a:p>
          <a:p>
            <a:pPr fontAlgn="auto">
              <a:spcBef>
                <a:spcPts val="1800"/>
              </a:spcBef>
              <a:spcAft>
                <a:spcPts val="0"/>
              </a:spcAft>
              <a:buFont typeface="+mj-lt"/>
              <a:buAutoNum type="arabicParenR"/>
              <a:defRPr/>
            </a:pPr>
            <a:r>
              <a:rPr lang="en-US" sz="2000" dirty="0" smtClean="0"/>
              <a:t>The </a:t>
            </a:r>
            <a:r>
              <a:rPr lang="en-US" sz="2000" dirty="0"/>
              <a:t>issue is now in the state of ‘New (TDSP)’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 The issue is now in a state of ‘In Progress (TDSP)’.</a:t>
            </a:r>
          </a:p>
        </p:txBody>
      </p:sp>
      <p:sp>
        <p:nvSpPr>
          <p:cNvPr id="143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122FBB3-A200-4E54-AECF-FFBD807D2657}" type="slidenum">
              <a:rPr lang="en-US" altLang="en-US">
                <a:solidFill>
                  <a:srgbClr val="5B6770"/>
                </a:solidFill>
              </a:rPr>
              <a:pPr fontAlgn="base">
                <a:spcBef>
                  <a:spcPct val="0"/>
                </a:spcBef>
                <a:spcAft>
                  <a:spcPct val="0"/>
                </a:spcAft>
              </a:pPr>
              <a:t>72</a:t>
            </a:fld>
            <a:endParaRPr lang="en-US" altLang="en-US">
              <a:solidFill>
                <a:srgbClr val="5B6770"/>
              </a:solidFill>
            </a:endParaRPr>
          </a:p>
        </p:txBody>
      </p:sp>
    </p:spTree>
    <p:extLst>
      <p:ext uri="{BB962C8B-B14F-4D97-AF65-F5344CB8AC3E}">
        <p14:creationId xmlns:p14="http://schemas.microsoft.com/office/powerpoint/2010/main" val="34431140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6"/>
              <a:defRPr/>
            </a:pPr>
            <a:r>
              <a:rPr lang="en-US" sz="2000" dirty="0"/>
              <a:t>TDSP selects ‘Send to REP of Record’.</a:t>
            </a:r>
          </a:p>
          <a:p>
            <a:pPr lvl="1" fontAlgn="auto">
              <a:spcBef>
                <a:spcPts val="1800"/>
              </a:spcBef>
              <a:spcAft>
                <a:spcPts val="0"/>
              </a:spcAft>
              <a:buFont typeface="Wingdings" panose="05000000000000000000" pitchFamily="2" charset="2"/>
              <a:buChar char="ü"/>
              <a:defRPr/>
            </a:pPr>
            <a:r>
              <a:rPr lang="en-US" sz="2000" dirty="0"/>
              <a:t>Enters DUNS/company name via dropdown.</a:t>
            </a:r>
          </a:p>
          <a:p>
            <a:pPr marL="457200" indent="-457200" fontAlgn="auto">
              <a:spcBef>
                <a:spcPts val="1800"/>
              </a:spcBef>
              <a:spcAft>
                <a:spcPts val="0"/>
              </a:spcAft>
              <a:buFont typeface="+mj-lt"/>
              <a:buAutoNum type="arabicParenR" startAt="6"/>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startAt="6"/>
              <a:defRPr/>
            </a:pPr>
            <a:r>
              <a:rPr lang="en-US" sz="2000" dirty="0"/>
              <a:t>REP of Record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(Assignee)’.</a:t>
            </a:r>
          </a:p>
          <a:p>
            <a:pPr marL="457200" indent="-457200" fontAlgn="auto">
              <a:spcBef>
                <a:spcPts val="1800"/>
              </a:spcBef>
              <a:spcAft>
                <a:spcPts val="0"/>
              </a:spcAft>
              <a:buFont typeface="+mj-lt"/>
              <a:buAutoNum type="arabicParenR" startAt="6"/>
              <a:defRPr/>
            </a:pPr>
            <a:r>
              <a:rPr lang="en-US" sz="2000" dirty="0"/>
              <a:t>REP of Record selects ‘Agree’.</a:t>
            </a:r>
          </a:p>
        </p:txBody>
      </p:sp>
      <p:sp>
        <p:nvSpPr>
          <p:cNvPr id="1536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A8C015F-3440-4A55-AEC1-E23936D28964}" type="slidenum">
              <a:rPr lang="en-US" altLang="en-US">
                <a:solidFill>
                  <a:srgbClr val="5B6770"/>
                </a:solidFill>
              </a:rPr>
              <a:pPr fontAlgn="base">
                <a:spcBef>
                  <a:spcPct val="0"/>
                </a:spcBef>
                <a:spcAft>
                  <a:spcPct val="0"/>
                </a:spcAft>
              </a:pPr>
              <a:t>73</a:t>
            </a:fld>
            <a:endParaRPr lang="en-US" altLang="en-US">
              <a:solidFill>
                <a:srgbClr val="5B6770"/>
              </a:solidFill>
            </a:endParaRPr>
          </a:p>
        </p:txBody>
      </p:sp>
    </p:spTree>
    <p:extLst>
      <p:ext uri="{BB962C8B-B14F-4D97-AF65-F5344CB8AC3E}">
        <p14:creationId xmlns:p14="http://schemas.microsoft.com/office/powerpoint/2010/main" val="123669607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“Happy Path” #1 – All users agree and switch hold is removed (cont.)</a:t>
            </a:r>
          </a:p>
          <a:p>
            <a:pPr marL="457200" indent="-457200" fontAlgn="auto">
              <a:spcBef>
                <a:spcPts val="1800"/>
              </a:spcBef>
              <a:spcAft>
                <a:spcPts val="0"/>
              </a:spcAft>
              <a:buFont typeface="+mj-lt"/>
              <a:buAutoNum type="arabicParenR" startAt="11"/>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startAt="11"/>
              <a:defRPr/>
            </a:pPr>
            <a:r>
              <a:rPr lang="en-US" sz="2000" dirty="0"/>
              <a:t>TDSP selects ‘Begin Working’.</a:t>
            </a:r>
          </a:p>
          <a:p>
            <a:pPr marL="457200" indent="-457200" fontAlgn="auto">
              <a:spcBef>
                <a:spcPts val="1800"/>
              </a:spcBef>
              <a:spcAft>
                <a:spcPts val="0"/>
              </a:spcAft>
              <a:buFont typeface="+mj-lt"/>
              <a:buAutoNum type="arabicParenR" startAt="11"/>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11"/>
              <a:defRPr/>
            </a:pPr>
            <a:r>
              <a:rPr lang="en-US" sz="2000" dirty="0"/>
              <a:t>TDSP selects the ‘Switch Hold Removed’ transition.</a:t>
            </a:r>
          </a:p>
          <a:p>
            <a:pPr marL="457200" indent="-457200" fontAlgn="auto">
              <a:spcBef>
                <a:spcPts val="1800"/>
              </a:spcBef>
              <a:spcAft>
                <a:spcPts val="0"/>
              </a:spcAft>
              <a:buFont typeface="+mj-lt"/>
              <a:buAutoNum type="arabicParenR" startAt="11"/>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11"/>
              <a:defRPr/>
            </a:pPr>
            <a:r>
              <a:rPr lang="en-US" sz="2000" dirty="0"/>
              <a:t>Requesting CR selects ‘Complete’, and issue is closed.</a:t>
            </a:r>
          </a:p>
        </p:txBody>
      </p:sp>
      <p:sp>
        <p:nvSpPr>
          <p:cNvPr id="163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DDD63A-C37F-46B2-A242-F27D6277A230}" type="slidenum">
              <a:rPr lang="en-US" altLang="en-US">
                <a:solidFill>
                  <a:srgbClr val="5B6770"/>
                </a:solidFill>
              </a:rPr>
              <a:pPr fontAlgn="base">
                <a:spcBef>
                  <a:spcPct val="0"/>
                </a:spcBef>
                <a:spcAft>
                  <a:spcPct val="0"/>
                </a:spcAft>
              </a:pPr>
              <a:t>74</a:t>
            </a:fld>
            <a:endParaRPr lang="en-US" altLang="en-US">
              <a:solidFill>
                <a:srgbClr val="5B6770"/>
              </a:solidFill>
            </a:endParaRPr>
          </a:p>
        </p:txBody>
      </p:sp>
    </p:spTree>
    <p:extLst>
      <p:ext uri="{BB962C8B-B14F-4D97-AF65-F5344CB8AC3E}">
        <p14:creationId xmlns:p14="http://schemas.microsoft.com/office/powerpoint/2010/main" val="154958102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1741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0D56589-442D-465E-80AD-09BE0AC11B2E}" type="slidenum">
              <a:rPr lang="en-US" altLang="en-US">
                <a:solidFill>
                  <a:srgbClr val="5B6770"/>
                </a:solidFill>
              </a:rPr>
              <a:pPr fontAlgn="base">
                <a:spcBef>
                  <a:spcPct val="0"/>
                </a:spcBef>
                <a:spcAft>
                  <a:spcPct val="0"/>
                </a:spcAft>
              </a:pPr>
              <a:t>75</a:t>
            </a:fld>
            <a:endParaRPr lang="en-US" altLang="en-US">
              <a:solidFill>
                <a:srgbClr val="5B6770"/>
              </a:solidFill>
            </a:endParaRPr>
          </a:p>
        </p:txBody>
      </p:sp>
      <p:sp>
        <p:nvSpPr>
          <p:cNvPr id="17412" name="TextBox 10"/>
          <p:cNvSpPr txBox="1">
            <a:spLocks noChangeArrowheads="1"/>
          </p:cNvSpPr>
          <p:nvPr/>
        </p:nvSpPr>
        <p:spPr bwMode="auto">
          <a:xfrm>
            <a:off x="4343400" y="4724440"/>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enters required information and attaches file(s).</a:t>
            </a:r>
            <a:endParaRPr lang="en-US" altLang="en-US" sz="2400" i="1">
              <a:solidFill>
                <a:srgbClr val="FF8200"/>
              </a:solidFill>
              <a:cs typeface="Arial" charset="0"/>
            </a:endParaRPr>
          </a:p>
        </p:txBody>
      </p:sp>
      <p:pic>
        <p:nvPicPr>
          <p:cNvPr id="174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914401"/>
            <a:ext cx="8239125"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5110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1843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1ACF532-E8AB-469C-B62A-32ADE30355DF}" type="slidenum">
              <a:rPr lang="en-US" altLang="en-US">
                <a:solidFill>
                  <a:srgbClr val="5B6770"/>
                </a:solidFill>
              </a:rPr>
              <a:pPr fontAlgn="base">
                <a:spcBef>
                  <a:spcPct val="0"/>
                </a:spcBef>
                <a:spcAft>
                  <a:spcPct val="0"/>
                </a:spcAft>
              </a:pPr>
              <a:t>76</a:t>
            </a:fld>
            <a:endParaRPr lang="en-US" altLang="en-US">
              <a:solidFill>
                <a:srgbClr val="5B6770"/>
              </a:solidFill>
            </a:endParaRPr>
          </a:p>
        </p:txBody>
      </p:sp>
      <p:pic>
        <p:nvPicPr>
          <p:cNvPr id="1843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914401"/>
            <a:ext cx="887730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5943600" y="5113338"/>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sends to REP of Record.</a:t>
            </a:r>
            <a:endParaRPr lang="en-US" altLang="en-US" sz="2400" i="1">
              <a:solidFill>
                <a:srgbClr val="FF8200"/>
              </a:solidFill>
              <a:cs typeface="Arial" charset="0"/>
            </a:endParaRPr>
          </a:p>
        </p:txBody>
      </p:sp>
    </p:spTree>
    <p:extLst>
      <p:ext uri="{BB962C8B-B14F-4D97-AF65-F5344CB8AC3E}">
        <p14:creationId xmlns:p14="http://schemas.microsoft.com/office/powerpoint/2010/main" val="3714037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1945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B6E5492C-0015-472F-9D97-641A58268041}" type="slidenum">
              <a:rPr lang="en-US" altLang="en-US">
                <a:solidFill>
                  <a:srgbClr val="5B6770"/>
                </a:solidFill>
              </a:rPr>
              <a:pPr fontAlgn="base">
                <a:spcBef>
                  <a:spcPct val="0"/>
                </a:spcBef>
                <a:spcAft>
                  <a:spcPct val="0"/>
                </a:spcAft>
              </a:pPr>
              <a:t>77</a:t>
            </a:fld>
            <a:endParaRPr lang="en-US" altLang="en-US">
              <a:solidFill>
                <a:srgbClr val="5B6770"/>
              </a:solidFill>
            </a:endParaRPr>
          </a:p>
        </p:txBody>
      </p:sp>
      <p:sp>
        <p:nvSpPr>
          <p:cNvPr id="19460" name="TextBox 6"/>
          <p:cNvSpPr txBox="1">
            <a:spLocks noChangeArrowheads="1"/>
          </p:cNvSpPr>
          <p:nvPr/>
        </p:nvSpPr>
        <p:spPr bwMode="auto">
          <a:xfrm>
            <a:off x="4114800" y="5199063"/>
            <a:ext cx="43434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DUNS is used by TDSP to assign issue.</a:t>
            </a:r>
            <a:endParaRPr lang="en-US" altLang="en-US" sz="2400" i="1">
              <a:solidFill>
                <a:srgbClr val="FF8200"/>
              </a:solidFill>
              <a:cs typeface="Arial" charset="0"/>
            </a:endParaRPr>
          </a:p>
        </p:txBody>
      </p:sp>
      <p:pic>
        <p:nvPicPr>
          <p:cNvPr id="194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914404"/>
            <a:ext cx="8181975"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11551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2048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BB6B352-8A36-4375-964F-51BBB0292AF5}" type="slidenum">
              <a:rPr lang="en-US" altLang="en-US">
                <a:solidFill>
                  <a:srgbClr val="5B6770"/>
                </a:solidFill>
              </a:rPr>
              <a:pPr fontAlgn="base">
                <a:spcBef>
                  <a:spcPct val="0"/>
                </a:spcBef>
                <a:spcAft>
                  <a:spcPct val="0"/>
                </a:spcAft>
              </a:pPr>
              <a:t>78</a:t>
            </a:fld>
            <a:endParaRPr lang="en-US" altLang="en-US">
              <a:solidFill>
                <a:srgbClr val="5B6770"/>
              </a:solidFill>
            </a:endParaRP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Box 7"/>
          <p:cNvSpPr txBox="1">
            <a:spLocks noChangeArrowheads="1"/>
          </p:cNvSpPr>
          <p:nvPr/>
        </p:nvSpPr>
        <p:spPr bwMode="auto">
          <a:xfrm>
            <a:off x="6019800" y="2271752"/>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agrees to release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22977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2150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B9E15BE-76E2-4E1F-A23F-83BBCAA4B3FD}" type="slidenum">
              <a:rPr lang="en-US" altLang="en-US">
                <a:solidFill>
                  <a:srgbClr val="5B6770"/>
                </a:solidFill>
              </a:rPr>
              <a:pPr fontAlgn="base">
                <a:spcBef>
                  <a:spcPct val="0"/>
                </a:spcBef>
                <a:spcAft>
                  <a:spcPct val="0"/>
                </a:spcAft>
              </a:pPr>
              <a:t>79</a:t>
            </a:fld>
            <a:endParaRPr lang="en-US" altLang="en-US">
              <a:solidFill>
                <a:srgbClr val="5B6770"/>
              </a:solidFill>
            </a:endParaRPr>
          </a:p>
        </p:txBody>
      </p:sp>
      <p:pic>
        <p:nvPicPr>
          <p:cNvPr id="2150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838" y="914400"/>
            <a:ext cx="86963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6"/>
          <p:cNvSpPr txBox="1">
            <a:spLocks noChangeArrowheads="1"/>
          </p:cNvSpPr>
          <p:nvPr/>
        </p:nvSpPr>
        <p:spPr bwMode="auto">
          <a:xfrm>
            <a:off x="49530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01015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254" y="210954"/>
            <a:ext cx="5273381" cy="291554"/>
          </a:xfrm>
        </p:spPr>
        <p:txBody>
          <a:bodyPr/>
          <a:lstStyle/>
          <a:p>
            <a:r>
              <a:rPr lang="en-US" dirty="0" err="1"/>
              <a:t>MarkeTrak</a:t>
            </a:r>
            <a:r>
              <a:rPr lang="en-US" dirty="0"/>
              <a:t> Historical Volumes</a:t>
            </a:r>
          </a:p>
        </p:txBody>
      </p:sp>
      <p:sp>
        <p:nvSpPr>
          <p:cNvPr id="3" name="Content Placeholder 2"/>
          <p:cNvSpPr>
            <a:spLocks noGrp="1"/>
          </p:cNvSpPr>
          <p:nvPr>
            <p:ph idx="1"/>
          </p:nvPr>
        </p:nvSpPr>
        <p:spPr>
          <a:xfrm>
            <a:off x="1037834" y="5410200"/>
            <a:ext cx="7220732" cy="533400"/>
          </a:xfrm>
          <a:solidFill>
            <a:schemeClr val="tx2">
              <a:lumMod val="50000"/>
            </a:schemeClr>
          </a:solidFill>
        </p:spPr>
        <p:txBody>
          <a:bodyPr/>
          <a:lstStyle/>
          <a:p>
            <a:pPr marL="0" indent="0" algn="ctr">
              <a:lnSpc>
                <a:spcPct val="150000"/>
              </a:lnSpc>
              <a:spcBef>
                <a:spcPts val="675"/>
              </a:spcBef>
              <a:buNone/>
            </a:pPr>
            <a:r>
              <a:rPr lang="en-US" sz="1500" b="1" dirty="0">
                <a:solidFill>
                  <a:schemeClr val="bg1"/>
                </a:solidFill>
              </a:rPr>
              <a:t>IAGs, IALs, and Rescissions account for ~49% of overall </a:t>
            </a:r>
            <a:r>
              <a:rPr lang="en-US" sz="1500" b="1" dirty="0" err="1">
                <a:solidFill>
                  <a:schemeClr val="bg1"/>
                </a:solidFill>
              </a:rPr>
              <a:t>MarkeTrak</a:t>
            </a:r>
            <a:r>
              <a:rPr lang="en-US" sz="1500" b="1" dirty="0">
                <a:solidFill>
                  <a:schemeClr val="bg1"/>
                </a:solidFill>
              </a:rPr>
              <a:t> volume</a:t>
            </a:r>
            <a:r>
              <a:rPr lang="en-US" sz="1500" dirty="0"/>
              <a:t>. </a:t>
            </a:r>
          </a:p>
        </p:txBody>
      </p:sp>
      <p:sp>
        <p:nvSpPr>
          <p:cNvPr id="4" name="Slide Number Placeholder 3"/>
          <p:cNvSpPr>
            <a:spLocks noGrp="1"/>
          </p:cNvSpPr>
          <p:nvPr>
            <p:ph type="sldNum" sz="quarter" idx="4"/>
          </p:nvPr>
        </p:nvSpPr>
        <p:spPr/>
        <p:txBody>
          <a:bodyPr/>
          <a:lstStyle/>
          <a:p>
            <a:fld id="{1D93BD3E-1E9A-4970-A6F7-E7AC52762E0C}" type="slidenum">
              <a:rPr lang="en-US">
                <a:solidFill>
                  <a:prstClr val="black">
                    <a:tint val="75000"/>
                  </a:prstClr>
                </a:solidFill>
                <a:latin typeface="Arial" panose="020B0604020202020204"/>
              </a:rPr>
              <a:pPr/>
              <a:t>8</a:t>
            </a:fld>
            <a:endParaRPr lang="en-US">
              <a:solidFill>
                <a:prstClr val="black">
                  <a:tint val="75000"/>
                </a:prstClr>
              </a:solidFill>
              <a:latin typeface="Arial" panose="020B0604020202020204"/>
            </a:endParaRPr>
          </a:p>
        </p:txBody>
      </p:sp>
      <p:graphicFrame>
        <p:nvGraphicFramePr>
          <p:cNvPr id="12" name="Chart 11">
            <a:extLst>
              <a:ext uri="{FF2B5EF4-FFF2-40B4-BE49-F238E27FC236}">
                <a16:creationId xmlns:a16="http://schemas.microsoft.com/office/drawing/2014/main" xmlns="" id="{68F0B197-BEA5-4055-B0D2-37A518DF0D0E}"/>
              </a:ext>
            </a:extLst>
          </p:cNvPr>
          <p:cNvGraphicFramePr>
            <a:graphicFrameLocks/>
          </p:cNvGraphicFramePr>
          <p:nvPr>
            <p:extLst>
              <p:ext uri="{D42A27DB-BD31-4B8C-83A1-F6EECF244321}">
                <p14:modId xmlns:p14="http://schemas.microsoft.com/office/powerpoint/2010/main" val="3670357611"/>
              </p:ext>
            </p:extLst>
          </p:nvPr>
        </p:nvGraphicFramePr>
        <p:xfrm>
          <a:off x="76200" y="914400"/>
          <a:ext cx="8979136"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 xmlns:a16="http://schemas.microsoft.com/office/drawing/2014/main" id="{8BDCC930-96BE-4165-AE2B-96CECD7F7ACD}"/>
              </a:ext>
            </a:extLst>
          </p:cNvPr>
          <p:cNvSpPr txBox="1"/>
          <p:nvPr/>
        </p:nvSpPr>
        <p:spPr>
          <a:xfrm>
            <a:off x="4495800" y="1981200"/>
            <a:ext cx="3522945" cy="715581"/>
          </a:xfrm>
          <a:prstGeom prst="rect">
            <a:avLst/>
          </a:prstGeom>
          <a:noFill/>
        </p:spPr>
        <p:txBody>
          <a:bodyPr wrap="square" rtlCol="0">
            <a:spAutoFit/>
          </a:bodyPr>
          <a:lstStyle/>
          <a:p>
            <a:pPr algn="ctr"/>
            <a:r>
              <a:rPr lang="en-US" sz="1350" i="1" dirty="0"/>
              <a:t>RMGRR139 removed </a:t>
            </a:r>
            <a:r>
              <a:rPr lang="en-US" sz="1350" i="1" dirty="0" smtClean="0"/>
              <a:t>ECOT’s </a:t>
            </a:r>
            <a:r>
              <a:rPr lang="en-US" sz="1350" i="1" dirty="0"/>
              <a:t>one-day Evaluation Window eliminating the need for the Cancel W/ Approval MT</a:t>
            </a:r>
          </a:p>
        </p:txBody>
      </p:sp>
    </p:spTree>
    <p:extLst>
      <p:ext uri="{BB962C8B-B14F-4D97-AF65-F5344CB8AC3E}">
        <p14:creationId xmlns:p14="http://schemas.microsoft.com/office/powerpoint/2010/main" val="229319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2253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9589D1E-0430-4779-AB17-DA3ACB3C1371}" type="slidenum">
              <a:rPr lang="en-US" altLang="en-US">
                <a:solidFill>
                  <a:srgbClr val="5B6770"/>
                </a:solidFill>
              </a:rPr>
              <a:pPr fontAlgn="base">
                <a:spcBef>
                  <a:spcPct val="0"/>
                </a:spcBef>
                <a:spcAft>
                  <a:spcPct val="0"/>
                </a:spcAft>
              </a:pPr>
              <a:t>80</a:t>
            </a:fld>
            <a:endParaRPr lang="en-US" altLang="en-US">
              <a:solidFill>
                <a:srgbClr val="5B6770"/>
              </a:solidFill>
            </a:endParaRPr>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914405"/>
            <a:ext cx="785812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6"/>
          <p:cNvSpPr txBox="1">
            <a:spLocks noChangeArrowheads="1"/>
          </p:cNvSpPr>
          <p:nvPr/>
        </p:nvSpPr>
        <p:spPr bwMode="auto">
          <a:xfrm>
            <a:off x="5181600" y="4800600"/>
            <a:ext cx="3487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Submitting (Requesting) CR selects ‘Complete’ and the issue is closed.</a:t>
            </a:r>
            <a:endParaRPr lang="en-US" altLang="en-US" sz="2400" i="1">
              <a:solidFill>
                <a:srgbClr val="FF8200"/>
              </a:solidFill>
              <a:cs typeface="Arial" charset="0"/>
            </a:endParaRPr>
          </a:p>
        </p:txBody>
      </p:sp>
    </p:spTree>
    <p:extLst>
      <p:ext uri="{BB962C8B-B14F-4D97-AF65-F5344CB8AC3E}">
        <p14:creationId xmlns:p14="http://schemas.microsoft.com/office/powerpoint/2010/main" val="1074457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Alternate Resolution Paths</a:t>
            </a:r>
            <a:endParaRPr lang="en-US" dirty="0"/>
          </a:p>
        </p:txBody>
      </p:sp>
      <p:sp>
        <p:nvSpPr>
          <p:cNvPr id="3" name="Content Placeholder 2"/>
          <p:cNvSpPr>
            <a:spLocks noGrp="1"/>
          </p:cNvSpPr>
          <p:nvPr>
            <p:ph idx="1"/>
          </p:nvPr>
        </p:nvSpPr>
        <p:spPr/>
        <p:txBody>
          <a:bodyPr/>
          <a:lstStyle/>
          <a:p>
            <a:pPr marL="0" indent="0">
              <a:buNone/>
            </a:pPr>
            <a:r>
              <a:rPr lang="en-US" sz="2400" dirty="0" smtClean="0"/>
              <a:t>Step </a:t>
            </a:r>
            <a:r>
              <a:rPr lang="en-US" sz="2400" dirty="0"/>
              <a:t>by Step walkthrough of </a:t>
            </a:r>
            <a:r>
              <a:rPr lang="en-US" sz="2400" dirty="0" smtClean="0"/>
              <a:t>the following paths is located after the checkpoint questions:</a:t>
            </a:r>
          </a:p>
          <a:p>
            <a:pPr marL="514350" indent="-514350">
              <a:buFont typeface="+mj-lt"/>
              <a:buAutoNum type="arabicPeriod"/>
            </a:pPr>
            <a:r>
              <a:rPr lang="en-US" sz="2200" dirty="0" smtClean="0"/>
              <a:t>REP </a:t>
            </a:r>
            <a:r>
              <a:rPr lang="en-US" sz="2200" dirty="0"/>
              <a:t>of Record disagrees; TDSP declines to remove </a:t>
            </a:r>
            <a:r>
              <a:rPr lang="en-US" sz="2200" dirty="0" smtClean="0"/>
              <a:t>hold</a:t>
            </a:r>
          </a:p>
          <a:p>
            <a:pPr marL="514350" indent="-514350">
              <a:buFont typeface="+mj-lt"/>
              <a:buAutoNum type="arabicPeriod"/>
            </a:pPr>
            <a:r>
              <a:rPr lang="en-US" sz="2200" dirty="0"/>
              <a:t>REP of Record disagrees; TDSP still removes hold</a:t>
            </a:r>
            <a:r>
              <a:rPr lang="en-US" sz="2200" dirty="0" smtClean="0"/>
              <a:t>.</a:t>
            </a:r>
          </a:p>
          <a:p>
            <a:pPr marL="514350" indent="-514350">
              <a:buFont typeface="+mj-lt"/>
              <a:buAutoNum type="arabicPeriod"/>
            </a:pPr>
            <a:r>
              <a:rPr lang="en-US" sz="2200" dirty="0"/>
              <a:t>TDSP rejects issue during first step as Responsible MP</a:t>
            </a:r>
            <a:r>
              <a:rPr lang="en-US" sz="2200" dirty="0" smtClean="0"/>
              <a:t>.</a:t>
            </a:r>
          </a:p>
          <a:p>
            <a:pPr marL="514350" indent="-514350">
              <a:buFont typeface="+mj-lt"/>
              <a:buAutoNum type="arabicPeriod"/>
            </a:pPr>
            <a:r>
              <a:rPr lang="en-US" sz="2200" dirty="0"/>
              <a:t>REP of Record does not choose “Begin Working”, exceeds time </a:t>
            </a:r>
            <a:r>
              <a:rPr lang="en-US" sz="2200" dirty="0" smtClean="0"/>
              <a:t>limit.</a:t>
            </a:r>
          </a:p>
          <a:p>
            <a:pPr marL="514350" indent="-514350">
              <a:buFont typeface="+mj-lt"/>
              <a:buAutoNum type="arabicPeriod"/>
            </a:pPr>
            <a:r>
              <a:rPr lang="en-US" sz="2200" dirty="0"/>
              <a:t>REP of Record selects ‘Begin Working’, exceeds time limit</a:t>
            </a:r>
            <a:r>
              <a:rPr lang="en-US" sz="2200" dirty="0" smtClean="0"/>
              <a:t>.</a:t>
            </a:r>
          </a:p>
          <a:p>
            <a:pPr marL="514350" indent="-514350">
              <a:buFont typeface="+mj-lt"/>
              <a:buAutoNum type="arabicPeriod"/>
            </a:pPr>
            <a:r>
              <a:rPr lang="en-US" sz="2200" dirty="0"/>
              <a:t>‘Time Limit Exceeded’ used before one and a half business hours</a:t>
            </a:r>
            <a:r>
              <a:rPr lang="en-US" sz="2200" dirty="0" smtClean="0"/>
              <a:t>.</a:t>
            </a:r>
          </a:p>
          <a:p>
            <a:pPr marL="0" indent="0">
              <a:buNone/>
            </a:pPr>
            <a:endParaRPr lang="en-US" sz="2200" dirty="0" smtClean="0"/>
          </a:p>
          <a:p>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3D4C7D2F-EB3D-47F5-B7C3-F357573DC2B8}" type="slidenum">
              <a:rPr lang="en-US" smtClean="0"/>
              <a:pPr>
                <a:defRPr/>
              </a:pPr>
              <a:t>81</a:t>
            </a:fld>
            <a:endParaRPr lang="en-US" dirty="0"/>
          </a:p>
        </p:txBody>
      </p:sp>
      <p:sp>
        <p:nvSpPr>
          <p:cNvPr id="7" name="TextBox 6"/>
          <p:cNvSpPr txBox="1"/>
          <p:nvPr/>
        </p:nvSpPr>
        <p:spPr>
          <a:xfrm>
            <a:off x="457200" y="5332290"/>
            <a:ext cx="8382000" cy="400110"/>
          </a:xfrm>
          <a:prstGeom prst="rect">
            <a:avLst/>
          </a:prstGeom>
          <a:solidFill>
            <a:schemeClr val="tx2">
              <a:lumMod val="50000"/>
            </a:schemeClr>
          </a:solidFill>
        </p:spPr>
        <p:txBody>
          <a:bodyPr wrap="square" rtlCol="0" anchor="ctr">
            <a:spAutoFit/>
          </a:bodyPr>
          <a:lstStyle/>
          <a:p>
            <a:pPr algn="ctr"/>
            <a:r>
              <a:rPr lang="en-US" sz="2000" b="1" dirty="0" smtClean="0">
                <a:solidFill>
                  <a:schemeClr val="bg1"/>
                </a:solidFill>
              </a:rPr>
              <a:t>Ultimately the TDSP determines if the Switch Hold will be removed.</a:t>
            </a:r>
            <a:endParaRPr lang="en-US" sz="2000" b="1" dirty="0">
              <a:solidFill>
                <a:schemeClr val="bg1"/>
              </a:solidFill>
            </a:endParaRPr>
          </a:p>
        </p:txBody>
      </p:sp>
    </p:spTree>
    <p:extLst>
      <p:ext uri="{BB962C8B-B14F-4D97-AF65-F5344CB8AC3E}">
        <p14:creationId xmlns:p14="http://schemas.microsoft.com/office/powerpoint/2010/main" val="21621494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Overview</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5029200"/>
          </a:xfrm>
        </p:spPr>
        <p:txBody>
          <a:bodyPr/>
          <a:lstStyle/>
          <a:p>
            <a:pPr marL="0" indent="0" fontAlgn="auto">
              <a:spcBef>
                <a:spcPts val="1200"/>
              </a:spcBef>
              <a:spcAft>
                <a:spcPts val="0"/>
              </a:spcAft>
              <a:buFont typeface="Arial" panose="020B0604020202020204" pitchFamily="34" charset="0"/>
              <a:buNone/>
              <a:defRPr/>
            </a:pPr>
            <a:r>
              <a:rPr lang="en-US" sz="2000" dirty="0"/>
              <a:t>References and General Overview of Switch Hold Process</a:t>
            </a:r>
            <a:r>
              <a:rPr lang="en-US" sz="2000" dirty="0" smtClean="0"/>
              <a:t>:</a:t>
            </a:r>
            <a:endParaRPr lang="en-US" sz="2000" dirty="0"/>
          </a:p>
          <a:p>
            <a:pPr marL="0" indent="0" fontAlgn="auto">
              <a:spcBef>
                <a:spcPts val="1800"/>
              </a:spcBef>
              <a:spcAft>
                <a:spcPts val="0"/>
              </a:spcAft>
              <a:buFont typeface="Arial" panose="020B0604020202020204" pitchFamily="34" charset="0"/>
              <a:buNone/>
              <a:defRPr/>
            </a:pPr>
            <a:r>
              <a:rPr lang="en-US" sz="1800" b="1" u="sng" dirty="0"/>
              <a:t>PUCT Rule References</a:t>
            </a:r>
            <a:r>
              <a:rPr lang="en-US" sz="1800" dirty="0"/>
              <a:t>:</a:t>
            </a:r>
          </a:p>
          <a:p>
            <a:pPr fontAlgn="auto">
              <a:spcBef>
                <a:spcPts val="1200"/>
              </a:spcBef>
              <a:spcAft>
                <a:spcPts val="0"/>
              </a:spcAft>
              <a:buFont typeface="Arial" panose="020B0604020202020204" pitchFamily="34" charset="0"/>
              <a:buChar char="•"/>
              <a:defRPr/>
            </a:pPr>
            <a:r>
              <a:rPr lang="en-US" sz="1800" dirty="0"/>
              <a:t>PUCT Subst. Rule 25.126, Adjustments due to Non-Compliant Meters and Meter Tampering in Areas where Customer Choice has been Introduced </a:t>
            </a:r>
          </a:p>
          <a:p>
            <a:pPr fontAlgn="auto">
              <a:spcBef>
                <a:spcPts val="1200"/>
              </a:spcBef>
              <a:spcAft>
                <a:spcPts val="0"/>
              </a:spcAft>
              <a:buFont typeface="Arial" panose="020B0604020202020204" pitchFamily="34" charset="0"/>
              <a:buChar char="•"/>
              <a:defRPr/>
            </a:pPr>
            <a:r>
              <a:rPr lang="en-US" sz="1800" dirty="0"/>
              <a:t>PUCT Subst. Rule 25.480, Bill Payments and </a:t>
            </a:r>
            <a:r>
              <a:rPr lang="en-US" sz="1800" dirty="0" smtClean="0"/>
              <a:t>Adjustments</a:t>
            </a:r>
            <a:endParaRPr lang="en-US" sz="1800" dirty="0"/>
          </a:p>
          <a:p>
            <a:pPr marL="0" indent="0" fontAlgn="auto">
              <a:spcBef>
                <a:spcPts val="1800"/>
              </a:spcBef>
              <a:spcAft>
                <a:spcPts val="0"/>
              </a:spcAft>
              <a:buFont typeface="Arial" panose="020B0604020202020204" pitchFamily="34" charset="0"/>
              <a:buNone/>
              <a:defRPr/>
            </a:pPr>
            <a:r>
              <a:rPr lang="en-US" sz="1800" b="1" u="sng" dirty="0"/>
              <a:t>Retail Market Guide References</a:t>
            </a:r>
            <a:r>
              <a:rPr lang="en-US" sz="1800" dirty="0"/>
              <a:t>:</a:t>
            </a:r>
          </a:p>
          <a:p>
            <a:pPr fontAlgn="auto">
              <a:spcBef>
                <a:spcPts val="1200"/>
              </a:spcBef>
              <a:spcAft>
                <a:spcPts val="0"/>
              </a:spcAft>
              <a:buFont typeface="Arial" panose="020B0604020202020204" pitchFamily="34" charset="0"/>
              <a:buChar char="•"/>
              <a:defRPr/>
            </a:pPr>
            <a:r>
              <a:rPr lang="en-US" sz="1800" dirty="0"/>
              <a:t>7.16, Business Processes &amp; Communications Related to Meter Tampering</a:t>
            </a:r>
          </a:p>
          <a:p>
            <a:pPr lvl="1" fontAlgn="auto">
              <a:spcBef>
                <a:spcPts val="1200"/>
              </a:spcBef>
              <a:spcAft>
                <a:spcPts val="0"/>
              </a:spcAft>
              <a:buFont typeface="Arial" panose="020B0604020202020204" pitchFamily="34" charset="0"/>
              <a:buChar char="–"/>
              <a:defRPr/>
            </a:pPr>
            <a:r>
              <a:rPr lang="en-US" sz="1800" dirty="0"/>
              <a:t>7.16.4.3, Removal of a Switch Hold for Meter Tampering for Purposes of a Move </a:t>
            </a:r>
            <a:r>
              <a:rPr lang="en-US" sz="1800" dirty="0" smtClean="0"/>
              <a:t>In</a:t>
            </a:r>
            <a:endParaRPr lang="en-US" sz="1800" dirty="0"/>
          </a:p>
          <a:p>
            <a:pPr fontAlgn="auto">
              <a:spcBef>
                <a:spcPts val="1200"/>
              </a:spcBef>
              <a:spcAft>
                <a:spcPts val="0"/>
              </a:spcAft>
              <a:buFont typeface="Arial" panose="020B0604020202020204" pitchFamily="34" charset="0"/>
              <a:buChar char="•"/>
              <a:defRPr/>
            </a:pPr>
            <a:r>
              <a:rPr lang="en-US" sz="1800" dirty="0"/>
              <a:t>7.17, Business Processes &amp; Communications Related for Switch Holds Related to Deferred Payment Plans</a:t>
            </a:r>
          </a:p>
          <a:p>
            <a:pPr lvl="1" fontAlgn="auto">
              <a:spcBef>
                <a:spcPts val="1200"/>
              </a:spcBef>
              <a:spcAft>
                <a:spcPts val="0"/>
              </a:spcAft>
              <a:buFont typeface="Arial" panose="020B0604020202020204" pitchFamily="34" charset="0"/>
              <a:buChar char="–"/>
              <a:defRPr/>
            </a:pPr>
            <a:r>
              <a:rPr lang="en-US" sz="1800" dirty="0"/>
              <a:t>7.17.3.3, Removal of a Switch Hold for Deferred Payment Plans for Purposes of a Move In</a:t>
            </a:r>
          </a:p>
        </p:txBody>
      </p:sp>
      <p:sp>
        <p:nvSpPr>
          <p:cNvPr id="2355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D87B741-F038-4D6C-A388-0FEE5CD6298D}" type="slidenum">
              <a:rPr lang="en-US" altLang="en-US">
                <a:solidFill>
                  <a:srgbClr val="5B6770"/>
                </a:solidFill>
              </a:rPr>
              <a:pPr fontAlgn="base">
                <a:spcBef>
                  <a:spcPct val="0"/>
                </a:spcBef>
                <a:spcAft>
                  <a:spcPct val="0"/>
                </a:spcAft>
              </a:pPr>
              <a:t>82</a:t>
            </a:fld>
            <a:endParaRPr lang="en-US" altLang="en-US">
              <a:solidFill>
                <a:srgbClr val="5B6770"/>
              </a:solidFill>
            </a:endParaRPr>
          </a:p>
        </p:txBody>
      </p:sp>
    </p:spTree>
    <p:extLst>
      <p:ext uri="{BB962C8B-B14F-4D97-AF65-F5344CB8AC3E}">
        <p14:creationId xmlns:p14="http://schemas.microsoft.com/office/powerpoint/2010/main" val="277761739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Checkpoint Question</a:t>
            </a:r>
          </a:p>
        </p:txBody>
      </p:sp>
      <p:sp>
        <p:nvSpPr>
          <p:cNvPr id="24579"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smtClean="0"/>
              <a:t>How long does the REP of Record have to review the Switch Hold Removal request, once the TDSP assigns the issue to them?</a:t>
            </a:r>
          </a:p>
          <a:p>
            <a:pPr marL="857250" lvl="1" indent="-457200">
              <a:spcBef>
                <a:spcPts val="2400"/>
              </a:spcBef>
              <a:buFont typeface="Arial" charset="0"/>
              <a:buAutoNum type="alphaLcParenR"/>
            </a:pPr>
            <a:r>
              <a:rPr lang="en-US" altLang="en-US" sz="2000" smtClean="0"/>
              <a:t>1 hour</a:t>
            </a:r>
          </a:p>
          <a:p>
            <a:pPr marL="857250" lvl="1" indent="-457200">
              <a:spcBef>
                <a:spcPts val="1200"/>
              </a:spcBef>
              <a:buFont typeface="Arial" charset="0"/>
              <a:buAutoNum type="alphaLcParenR"/>
            </a:pPr>
            <a:r>
              <a:rPr lang="en-US" altLang="en-US" sz="2000" smtClean="0"/>
              <a:t>4 hours</a:t>
            </a:r>
          </a:p>
          <a:p>
            <a:pPr marL="857250" lvl="1" indent="-457200">
              <a:spcBef>
                <a:spcPts val="1200"/>
              </a:spcBef>
              <a:buFont typeface="Arial" charset="0"/>
              <a:buAutoNum type="alphaLcParenR"/>
            </a:pPr>
            <a:r>
              <a:rPr lang="en-US" altLang="en-US" sz="2000" smtClean="0"/>
              <a:t>1 ½ hours</a:t>
            </a:r>
          </a:p>
          <a:p>
            <a:pPr marL="857250" lvl="1" indent="-457200">
              <a:spcBef>
                <a:spcPts val="1200"/>
              </a:spcBef>
              <a:buFont typeface="Arial" charset="0"/>
              <a:buAutoNum type="alphaLcParenR"/>
            </a:pPr>
            <a:r>
              <a:rPr lang="en-US" altLang="en-US" sz="2000" smtClean="0"/>
              <a:t>6 Hours</a:t>
            </a:r>
          </a:p>
          <a:p>
            <a:pPr marL="857250" lvl="1" indent="-457200">
              <a:spcBef>
                <a:spcPts val="1200"/>
              </a:spcBef>
              <a:buFont typeface="Arial" charset="0"/>
              <a:buAutoNum type="alphaLcParenR"/>
            </a:pPr>
            <a:r>
              <a:rPr lang="en-US" altLang="en-US" sz="2000" smtClean="0"/>
              <a:t>None of the Above</a:t>
            </a:r>
          </a:p>
          <a:p>
            <a:pPr marL="0" indent="0">
              <a:spcBef>
                <a:spcPts val="1800"/>
              </a:spcBef>
              <a:buFont typeface="Arial" charset="0"/>
              <a:buNone/>
            </a:pPr>
            <a:endParaRPr lang="en-US" altLang="en-US" sz="2000" b="1" i="1" smtClean="0"/>
          </a:p>
        </p:txBody>
      </p:sp>
      <p:sp>
        <p:nvSpPr>
          <p:cNvPr id="2458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3924E4BD-916F-440C-85F3-B43D39BA54AC}" type="slidenum">
              <a:rPr lang="en-US" altLang="en-US">
                <a:solidFill>
                  <a:srgbClr val="5B6770"/>
                </a:solidFill>
              </a:rPr>
              <a:pPr fontAlgn="base">
                <a:spcBef>
                  <a:spcPct val="0"/>
                </a:spcBef>
                <a:spcAft>
                  <a:spcPct val="0"/>
                </a:spcAft>
              </a:pPr>
              <a:t>83</a:t>
            </a:fld>
            <a:endParaRPr lang="en-US" altLang="en-US">
              <a:solidFill>
                <a:srgbClr val="5B6770"/>
              </a:solidFill>
            </a:endParaRPr>
          </a:p>
        </p:txBody>
      </p:sp>
      <p:sp>
        <p:nvSpPr>
          <p:cNvPr id="24581" name="Content Placeholder 2"/>
          <p:cNvSpPr txBox="1">
            <a:spLocks/>
          </p:cNvSpPr>
          <p:nvPr/>
        </p:nvSpPr>
        <p:spPr bwMode="auto">
          <a:xfrm>
            <a:off x="304800" y="48006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br>
              <a:rPr lang="en-US" altLang="en-US" sz="2000" i="1">
                <a:solidFill>
                  <a:srgbClr val="00AEC7"/>
                </a:solidFill>
                <a:cs typeface="Arial" charset="0"/>
              </a:rPr>
            </a:br>
            <a:r>
              <a:rPr lang="en-US" altLang="en-US" sz="2000" i="1">
                <a:solidFill>
                  <a:srgbClr val="00AEC7"/>
                </a:solidFill>
                <a:cs typeface="Arial" charset="0"/>
              </a:rPr>
              <a:t/>
            </a:r>
            <a:br>
              <a:rPr lang="en-US" altLang="en-US" sz="2000" i="1">
                <a:solidFill>
                  <a:srgbClr val="00AEC7"/>
                </a:solidFill>
                <a:cs typeface="Arial" charset="0"/>
              </a:rPr>
            </a:br>
            <a:r>
              <a:rPr lang="en-US" altLang="en-US" sz="2000" i="1">
                <a:solidFill>
                  <a:srgbClr val="00AEC7"/>
                </a:solidFill>
                <a:cs typeface="Arial" charset="0"/>
              </a:rPr>
              <a:t>C) 1 ½ hours</a:t>
            </a:r>
          </a:p>
        </p:txBody>
      </p:sp>
      <p:sp>
        <p:nvSpPr>
          <p:cNvPr id="6" name="Rectangle 5"/>
          <p:cNvSpPr/>
          <p:nvPr/>
        </p:nvSpPr>
        <p:spPr>
          <a:xfrm>
            <a:off x="1752600" y="4666488"/>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9512438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Checkpoint Question</a:t>
            </a:r>
          </a:p>
        </p:txBody>
      </p:sp>
      <p:sp>
        <p:nvSpPr>
          <p:cNvPr id="25603" name="Content Placeholder 2"/>
          <p:cNvSpPr>
            <a:spLocks noGrp="1"/>
          </p:cNvSpPr>
          <p:nvPr>
            <p:ph idx="1"/>
          </p:nvPr>
        </p:nvSpPr>
        <p:spPr bwMode="auto">
          <a:xfrm>
            <a:off x="304800" y="1139825"/>
            <a:ext cx="8534400" cy="327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Bef>
                <a:spcPts val="1800"/>
              </a:spcBef>
              <a:buFont typeface="Arial" charset="0"/>
              <a:buNone/>
            </a:pPr>
            <a:r>
              <a:rPr lang="en-US" altLang="en-US" sz="2000" b="1" i="1" smtClean="0"/>
              <a:t>The TDSP assigns a Switch Hold Removal MarkeTrak issue to the REP of Record on Friday, at 4:30 pm. When does the REP of Record's review period expire?</a:t>
            </a:r>
          </a:p>
          <a:p>
            <a:pPr marL="857250" lvl="1" indent="-457200">
              <a:spcBef>
                <a:spcPts val="2400"/>
              </a:spcBef>
              <a:buFont typeface="Arial" charset="0"/>
              <a:buAutoNum type="alphaLcParenR"/>
            </a:pPr>
            <a:r>
              <a:rPr lang="en-US" altLang="en-US" sz="2000" smtClean="0"/>
              <a:t>Friday at 6:00pm</a:t>
            </a:r>
          </a:p>
          <a:p>
            <a:pPr marL="857250" lvl="1" indent="-457200">
              <a:spcBef>
                <a:spcPts val="2400"/>
              </a:spcBef>
              <a:buFont typeface="Arial" charset="0"/>
              <a:buAutoNum type="alphaLcParenR"/>
            </a:pPr>
            <a:r>
              <a:rPr lang="en-US" altLang="en-US" sz="2000" smtClean="0"/>
              <a:t>Saturday at 9:00 am</a:t>
            </a:r>
          </a:p>
          <a:p>
            <a:pPr marL="857250" lvl="1" indent="-457200">
              <a:spcBef>
                <a:spcPts val="2400"/>
              </a:spcBef>
              <a:buFont typeface="Arial" charset="0"/>
              <a:buAutoNum type="alphaLcParenR"/>
            </a:pPr>
            <a:r>
              <a:rPr lang="en-US" altLang="en-US" sz="2000" smtClean="0"/>
              <a:t>Sunday at 9:00 am</a:t>
            </a:r>
          </a:p>
          <a:p>
            <a:pPr marL="857250" lvl="1" indent="-457200">
              <a:spcBef>
                <a:spcPts val="1200"/>
              </a:spcBef>
              <a:buFont typeface="Arial" charset="0"/>
              <a:buAutoNum type="alphaLcParenR"/>
            </a:pPr>
            <a:r>
              <a:rPr lang="en-US" altLang="en-US" sz="2000" smtClean="0"/>
              <a:t>Monday at 9:00 am</a:t>
            </a:r>
          </a:p>
          <a:p>
            <a:pPr marL="857250" lvl="1" indent="-457200">
              <a:spcBef>
                <a:spcPts val="1200"/>
              </a:spcBef>
              <a:buFont typeface="Arial" charset="0"/>
              <a:buAutoNum type="alphaLcParenR"/>
            </a:pPr>
            <a:r>
              <a:rPr lang="en-US" altLang="en-US" sz="2000" smtClean="0"/>
              <a:t>None of the Above</a:t>
            </a:r>
          </a:p>
          <a:p>
            <a:pPr marL="0" indent="0">
              <a:spcBef>
                <a:spcPts val="1800"/>
              </a:spcBef>
              <a:buFont typeface="Arial" charset="0"/>
              <a:buNone/>
            </a:pPr>
            <a:endParaRPr lang="en-US" altLang="en-US" sz="2000" b="1" i="1" smtClean="0"/>
          </a:p>
        </p:txBody>
      </p:sp>
      <p:sp>
        <p:nvSpPr>
          <p:cNvPr id="2560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1F87F3BC-F478-4357-A5C3-A18BFAD4BF45}" type="slidenum">
              <a:rPr lang="en-US" altLang="en-US">
                <a:solidFill>
                  <a:srgbClr val="5B6770"/>
                </a:solidFill>
              </a:rPr>
              <a:pPr fontAlgn="base">
                <a:spcBef>
                  <a:spcPct val="0"/>
                </a:spcBef>
                <a:spcAft>
                  <a:spcPct val="0"/>
                </a:spcAft>
              </a:pPr>
              <a:t>84</a:t>
            </a:fld>
            <a:endParaRPr lang="en-US" altLang="en-US">
              <a:solidFill>
                <a:srgbClr val="5B6770"/>
              </a:solidFill>
            </a:endParaRPr>
          </a:p>
        </p:txBody>
      </p:sp>
      <p:sp>
        <p:nvSpPr>
          <p:cNvPr id="25605" name="Content Placeholder 2"/>
          <p:cNvSpPr txBox="1">
            <a:spLocks/>
          </p:cNvSpPr>
          <p:nvPr/>
        </p:nvSpPr>
        <p:spPr bwMode="auto">
          <a:xfrm>
            <a:off x="342900" y="4872101"/>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Monday at 9:00am</a:t>
            </a:r>
          </a:p>
        </p:txBody>
      </p:sp>
      <p:sp>
        <p:nvSpPr>
          <p:cNvPr id="6" name="Rectangle 5"/>
          <p:cNvSpPr/>
          <p:nvPr/>
        </p:nvSpPr>
        <p:spPr>
          <a:xfrm>
            <a:off x="1828800" y="4835525"/>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2971859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Checkpoint Question</a:t>
            </a:r>
          </a:p>
        </p:txBody>
      </p:sp>
      <p:sp>
        <p:nvSpPr>
          <p:cNvPr id="3" name="Content Placeholder 2"/>
          <p:cNvSpPr>
            <a:spLocks noGrp="1"/>
          </p:cNvSpPr>
          <p:nvPr>
            <p:ph idx="1"/>
          </p:nvPr>
        </p:nvSpPr>
        <p:spPr>
          <a:xfrm>
            <a:off x="304800" y="1139825"/>
            <a:ext cx="8534400" cy="3279775"/>
          </a:xfrm>
        </p:spPr>
        <p:txBody>
          <a:bodyPr/>
          <a:lstStyle/>
          <a:p>
            <a:pPr marL="0" indent="0" fontAlgn="auto">
              <a:spcAft>
                <a:spcPts val="0"/>
              </a:spcAft>
              <a:buFont typeface="Arial" panose="020B0604020202020204" pitchFamily="34" charset="0"/>
              <a:buNone/>
              <a:defRPr/>
            </a:pPr>
            <a:r>
              <a:rPr lang="en-US" sz="2000" b="1" i="1" dirty="0"/>
              <a:t>Which of the following documents is not an “acceptable” document for Switch Hold Removal consideration?</a:t>
            </a:r>
          </a:p>
          <a:p>
            <a:pPr marL="0" indent="0" fontAlgn="auto">
              <a:spcAft>
                <a:spcPts val="0"/>
              </a:spcAft>
              <a:buFont typeface="Arial" panose="020B0604020202020204" pitchFamily="34" charset="0"/>
              <a:buNone/>
              <a:defRPr/>
            </a:pPr>
            <a:endParaRPr lang="en-US" sz="2000" dirty="0"/>
          </a:p>
          <a:p>
            <a:pPr marL="457200" indent="-457200" fontAlgn="auto">
              <a:spcAft>
                <a:spcPts val="0"/>
              </a:spcAft>
              <a:buFont typeface="+mj-lt"/>
              <a:buAutoNum type="alphaLcParenR"/>
              <a:defRPr/>
            </a:pPr>
            <a:r>
              <a:rPr lang="en-US" sz="2000" dirty="0"/>
              <a:t>Utility bill from a different address dated within the last two months</a:t>
            </a:r>
          </a:p>
          <a:p>
            <a:pPr marL="457200" indent="-457200" fontAlgn="auto">
              <a:spcAft>
                <a:spcPts val="0"/>
              </a:spcAft>
              <a:buFont typeface="+mj-lt"/>
              <a:buAutoNum type="alphaLcParenR"/>
              <a:defRPr/>
            </a:pPr>
            <a:r>
              <a:rPr lang="en-US" sz="2000" dirty="0"/>
              <a:t>Notarized Affidavit of Landlord</a:t>
            </a:r>
          </a:p>
          <a:p>
            <a:pPr marL="457200" indent="-457200" fontAlgn="auto">
              <a:spcAft>
                <a:spcPts val="0"/>
              </a:spcAft>
              <a:buFont typeface="+mj-lt"/>
              <a:buAutoNum type="alphaLcParenR"/>
              <a:defRPr/>
            </a:pPr>
            <a:r>
              <a:rPr lang="en-US" sz="2000" dirty="0"/>
              <a:t>Closing documents executed after the Switch Hold was applied</a:t>
            </a:r>
          </a:p>
          <a:p>
            <a:pPr marL="457200" indent="-457200" fontAlgn="auto">
              <a:spcAft>
                <a:spcPts val="0"/>
              </a:spcAft>
              <a:buFont typeface="+mj-lt"/>
              <a:buAutoNum type="alphaLcParenR"/>
              <a:defRPr/>
            </a:pPr>
            <a:r>
              <a:rPr lang="en-US" sz="2000" dirty="0"/>
              <a:t>Cell phone bill</a:t>
            </a:r>
          </a:p>
          <a:p>
            <a:pPr marL="457200" indent="-457200" fontAlgn="auto">
              <a:spcAft>
                <a:spcPts val="0"/>
              </a:spcAft>
              <a:buFont typeface="+mj-lt"/>
              <a:buAutoNum type="alphaLcParenR"/>
              <a:defRPr/>
            </a:pPr>
            <a:r>
              <a:rPr lang="en-US" sz="2000" dirty="0" smtClean="0"/>
              <a:t>All </a:t>
            </a:r>
            <a:r>
              <a:rPr lang="en-US" sz="2000" dirty="0"/>
              <a:t>of the above</a:t>
            </a:r>
          </a:p>
          <a:p>
            <a:pPr marL="0" indent="0" fontAlgn="auto">
              <a:spcBef>
                <a:spcPts val="1800"/>
              </a:spcBef>
              <a:spcAft>
                <a:spcPts val="0"/>
              </a:spcAft>
              <a:buFont typeface="Arial" panose="020B0604020202020204" pitchFamily="34" charset="0"/>
              <a:buNone/>
              <a:defRPr/>
            </a:pPr>
            <a:endParaRPr lang="en-US" sz="2000" b="1" i="1" dirty="0"/>
          </a:p>
        </p:txBody>
      </p:sp>
      <p:sp>
        <p:nvSpPr>
          <p:cNvPr id="2662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A637EFF-C22B-42E8-ADD0-74A784F22557}" type="slidenum">
              <a:rPr lang="en-US" altLang="en-US">
                <a:solidFill>
                  <a:srgbClr val="5B6770"/>
                </a:solidFill>
              </a:rPr>
              <a:pPr fontAlgn="base">
                <a:spcBef>
                  <a:spcPct val="0"/>
                </a:spcBef>
                <a:spcAft>
                  <a:spcPct val="0"/>
                </a:spcAft>
              </a:pPr>
              <a:t>85</a:t>
            </a:fld>
            <a:endParaRPr lang="en-US" altLang="en-US">
              <a:solidFill>
                <a:srgbClr val="5B6770"/>
              </a:solidFill>
            </a:endParaRPr>
          </a:p>
        </p:txBody>
      </p:sp>
      <p:sp>
        <p:nvSpPr>
          <p:cNvPr id="26629" name="Content Placeholder 2"/>
          <p:cNvSpPr txBox="1">
            <a:spLocks/>
          </p:cNvSpPr>
          <p:nvPr/>
        </p:nvSpPr>
        <p:spPr bwMode="auto">
          <a:xfrm>
            <a:off x="499872" y="46482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fontAlgn="base">
              <a:spcBef>
                <a:spcPts val="1800"/>
              </a:spcBef>
              <a:spcAft>
                <a:spcPct val="0"/>
              </a:spcAft>
              <a:buFont typeface="Arial" charset="0"/>
              <a:buNone/>
            </a:pPr>
            <a:r>
              <a:rPr lang="en-US" altLang="en-US" sz="2000" i="1">
                <a:solidFill>
                  <a:srgbClr val="00AEC7"/>
                </a:solidFill>
                <a:cs typeface="Arial" charset="0"/>
              </a:rPr>
              <a:t>Answer:</a:t>
            </a:r>
          </a:p>
          <a:p>
            <a:pPr algn="ctr" fontAlgn="base">
              <a:spcBef>
                <a:spcPts val="1800"/>
              </a:spcBef>
              <a:spcAft>
                <a:spcPct val="0"/>
              </a:spcAft>
              <a:buFont typeface="Arial" charset="0"/>
              <a:buNone/>
            </a:pPr>
            <a:r>
              <a:rPr lang="en-US" altLang="en-US" sz="2000" i="1">
                <a:solidFill>
                  <a:srgbClr val="00AEC7"/>
                </a:solidFill>
                <a:cs typeface="Arial" charset="0"/>
              </a:rPr>
              <a:t>D) Cell phone bill</a:t>
            </a:r>
          </a:p>
        </p:txBody>
      </p:sp>
      <p:sp>
        <p:nvSpPr>
          <p:cNvPr id="6" name="Rectangle 5"/>
          <p:cNvSpPr/>
          <p:nvPr/>
        </p:nvSpPr>
        <p:spPr>
          <a:xfrm>
            <a:off x="1524000" y="4495800"/>
            <a:ext cx="609600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Tree>
    <p:extLst>
      <p:ext uri="{BB962C8B-B14F-4D97-AF65-F5344CB8AC3E}">
        <p14:creationId xmlns:p14="http://schemas.microsoft.com/office/powerpoint/2010/main" val="870845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Questions</a:t>
            </a:r>
            <a:endParaRPr lang="en-US" altLang="en-US" smtClean="0">
              <a:solidFill>
                <a:schemeClr val="accent1"/>
              </a:solidFill>
            </a:endParaRPr>
          </a:p>
        </p:txBody>
      </p:sp>
      <p:sp>
        <p:nvSpPr>
          <p:cNvPr id="27651"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414ED4B-95FC-445B-B8CF-67D26F7679A2}" type="slidenum">
              <a:rPr lang="en-US" altLang="en-US">
                <a:solidFill>
                  <a:srgbClr val="5B6770"/>
                </a:solidFill>
              </a:rPr>
              <a:pPr fontAlgn="base">
                <a:spcBef>
                  <a:spcPct val="0"/>
                </a:spcBef>
                <a:spcAft>
                  <a:spcPct val="0"/>
                </a:spcAft>
              </a:pPr>
              <a:t>86</a:t>
            </a:fld>
            <a:endParaRPr lang="en-US" altLang="en-US">
              <a:solidFill>
                <a:srgbClr val="5B6770"/>
              </a:solidFill>
            </a:endParaRPr>
          </a:p>
        </p:txBody>
      </p:sp>
      <p:pic>
        <p:nvPicPr>
          <p:cNvPr id="27652" name="Picture 2" descr="C:\Users\tstewart\AppData\Local\Microsoft\Windows\Temporary Internet Files\Content.IE5\V8M2UNEQ\MC90044149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657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7046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000"/>
              </a:spcBef>
              <a:spcAft>
                <a:spcPts val="0"/>
              </a:spcAft>
              <a:buFont typeface="Arial" panose="020B0604020202020204" pitchFamily="34" charset="0"/>
              <a:buNone/>
              <a:defRPr/>
            </a:pPr>
            <a:r>
              <a:rPr lang="en-US" sz="1800" dirty="0"/>
              <a:t>Alternate Path </a:t>
            </a:r>
            <a:r>
              <a:rPr lang="en-US" sz="1800" dirty="0" smtClean="0"/>
              <a:t>#1 </a:t>
            </a:r>
            <a:r>
              <a:rPr lang="en-US" sz="1800" dirty="0"/>
              <a:t>– REP of Record disagrees; TDSP declines to remove hold.</a:t>
            </a:r>
          </a:p>
          <a:p>
            <a:pPr fontAlgn="auto">
              <a:spcBef>
                <a:spcPts val="1000"/>
              </a:spcBef>
              <a:spcAft>
                <a:spcPts val="0"/>
              </a:spcAft>
              <a:buFont typeface="+mj-lt"/>
              <a:buAutoNum type="arabicParenR"/>
              <a:defRPr/>
            </a:pPr>
            <a:r>
              <a:rPr lang="en-US" sz="1800" dirty="0"/>
              <a:t>REP of Record selects ‘Disagree’.</a:t>
            </a:r>
          </a:p>
          <a:p>
            <a:pPr lvl="1" fontAlgn="auto">
              <a:spcBef>
                <a:spcPts val="1000"/>
              </a:spcBef>
              <a:spcAft>
                <a:spcPts val="0"/>
              </a:spcAft>
              <a:buFont typeface="Wingdings" panose="05000000000000000000" pitchFamily="2" charset="2"/>
              <a:buChar char="ü"/>
              <a:defRPr/>
            </a:pPr>
            <a:r>
              <a:rPr lang="en-US" sz="1800" dirty="0"/>
              <a:t>Comments Required. REP of Record should also attach supporting documentation.</a:t>
            </a:r>
          </a:p>
          <a:p>
            <a:pPr fontAlgn="auto">
              <a:spcBef>
                <a:spcPts val="1000"/>
              </a:spcBef>
              <a:spcAft>
                <a:spcPts val="0"/>
              </a:spcAft>
              <a:buFont typeface="+mj-lt"/>
              <a:buAutoNum type="arabicParenR" startAt="2"/>
              <a:defRPr/>
            </a:pPr>
            <a:r>
              <a:rPr lang="en-US" sz="1800" dirty="0"/>
              <a:t>Issue is now in a state of ‘New (TDSP) - Final Review’ with the TDSP as Responsible </a:t>
            </a:r>
            <a:r>
              <a:rPr lang="en-US" sz="1800" dirty="0" smtClean="0"/>
              <a:t>MP.</a:t>
            </a:r>
          </a:p>
          <a:p>
            <a:pPr fontAlgn="auto">
              <a:spcBef>
                <a:spcPts val="1000"/>
              </a:spcBef>
              <a:spcAft>
                <a:spcPts val="0"/>
              </a:spcAft>
              <a:buFont typeface="+mj-lt"/>
              <a:buAutoNum type="arabicParenR" startAt="2"/>
              <a:defRPr/>
            </a:pPr>
            <a:r>
              <a:rPr lang="en-US" sz="1800" dirty="0" smtClean="0"/>
              <a:t>TDSP </a:t>
            </a:r>
            <a:r>
              <a:rPr lang="en-US" sz="1800" dirty="0"/>
              <a:t>selects ‘Begin Working</a:t>
            </a:r>
            <a:r>
              <a:rPr lang="en-US" sz="1800" dirty="0" smtClean="0"/>
              <a:t>’.</a:t>
            </a:r>
          </a:p>
          <a:p>
            <a:pPr fontAlgn="auto">
              <a:spcBef>
                <a:spcPts val="1000"/>
              </a:spcBef>
              <a:spcAft>
                <a:spcPts val="0"/>
              </a:spcAft>
              <a:buFont typeface="+mj-lt"/>
              <a:buAutoNum type="arabicParenR" startAt="2"/>
              <a:defRPr/>
            </a:pPr>
            <a:r>
              <a:rPr lang="en-US" sz="1800" dirty="0" smtClean="0"/>
              <a:t>Issue </a:t>
            </a:r>
            <a:r>
              <a:rPr lang="en-US" sz="1800" dirty="0"/>
              <a:t>is now in a state of ‘In Progress (TDSP)- Final Review’ with the TDSP as Responsible </a:t>
            </a:r>
            <a:r>
              <a:rPr lang="en-US" sz="1800" dirty="0" smtClean="0"/>
              <a:t>MP.</a:t>
            </a:r>
          </a:p>
          <a:p>
            <a:pPr fontAlgn="auto">
              <a:spcBef>
                <a:spcPts val="1000"/>
              </a:spcBef>
              <a:spcAft>
                <a:spcPts val="0"/>
              </a:spcAft>
              <a:buFont typeface="+mj-lt"/>
              <a:buAutoNum type="arabicParenR" startAt="2"/>
              <a:defRPr/>
            </a:pPr>
            <a:r>
              <a:rPr lang="en-US" sz="1800" dirty="0" smtClean="0"/>
              <a:t>TDSP </a:t>
            </a:r>
            <a:r>
              <a:rPr lang="en-US" sz="1800" dirty="0"/>
              <a:t>selects the ‘Switch Hold Not Removed’ transition.</a:t>
            </a:r>
          </a:p>
          <a:p>
            <a:pPr lvl="1" fontAlgn="auto">
              <a:spcBef>
                <a:spcPts val="1000"/>
              </a:spcBef>
              <a:spcAft>
                <a:spcPts val="0"/>
              </a:spcAft>
              <a:buFont typeface="Wingdings" panose="05000000000000000000" pitchFamily="2" charset="2"/>
              <a:buChar char="ü"/>
              <a:defRPr/>
            </a:pPr>
            <a:r>
              <a:rPr lang="en-US" sz="1800" dirty="0"/>
              <a:t>Comments required</a:t>
            </a:r>
          </a:p>
          <a:p>
            <a:pPr fontAlgn="auto">
              <a:spcBef>
                <a:spcPts val="1000"/>
              </a:spcBef>
              <a:spcAft>
                <a:spcPts val="0"/>
              </a:spcAft>
              <a:buFont typeface="+mj-lt"/>
              <a:buAutoNum type="arabicParenR" startAt="6"/>
              <a:defRPr/>
            </a:pPr>
            <a:r>
              <a:rPr lang="en-US" sz="1800" dirty="0"/>
              <a:t>Issue is now in a state of ‘</a:t>
            </a:r>
            <a:r>
              <a:rPr lang="en-US" sz="1800" dirty="0" err="1"/>
              <a:t>Unexecutable</a:t>
            </a:r>
            <a:r>
              <a:rPr lang="en-US" sz="1800" dirty="0"/>
              <a:t> (PC)’ with Requesting CR as Responsible </a:t>
            </a:r>
            <a:r>
              <a:rPr lang="en-US" sz="1800" dirty="0" smtClean="0"/>
              <a:t>MP.</a:t>
            </a:r>
          </a:p>
          <a:p>
            <a:pPr fontAlgn="auto">
              <a:spcBef>
                <a:spcPts val="1000"/>
              </a:spcBef>
              <a:spcAft>
                <a:spcPts val="0"/>
              </a:spcAft>
              <a:buFont typeface="+mj-lt"/>
              <a:buAutoNum type="arabicParenR" startAt="6"/>
              <a:defRPr/>
            </a:pPr>
            <a:r>
              <a:rPr lang="en-US" sz="1800" dirty="0" smtClean="0"/>
              <a:t>Requesting </a:t>
            </a:r>
            <a:r>
              <a:rPr lang="en-US" sz="1800" dirty="0"/>
              <a:t>CR selects ‘Accept’ and issue is closed.</a:t>
            </a:r>
          </a:p>
        </p:txBody>
      </p:sp>
      <p:sp>
        <p:nvSpPr>
          <p:cNvPr id="3277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C0AA3B9B-07BE-4393-938A-7ECD953483B4}" type="slidenum">
              <a:rPr lang="en-US" altLang="en-US">
                <a:solidFill>
                  <a:srgbClr val="5B6770"/>
                </a:solidFill>
              </a:rPr>
              <a:pPr fontAlgn="base">
                <a:spcBef>
                  <a:spcPct val="0"/>
                </a:spcBef>
                <a:spcAft>
                  <a:spcPct val="0"/>
                </a:spcAft>
              </a:pPr>
              <a:t>87</a:t>
            </a:fld>
            <a:endParaRPr lang="en-US" altLang="en-US">
              <a:solidFill>
                <a:srgbClr val="5B6770"/>
              </a:solidFill>
            </a:endParaRPr>
          </a:p>
        </p:txBody>
      </p:sp>
    </p:spTree>
    <p:extLst>
      <p:ext uri="{BB962C8B-B14F-4D97-AF65-F5344CB8AC3E}">
        <p14:creationId xmlns:p14="http://schemas.microsoft.com/office/powerpoint/2010/main" val="78026434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379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0DFCB4BF-38C2-426E-8659-7068FC7DC9C4}" type="slidenum">
              <a:rPr lang="en-US" altLang="en-US">
                <a:solidFill>
                  <a:srgbClr val="5B6770"/>
                </a:solidFill>
              </a:rPr>
              <a:pPr fontAlgn="base">
                <a:spcBef>
                  <a:spcPct val="0"/>
                </a:spcBef>
                <a:spcAft>
                  <a:spcPct val="0"/>
                </a:spcAft>
              </a:pPr>
              <a:t>88</a:t>
            </a:fld>
            <a:endParaRPr lang="en-US" altLang="en-US">
              <a:solidFill>
                <a:srgbClr val="5B6770"/>
              </a:solidFill>
            </a:endParaRPr>
          </a:p>
        </p:txBody>
      </p:sp>
      <p:pic>
        <p:nvPicPr>
          <p:cNvPr id="3379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686800"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6"/>
          <p:cNvSpPr txBox="1">
            <a:spLocks noChangeArrowheads="1"/>
          </p:cNvSpPr>
          <p:nvPr/>
        </p:nvSpPr>
        <p:spPr bwMode="auto">
          <a:xfrm>
            <a:off x="5105400" y="49530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declines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40104133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481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EE105BED-3548-4377-B66C-CB5ED9B96ECF}" type="slidenum">
              <a:rPr lang="en-US" altLang="en-US">
                <a:solidFill>
                  <a:srgbClr val="5B6770"/>
                </a:solidFill>
              </a:rPr>
              <a:pPr fontAlgn="base">
                <a:spcBef>
                  <a:spcPct val="0"/>
                </a:spcBef>
                <a:spcAft>
                  <a:spcPct val="0"/>
                </a:spcAft>
              </a:pPr>
              <a:t>89</a:t>
            </a:fld>
            <a:endParaRPr lang="en-US" altLang="en-US">
              <a:solidFill>
                <a:srgbClr val="5B6770"/>
              </a:solidFill>
            </a:endParaRPr>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93" y="914400"/>
            <a:ext cx="80232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6"/>
          <p:cNvSpPr txBox="1">
            <a:spLocks noChangeArrowheads="1"/>
          </p:cNvSpPr>
          <p:nvPr/>
        </p:nvSpPr>
        <p:spPr bwMode="auto">
          <a:xfrm>
            <a:off x="5105400" y="2895640"/>
            <a:ext cx="2895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Issue is in a state of Unexecutable.</a:t>
            </a:r>
            <a:endParaRPr lang="en-US" altLang="en-US" sz="2400" i="1">
              <a:solidFill>
                <a:srgbClr val="FF8200"/>
              </a:solidFill>
              <a:cs typeface="Arial" charset="0"/>
            </a:endParaRPr>
          </a:p>
        </p:txBody>
      </p:sp>
    </p:spTree>
    <p:extLst>
      <p:ext uri="{BB962C8B-B14F-4D97-AF65-F5344CB8AC3E}">
        <p14:creationId xmlns:p14="http://schemas.microsoft.com/office/powerpoint/2010/main" val="35490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0" y="2805756"/>
            <a:ext cx="5105400" cy="1246495"/>
          </a:xfrm>
          <a:prstGeom prst="rect">
            <a:avLst/>
          </a:prstGeom>
          <a:noFill/>
        </p:spPr>
        <p:txBody>
          <a:bodyPr wrap="square" rtlCol="0">
            <a:spAutoFit/>
          </a:bodyPr>
          <a:lstStyle/>
          <a:p>
            <a:r>
              <a:rPr lang="en-US" sz="1400" b="1" dirty="0" err="1">
                <a:solidFill>
                  <a:srgbClr val="5B6770"/>
                </a:solidFill>
              </a:rPr>
              <a:t>MarkeTrak</a:t>
            </a:r>
            <a:r>
              <a:rPr lang="en-US" sz="1400" b="1" dirty="0">
                <a:solidFill>
                  <a:srgbClr val="5B6770"/>
                </a:solidFill>
              </a:rPr>
              <a:t> Training</a:t>
            </a:r>
            <a:endParaRPr lang="en-US" sz="1400" dirty="0">
              <a:solidFill>
                <a:srgbClr val="5B6770"/>
              </a:solidFill>
            </a:endParaRPr>
          </a:p>
          <a:p>
            <a:pPr>
              <a:spcBef>
                <a:spcPts val="600"/>
              </a:spcBef>
            </a:pPr>
            <a:r>
              <a:rPr lang="en-US" sz="2800" b="1" dirty="0">
                <a:solidFill>
                  <a:srgbClr val="5B6770"/>
                </a:solidFill>
              </a:rPr>
              <a:t>General </a:t>
            </a:r>
            <a:r>
              <a:rPr lang="en-US" sz="2800" b="1" dirty="0" err="1">
                <a:solidFill>
                  <a:srgbClr val="5B6770"/>
                </a:solidFill>
              </a:rPr>
              <a:t>MarkeTrak</a:t>
            </a:r>
            <a:r>
              <a:rPr lang="en-US" sz="2800" b="1" dirty="0">
                <a:solidFill>
                  <a:srgbClr val="5B6770"/>
                </a:solidFill>
              </a:rPr>
              <a:t> Navigation</a:t>
            </a:r>
          </a:p>
        </p:txBody>
      </p:sp>
    </p:spTree>
    <p:extLst>
      <p:ext uri="{BB962C8B-B14F-4D97-AF65-F5344CB8AC3E}">
        <p14:creationId xmlns:p14="http://schemas.microsoft.com/office/powerpoint/2010/main" val="134270063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a:t>
            </a:r>
            <a:r>
              <a:rPr lang="en-US" sz="2000" dirty="0" smtClean="0"/>
              <a:t>#2 </a:t>
            </a:r>
            <a:r>
              <a:rPr lang="en-US" sz="2000" dirty="0"/>
              <a:t>– REP of Record disagrees; TDSP still removes hold.</a:t>
            </a:r>
          </a:p>
          <a:p>
            <a:pPr marL="457200" indent="-457200" fontAlgn="auto">
              <a:spcBef>
                <a:spcPts val="1800"/>
              </a:spcBef>
              <a:spcAft>
                <a:spcPts val="0"/>
              </a:spcAft>
              <a:buFont typeface="+mj-lt"/>
              <a:buAutoNum type="arabicParenR"/>
              <a:defRPr/>
            </a:pPr>
            <a:r>
              <a:rPr lang="en-US" sz="2000" dirty="0"/>
              <a:t>REP of Record selects ‘Disagree’.</a:t>
            </a:r>
          </a:p>
          <a:p>
            <a:pPr lvl="1" fontAlgn="auto">
              <a:spcBef>
                <a:spcPts val="1800"/>
              </a:spcBef>
              <a:spcAft>
                <a:spcPts val="0"/>
              </a:spcAft>
              <a:buFont typeface="Wingdings" panose="05000000000000000000" pitchFamily="2" charset="2"/>
              <a:buChar char="ü"/>
              <a:defRPr/>
            </a:pPr>
            <a:r>
              <a:rPr lang="en-US" sz="2000" dirty="0"/>
              <a:t>Comments required.  REP of Record should also attach supporting documentation.</a:t>
            </a:r>
          </a:p>
          <a:p>
            <a:pPr marL="457200" indent="-457200" fontAlgn="auto">
              <a:spcBef>
                <a:spcPts val="1800"/>
              </a:spcBef>
              <a:spcAft>
                <a:spcPts val="0"/>
              </a:spcAft>
              <a:buFont typeface="+mj-lt"/>
              <a:buAutoNum type="arabicParenR"/>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a:defRPr/>
            </a:pPr>
            <a:r>
              <a:rPr lang="en-US" sz="2000" dirty="0"/>
              <a:t>TDSP selects the ‘Switch Hold Removed’ transition.</a:t>
            </a:r>
          </a:p>
          <a:p>
            <a:pPr marL="457200" indent="-457200" fontAlgn="auto">
              <a:spcBef>
                <a:spcPts val="1800"/>
              </a:spcBef>
              <a:spcAft>
                <a:spcPts val="0"/>
              </a:spcAft>
              <a:buFont typeface="+mj-lt"/>
              <a:buAutoNum type="arabicParenR"/>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a:defRPr/>
            </a:pPr>
            <a:r>
              <a:rPr lang="en-US" sz="2000" dirty="0"/>
              <a:t>Requesting CR selects ‘Complete’ and issue is closed.</a:t>
            </a:r>
          </a:p>
        </p:txBody>
      </p:sp>
      <p:sp>
        <p:nvSpPr>
          <p:cNvPr id="2970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F56C3E43-86DE-4D3F-BFEB-2E8829E52A15}" type="slidenum">
              <a:rPr lang="en-US" altLang="en-US">
                <a:solidFill>
                  <a:srgbClr val="5B6770"/>
                </a:solidFill>
              </a:rPr>
              <a:pPr fontAlgn="base">
                <a:spcBef>
                  <a:spcPct val="0"/>
                </a:spcBef>
                <a:spcAft>
                  <a:spcPct val="0"/>
                </a:spcAft>
              </a:pPr>
              <a:t>90</a:t>
            </a:fld>
            <a:endParaRPr lang="en-US" altLang="en-US">
              <a:solidFill>
                <a:srgbClr val="5B6770"/>
              </a:solidFill>
            </a:endParaRPr>
          </a:p>
        </p:txBody>
      </p:sp>
    </p:spTree>
    <p:extLst>
      <p:ext uri="{BB962C8B-B14F-4D97-AF65-F5344CB8AC3E}">
        <p14:creationId xmlns:p14="http://schemas.microsoft.com/office/powerpoint/2010/main" val="12148411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072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52559393-2017-4EC2-A154-9A33FA082100}" type="slidenum">
              <a:rPr lang="en-US" altLang="en-US">
                <a:solidFill>
                  <a:srgbClr val="5B6770"/>
                </a:solidFill>
              </a:rPr>
              <a:pPr fontAlgn="base">
                <a:spcBef>
                  <a:spcPct val="0"/>
                </a:spcBef>
                <a:spcAft>
                  <a:spcPct val="0"/>
                </a:spcAft>
              </a:pPr>
              <a:t>91</a:t>
            </a:fld>
            <a:endParaRPr lang="en-US" altLang="en-US">
              <a:solidFill>
                <a:srgbClr val="5B6770"/>
              </a:solidFill>
            </a:endParaRPr>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138" y="914400"/>
            <a:ext cx="6943725" cy="511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Box 6"/>
          <p:cNvSpPr txBox="1">
            <a:spLocks noChangeArrowheads="1"/>
          </p:cNvSpPr>
          <p:nvPr/>
        </p:nvSpPr>
        <p:spPr bwMode="auto">
          <a:xfrm>
            <a:off x="5859483" y="2414588"/>
            <a:ext cx="26749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REP of Record selects ‘Disagree’</a:t>
            </a:r>
            <a:r>
              <a:rPr lang="en-US" altLang="en-US" sz="2400" i="1">
                <a:solidFill>
                  <a:srgbClr val="FF8200"/>
                </a:solidFill>
                <a:cs typeface="Arial" charset="0"/>
              </a:rPr>
              <a:t>.</a:t>
            </a:r>
          </a:p>
        </p:txBody>
      </p:sp>
    </p:spTree>
    <p:extLst>
      <p:ext uri="{BB962C8B-B14F-4D97-AF65-F5344CB8AC3E}">
        <p14:creationId xmlns:p14="http://schemas.microsoft.com/office/powerpoint/2010/main" val="19491569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1747"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7471A95-C73D-4615-A1D3-B5B576ED3E44}" type="slidenum">
              <a:rPr lang="en-US" altLang="en-US">
                <a:solidFill>
                  <a:srgbClr val="5B6770"/>
                </a:solidFill>
              </a:rPr>
              <a:pPr fontAlgn="base">
                <a:spcBef>
                  <a:spcPct val="0"/>
                </a:spcBef>
                <a:spcAft>
                  <a:spcPct val="0"/>
                </a:spcAft>
              </a:pPr>
              <a:t>92</a:t>
            </a:fld>
            <a:endParaRPr lang="en-US" altLang="en-US">
              <a:solidFill>
                <a:srgbClr val="5B6770"/>
              </a:solidFill>
            </a:endParaRPr>
          </a:p>
        </p:txBody>
      </p:sp>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914406"/>
            <a:ext cx="8705850"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Box 6"/>
          <p:cNvSpPr txBox="1">
            <a:spLocks noChangeArrowheads="1"/>
          </p:cNvSpPr>
          <p:nvPr/>
        </p:nvSpPr>
        <p:spPr bwMode="auto">
          <a:xfrm>
            <a:off x="4953000" y="5029240"/>
            <a:ext cx="3429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TDSP confirms removal of switch hold.</a:t>
            </a:r>
            <a:endParaRPr lang="en-US" altLang="en-US" sz="2400" i="1">
              <a:solidFill>
                <a:srgbClr val="FF8200"/>
              </a:solidFill>
              <a:cs typeface="Arial" charset="0"/>
            </a:endParaRPr>
          </a:p>
        </p:txBody>
      </p:sp>
    </p:spTree>
    <p:extLst>
      <p:ext uri="{BB962C8B-B14F-4D97-AF65-F5344CB8AC3E}">
        <p14:creationId xmlns:p14="http://schemas.microsoft.com/office/powerpoint/2010/main" val="377869719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#3 – TDSP rejects issue during first step as Responsible MP.</a:t>
            </a:r>
          </a:p>
          <a:p>
            <a:pPr marL="457200" indent="-457200" fontAlgn="auto">
              <a:spcBef>
                <a:spcPts val="1800"/>
              </a:spcBef>
              <a:spcAft>
                <a:spcPts val="0"/>
              </a:spcAft>
              <a:buFont typeface="+mj-lt"/>
              <a:buAutoNum type="arabicParenR"/>
              <a:defRPr/>
            </a:pPr>
            <a:r>
              <a:rPr lang="en-US" sz="2000" dirty="0"/>
              <a:t>TDSP selects ‘</a:t>
            </a:r>
            <a:r>
              <a:rPr lang="en-US" sz="2000" dirty="0" err="1"/>
              <a:t>Unexecutable</a:t>
            </a:r>
            <a:r>
              <a:rPr lang="en-US" sz="2000" dirty="0"/>
              <a:t>’ and is prompted to choose </a:t>
            </a:r>
            <a:r>
              <a:rPr lang="en-US" sz="2000" dirty="0" err="1"/>
              <a:t>Unexecutable</a:t>
            </a:r>
            <a:r>
              <a:rPr lang="en-US" sz="2000" dirty="0"/>
              <a:t> Reason (comments required).</a:t>
            </a:r>
          </a:p>
          <a:p>
            <a:pPr lvl="1" fontAlgn="auto">
              <a:spcBef>
                <a:spcPts val="1800"/>
              </a:spcBef>
              <a:spcAft>
                <a:spcPts val="0"/>
              </a:spcAft>
              <a:buFont typeface="Wingdings" panose="05000000000000000000" pitchFamily="2" charset="2"/>
              <a:buChar char="ü"/>
              <a:defRPr/>
            </a:pPr>
            <a:r>
              <a:rPr lang="en-US" sz="2000" dirty="0"/>
              <a:t>Documentation Invalid/Incomplete</a:t>
            </a:r>
          </a:p>
          <a:p>
            <a:pPr lvl="1" fontAlgn="auto">
              <a:spcBef>
                <a:spcPts val="1800"/>
              </a:spcBef>
              <a:spcAft>
                <a:spcPts val="0"/>
              </a:spcAft>
              <a:buFont typeface="Wingdings" panose="05000000000000000000" pitchFamily="2" charset="2"/>
              <a:buChar char="ü"/>
              <a:defRPr/>
            </a:pPr>
            <a:r>
              <a:rPr lang="en-US" sz="2000" dirty="0"/>
              <a:t>No Switch Hold Pending on this ESIID</a:t>
            </a:r>
          </a:p>
          <a:p>
            <a:pPr lvl="1" fontAlgn="auto">
              <a:spcBef>
                <a:spcPts val="1800"/>
              </a:spcBef>
              <a:spcAft>
                <a:spcPts val="0"/>
              </a:spcAft>
              <a:buFont typeface="Wingdings" panose="05000000000000000000" pitchFamily="2" charset="2"/>
              <a:buChar char="ü"/>
              <a:defRPr/>
            </a:pPr>
            <a:r>
              <a:rPr lang="en-US" sz="2000" dirty="0"/>
              <a:t>Customer Associated with Current Occupant</a:t>
            </a:r>
          </a:p>
          <a:p>
            <a:pPr lvl="1" fontAlgn="auto">
              <a:spcBef>
                <a:spcPts val="1800"/>
              </a:spcBef>
              <a:spcAft>
                <a:spcPts val="0"/>
              </a:spcAft>
              <a:buFont typeface="Wingdings" panose="05000000000000000000" pitchFamily="2" charset="2"/>
              <a:buChar char="ü"/>
              <a:defRPr/>
            </a:pPr>
            <a:r>
              <a:rPr lang="en-US" sz="2000" dirty="0"/>
              <a:t>Issue Should not be Submitted by REP of Record</a:t>
            </a:r>
          </a:p>
          <a:p>
            <a:pPr marL="457200" indent="-457200" fontAlgn="auto">
              <a:spcBef>
                <a:spcPts val="1800"/>
              </a:spcBef>
              <a:spcAft>
                <a:spcPts val="0"/>
              </a:spcAft>
              <a:buFont typeface="+mj-lt"/>
              <a:buAutoNum type="arabicParenR"/>
              <a:defRPr/>
            </a:pPr>
            <a:r>
              <a:rPr lang="en-US" sz="2000" dirty="0"/>
              <a:t>Issue is in a state of ‘</a:t>
            </a:r>
            <a:r>
              <a:rPr lang="en-US" sz="2000" dirty="0" err="1"/>
              <a:t>Unexecutable</a:t>
            </a:r>
            <a:r>
              <a:rPr lang="en-US" sz="2000" dirty="0"/>
              <a:t> (PC)’ with Requesting CR as Responsible MP.</a:t>
            </a:r>
          </a:p>
          <a:p>
            <a:pPr marL="457200" indent="-457200" fontAlgn="auto">
              <a:spcBef>
                <a:spcPts val="1800"/>
              </a:spcBef>
              <a:spcAft>
                <a:spcPts val="0"/>
              </a:spcAft>
              <a:buFont typeface="+mj-lt"/>
              <a:buAutoNum type="arabicParenR"/>
              <a:defRPr/>
            </a:pPr>
            <a:r>
              <a:rPr lang="en-US" sz="2000" dirty="0"/>
              <a:t>Requesting CR selects ‘Accept’ and issue is closed.</a:t>
            </a:r>
          </a:p>
        </p:txBody>
      </p:sp>
      <p:sp>
        <p:nvSpPr>
          <p:cNvPr id="35844"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97BE6F0-22C3-4104-97C3-9CF4C7D4B34B}" type="slidenum">
              <a:rPr lang="en-US" altLang="en-US">
                <a:solidFill>
                  <a:srgbClr val="5B6770"/>
                </a:solidFill>
              </a:rPr>
              <a:pPr fontAlgn="base">
                <a:spcBef>
                  <a:spcPct val="0"/>
                </a:spcBef>
                <a:spcAft>
                  <a:spcPct val="0"/>
                </a:spcAft>
              </a:pPr>
              <a:t>93</a:t>
            </a:fld>
            <a:endParaRPr lang="en-US" altLang="en-US">
              <a:solidFill>
                <a:srgbClr val="5B6770"/>
              </a:solidFill>
            </a:endParaRPr>
          </a:p>
        </p:txBody>
      </p:sp>
    </p:spTree>
    <p:extLst>
      <p:ext uri="{BB962C8B-B14F-4D97-AF65-F5344CB8AC3E}">
        <p14:creationId xmlns:p14="http://schemas.microsoft.com/office/powerpoint/2010/main" val="15094641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#4 – REP of Record does not choose “Begin Working”, exceeds time limit.</a:t>
            </a:r>
          </a:p>
          <a:p>
            <a:pPr marL="457200" indent="-457200" fontAlgn="auto">
              <a:spcBef>
                <a:spcPts val="1800"/>
              </a:spcBef>
              <a:spcAft>
                <a:spcPts val="0"/>
              </a:spcAft>
              <a:buFont typeface="+mj-lt"/>
              <a:buAutoNum type="arabicParenR"/>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a:defRPr/>
            </a:pPr>
            <a:r>
              <a:rPr lang="en-US" sz="2000" dirty="0"/>
              <a:t>Requesting CR chooses ‘Time Limit Exceeded’ transition.</a:t>
            </a:r>
          </a:p>
          <a:p>
            <a:pPr marL="457200" indent="-457200" fontAlgn="auto">
              <a:spcBef>
                <a:spcPts val="1800"/>
              </a:spcBef>
              <a:spcAft>
                <a:spcPts val="0"/>
              </a:spcAft>
              <a:buFont typeface="+mj-lt"/>
              <a:buAutoNum type="arabicParenR"/>
              <a:defRPr/>
            </a:pPr>
            <a:r>
              <a:rPr lang="en-US" sz="2000" dirty="0"/>
              <a:t>Issue is now in a state of ‘New (TDSP) - Final Review’ with the TDSP as Responsible MP.</a:t>
            </a:r>
          </a:p>
          <a:p>
            <a:pPr marL="457200" indent="-457200" fontAlgn="auto">
              <a:spcBef>
                <a:spcPts val="1800"/>
              </a:spcBef>
              <a:spcAft>
                <a:spcPts val="0"/>
              </a:spcAft>
              <a:buFont typeface="+mj-lt"/>
              <a:buAutoNum type="arabicParenR"/>
              <a:defRPr/>
            </a:pPr>
            <a:r>
              <a:rPr lang="en-US" sz="2000" dirty="0"/>
              <a:t>TDSP selects ‘Begin Working’.</a:t>
            </a:r>
          </a:p>
          <a:p>
            <a:pPr marL="457200" indent="-457200" fontAlgn="auto">
              <a:spcBef>
                <a:spcPts val="1800"/>
              </a:spcBef>
              <a:spcAft>
                <a:spcPts val="0"/>
              </a:spcAft>
              <a:buFont typeface="+mj-lt"/>
              <a:buAutoNum type="arabicParenR"/>
              <a:defRPr/>
            </a:pPr>
            <a:r>
              <a:rPr lang="en-US" sz="2000" dirty="0"/>
              <a:t>Issue is now in a state of ‘In Progress (TDSP)- Final Review’ with the TDSP as Responsible MP.</a:t>
            </a:r>
          </a:p>
        </p:txBody>
      </p:sp>
      <p:sp>
        <p:nvSpPr>
          <p:cNvPr id="3686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327EEB7-AD05-4B99-9898-E86F2D12E0E5}" type="slidenum">
              <a:rPr lang="en-US" altLang="en-US">
                <a:solidFill>
                  <a:srgbClr val="5B6770"/>
                </a:solidFill>
              </a:rPr>
              <a:pPr fontAlgn="base">
                <a:spcBef>
                  <a:spcPct val="0"/>
                </a:spcBef>
                <a:spcAft>
                  <a:spcPct val="0"/>
                </a:spcAft>
              </a:pPr>
              <a:t>94</a:t>
            </a:fld>
            <a:endParaRPr lang="en-US" altLang="en-US">
              <a:solidFill>
                <a:srgbClr val="5B6770"/>
              </a:solidFill>
            </a:endParaRPr>
          </a:p>
        </p:txBody>
      </p:sp>
    </p:spTree>
    <p:extLst>
      <p:ext uri="{BB962C8B-B14F-4D97-AF65-F5344CB8AC3E}">
        <p14:creationId xmlns:p14="http://schemas.microsoft.com/office/powerpoint/2010/main" val="107217220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#4 – REP of Record does not choose “Begin Working”, exceeds time limit.</a:t>
            </a:r>
          </a:p>
          <a:p>
            <a:pPr marL="457200" indent="-457200" fontAlgn="auto">
              <a:spcBef>
                <a:spcPts val="1800"/>
              </a:spcBef>
              <a:spcAft>
                <a:spcPts val="0"/>
              </a:spcAft>
              <a:buFont typeface="+mj-lt"/>
              <a:buAutoNum type="arabicParenR" startAt="6"/>
              <a:defRPr/>
            </a:pPr>
            <a:r>
              <a:rPr lang="en-US" sz="2000" dirty="0"/>
              <a:t>TDSP selects the ‘Switch Hold Removed’ transition.</a:t>
            </a:r>
          </a:p>
          <a:p>
            <a:pPr marL="457200" indent="-457200" fontAlgn="auto">
              <a:spcBef>
                <a:spcPts val="1800"/>
              </a:spcBef>
              <a:spcAft>
                <a:spcPts val="0"/>
              </a:spcAft>
              <a:buFont typeface="+mj-lt"/>
              <a:buAutoNum type="arabicParenR" startAt="6"/>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6"/>
              <a:defRPr/>
            </a:pPr>
            <a:r>
              <a:rPr lang="en-US" sz="2000" dirty="0"/>
              <a:t>Requesting CR selects ‘Complete’ and issue is closed.</a:t>
            </a:r>
          </a:p>
        </p:txBody>
      </p:sp>
      <p:sp>
        <p:nvSpPr>
          <p:cNvPr id="37892"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62084786-CE67-479D-A6C8-CE1F774400B6}" type="slidenum">
              <a:rPr lang="en-US" altLang="en-US">
                <a:solidFill>
                  <a:srgbClr val="5B6770"/>
                </a:solidFill>
              </a:rPr>
              <a:pPr fontAlgn="base">
                <a:spcBef>
                  <a:spcPct val="0"/>
                </a:spcBef>
                <a:spcAft>
                  <a:spcPct val="0"/>
                </a:spcAft>
              </a:pPr>
              <a:t>95</a:t>
            </a:fld>
            <a:endParaRPr lang="en-US" altLang="en-US">
              <a:solidFill>
                <a:srgbClr val="5B6770"/>
              </a:solidFill>
            </a:endParaRPr>
          </a:p>
        </p:txBody>
      </p:sp>
    </p:spTree>
    <p:extLst>
      <p:ext uri="{BB962C8B-B14F-4D97-AF65-F5344CB8AC3E}">
        <p14:creationId xmlns:p14="http://schemas.microsoft.com/office/powerpoint/2010/main" val="11552302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dirty="0"/>
              <a:t>Alternate Path #5 – REP of Record selects ‘Begin Working’, exceeds time limit.</a:t>
            </a:r>
          </a:p>
          <a:p>
            <a:pPr marL="457200" indent="-457200" fontAlgn="auto">
              <a:spcBef>
                <a:spcPts val="1800"/>
              </a:spcBef>
              <a:spcAft>
                <a:spcPts val="0"/>
              </a:spcAft>
              <a:buFont typeface="+mj-lt"/>
              <a:buAutoNum type="arabicParenR"/>
              <a:defRPr/>
            </a:pPr>
            <a:r>
              <a:rPr lang="en-US" sz="2000" dirty="0"/>
              <a:t>The issue is now in a state of ‘New’ with the REP of Record as Responsible MP.</a:t>
            </a:r>
          </a:p>
          <a:p>
            <a:pPr marL="457200" indent="-457200" fontAlgn="auto">
              <a:spcBef>
                <a:spcPts val="1800"/>
              </a:spcBef>
              <a:spcAft>
                <a:spcPts val="0"/>
              </a:spcAft>
              <a:buFont typeface="+mj-lt"/>
              <a:buAutoNum type="arabicParenR"/>
              <a:defRPr/>
            </a:pPr>
            <a:r>
              <a:rPr lang="en-US" sz="2000" dirty="0"/>
              <a:t>REP of Record selects ‘Begin Working’.</a:t>
            </a:r>
          </a:p>
          <a:p>
            <a:pPr marL="457200" indent="-457200" fontAlgn="auto">
              <a:spcBef>
                <a:spcPts val="1800"/>
              </a:spcBef>
              <a:spcAft>
                <a:spcPts val="0"/>
              </a:spcAft>
              <a:buFont typeface="+mj-lt"/>
              <a:buAutoNum type="arabicParenR"/>
              <a:defRPr/>
            </a:pPr>
            <a:r>
              <a:rPr lang="en-US" sz="2000" dirty="0"/>
              <a:t>Issue is in a state of ‘In Progress (Assignee)’.</a:t>
            </a:r>
          </a:p>
          <a:p>
            <a:pPr marL="457200" indent="-457200" fontAlgn="auto">
              <a:spcBef>
                <a:spcPts val="1800"/>
              </a:spcBef>
              <a:spcAft>
                <a:spcPts val="0"/>
              </a:spcAft>
              <a:buFont typeface="+mj-lt"/>
              <a:buAutoNum type="arabicParenR"/>
              <a:defRPr/>
            </a:pPr>
            <a:r>
              <a:rPr lang="en-US" sz="2000" dirty="0"/>
              <a:t>Requesting CR chooses ‘Time Limit Exceeded’ transition.</a:t>
            </a:r>
          </a:p>
          <a:p>
            <a:pPr marL="457200" indent="-457200" fontAlgn="auto">
              <a:spcBef>
                <a:spcPts val="1800"/>
              </a:spcBef>
              <a:spcAft>
                <a:spcPts val="0"/>
              </a:spcAft>
              <a:buFont typeface="+mj-lt"/>
              <a:buAutoNum type="arabicParenR"/>
              <a:defRPr/>
            </a:pPr>
            <a:r>
              <a:rPr lang="en-US" sz="2000" dirty="0"/>
              <a:t>Issue is now in a state of ‘New (TDSP) - Final Review’ with the TDSP as Responsible MP.</a:t>
            </a:r>
          </a:p>
        </p:txBody>
      </p:sp>
      <p:sp>
        <p:nvSpPr>
          <p:cNvPr id="389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DD98A8D8-A61A-4AE3-BB12-B3C4CCEB85E7}" type="slidenum">
              <a:rPr lang="en-US" altLang="en-US">
                <a:solidFill>
                  <a:srgbClr val="5B6770"/>
                </a:solidFill>
              </a:rPr>
              <a:pPr fontAlgn="base">
                <a:spcBef>
                  <a:spcPct val="0"/>
                </a:spcBef>
                <a:spcAft>
                  <a:spcPct val="0"/>
                </a:spcAft>
              </a:pPr>
              <a:t>96</a:t>
            </a:fld>
            <a:endParaRPr lang="en-US" altLang="en-US">
              <a:solidFill>
                <a:srgbClr val="5B6770"/>
              </a:solidFill>
            </a:endParaRPr>
          </a:p>
        </p:txBody>
      </p:sp>
    </p:spTree>
    <p:extLst>
      <p:ext uri="{BB962C8B-B14F-4D97-AF65-F5344CB8AC3E}">
        <p14:creationId xmlns:p14="http://schemas.microsoft.com/office/powerpoint/2010/main" val="31221933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267200"/>
          </a:xfrm>
        </p:spPr>
        <p:txBody>
          <a:bodyPr/>
          <a:lstStyle/>
          <a:p>
            <a:pPr marL="0" indent="0" fontAlgn="auto">
              <a:spcBef>
                <a:spcPts val="1800"/>
              </a:spcBef>
              <a:spcAft>
                <a:spcPts val="0"/>
              </a:spcAft>
              <a:buFont typeface="Arial" panose="020B0604020202020204" pitchFamily="34" charset="0"/>
              <a:buNone/>
              <a:defRPr/>
            </a:pPr>
            <a:r>
              <a:rPr lang="en-US" sz="2000" dirty="0"/>
              <a:t>Alternate Path #5 – REP of Record selects ‘Begin Working’, exceeds time limit.</a:t>
            </a:r>
          </a:p>
          <a:p>
            <a:pPr marL="457200" indent="-457200" fontAlgn="auto">
              <a:spcBef>
                <a:spcPts val="1800"/>
              </a:spcBef>
              <a:spcAft>
                <a:spcPts val="0"/>
              </a:spcAft>
              <a:buFont typeface="+mj-lt"/>
              <a:buAutoNum type="arabicParenR" startAt="6"/>
              <a:defRPr/>
            </a:pPr>
            <a:r>
              <a:rPr lang="en-US" sz="2000" dirty="0"/>
              <a:t>TDSP selects ‘Begin Working’.</a:t>
            </a:r>
          </a:p>
          <a:p>
            <a:pPr marL="457200" indent="-457200" fontAlgn="auto">
              <a:spcBef>
                <a:spcPts val="1800"/>
              </a:spcBef>
              <a:spcAft>
                <a:spcPts val="0"/>
              </a:spcAft>
              <a:buFont typeface="+mj-lt"/>
              <a:buAutoNum type="arabicParenR" startAt="6"/>
              <a:defRPr/>
            </a:pPr>
            <a:r>
              <a:rPr lang="en-US" sz="2000" dirty="0"/>
              <a:t>Issue is now in a state of ‘In Progress (TDSP)- Final Review’ with the TDSP as Responsible MP.</a:t>
            </a:r>
          </a:p>
          <a:p>
            <a:pPr marL="457200" indent="-457200" fontAlgn="auto">
              <a:spcBef>
                <a:spcPts val="1800"/>
              </a:spcBef>
              <a:spcAft>
                <a:spcPts val="0"/>
              </a:spcAft>
              <a:buFont typeface="+mj-lt"/>
              <a:buAutoNum type="arabicParenR" startAt="6"/>
              <a:defRPr/>
            </a:pPr>
            <a:r>
              <a:rPr lang="en-US" sz="2000" dirty="0"/>
              <a:t>TDSP selects the ‘Switch Hold Removed’ transition.</a:t>
            </a:r>
          </a:p>
          <a:p>
            <a:pPr marL="457200" indent="-457200" fontAlgn="auto">
              <a:spcBef>
                <a:spcPts val="1800"/>
              </a:spcBef>
              <a:spcAft>
                <a:spcPts val="0"/>
              </a:spcAft>
              <a:buFont typeface="+mj-lt"/>
              <a:buAutoNum type="arabicParenR" startAt="6"/>
              <a:defRPr/>
            </a:pPr>
            <a:r>
              <a:rPr lang="en-US" sz="2000" dirty="0"/>
              <a:t>Issue is now in a state of ‘Pending Complete’ with Requesting CR as Responsible MP.</a:t>
            </a:r>
          </a:p>
          <a:p>
            <a:pPr marL="457200" indent="-457200" fontAlgn="auto">
              <a:spcBef>
                <a:spcPts val="1800"/>
              </a:spcBef>
              <a:spcAft>
                <a:spcPts val="0"/>
              </a:spcAft>
              <a:buFont typeface="+mj-lt"/>
              <a:buAutoNum type="arabicParenR" startAt="6"/>
              <a:defRPr/>
            </a:pPr>
            <a:r>
              <a:rPr lang="en-US" sz="2000" dirty="0"/>
              <a:t>Requesting CR selects ‘Complete’ and issue is closed.</a:t>
            </a:r>
          </a:p>
        </p:txBody>
      </p:sp>
      <p:sp>
        <p:nvSpPr>
          <p:cNvPr id="39940"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85FB6E02-4C9B-44B1-A1B7-B4134BC9AC4D}" type="slidenum">
              <a:rPr lang="en-US" altLang="en-US">
                <a:solidFill>
                  <a:srgbClr val="5B6770"/>
                </a:solidFill>
              </a:rPr>
              <a:pPr fontAlgn="base">
                <a:spcBef>
                  <a:spcPct val="0"/>
                </a:spcBef>
                <a:spcAft>
                  <a:spcPct val="0"/>
                </a:spcAft>
              </a:pPr>
              <a:t>97</a:t>
            </a:fld>
            <a:endParaRPr lang="en-US" altLang="en-US">
              <a:solidFill>
                <a:srgbClr val="5B6770"/>
              </a:solidFill>
            </a:endParaRPr>
          </a:p>
        </p:txBody>
      </p:sp>
    </p:spTree>
    <p:extLst>
      <p:ext uri="{BB962C8B-B14F-4D97-AF65-F5344CB8AC3E}">
        <p14:creationId xmlns:p14="http://schemas.microsoft.com/office/powerpoint/2010/main" val="88475832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40963"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A88F9B39-D827-4262-9F68-E8CDADFEEBDF}" type="slidenum">
              <a:rPr lang="en-US" altLang="en-US">
                <a:solidFill>
                  <a:srgbClr val="5B6770"/>
                </a:solidFill>
              </a:rPr>
              <a:pPr fontAlgn="base">
                <a:spcBef>
                  <a:spcPct val="0"/>
                </a:spcBef>
                <a:spcAft>
                  <a:spcPct val="0"/>
                </a:spcAft>
              </a:pPr>
              <a:t>98</a:t>
            </a:fld>
            <a:endParaRPr lang="en-US" altLang="en-US">
              <a:solidFill>
                <a:srgbClr val="5B6770"/>
              </a:solidFill>
            </a:endParaRP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663" y="914400"/>
            <a:ext cx="76866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5432425" y="2830513"/>
            <a:ext cx="3429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r>
              <a:rPr lang="en-US" altLang="en-US" sz="2400">
                <a:solidFill>
                  <a:srgbClr val="FF8200"/>
                </a:solidFill>
                <a:cs typeface="Arial" charset="0"/>
              </a:rPr>
              <a:t>CR chooses Time Limit Exceeded transition</a:t>
            </a:r>
            <a:endParaRPr lang="en-US" altLang="en-US" sz="2400" i="1">
              <a:solidFill>
                <a:srgbClr val="FF8200"/>
              </a:solidFill>
              <a:cs typeface="Arial" charset="0"/>
            </a:endParaRPr>
          </a:p>
        </p:txBody>
      </p:sp>
    </p:spTree>
    <p:extLst>
      <p:ext uri="{BB962C8B-B14F-4D97-AF65-F5344CB8AC3E}">
        <p14:creationId xmlns:p14="http://schemas.microsoft.com/office/powerpoint/2010/main" val="1591586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bwMode="auto">
          <a:xfrm>
            <a:off x="381000" y="244476"/>
            <a:ext cx="8458200" cy="517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Switch Hold Removal</a:t>
            </a:r>
            <a:endParaRPr lang="en-US" altLang="en-US" smtClean="0">
              <a:solidFill>
                <a:schemeClr val="accent1"/>
              </a:solidFill>
            </a:endParaRPr>
          </a:p>
        </p:txBody>
      </p:sp>
      <p:sp>
        <p:nvSpPr>
          <p:cNvPr id="3" name="Content Placeholder 2"/>
          <p:cNvSpPr>
            <a:spLocks noGrp="1"/>
          </p:cNvSpPr>
          <p:nvPr>
            <p:ph idx="1"/>
          </p:nvPr>
        </p:nvSpPr>
        <p:spPr>
          <a:xfrm>
            <a:off x="304800" y="914400"/>
            <a:ext cx="8534400" cy="4876800"/>
          </a:xfrm>
        </p:spPr>
        <p:txBody>
          <a:bodyPr/>
          <a:lstStyle/>
          <a:p>
            <a:pPr marL="0" indent="0" fontAlgn="auto">
              <a:spcBef>
                <a:spcPts val="1800"/>
              </a:spcBef>
              <a:spcAft>
                <a:spcPts val="0"/>
              </a:spcAft>
              <a:buFont typeface="Arial" panose="020B0604020202020204" pitchFamily="34" charset="0"/>
              <a:buNone/>
              <a:defRPr/>
            </a:pPr>
            <a:r>
              <a:rPr lang="en-US" sz="2000" dirty="0"/>
              <a:t>Alternate Path #6 – ‘Time Limit Exceeded’ used before one and a half business hours.</a:t>
            </a:r>
          </a:p>
          <a:p>
            <a:pPr fontAlgn="auto">
              <a:spcBef>
                <a:spcPts val="1800"/>
              </a:spcBef>
              <a:spcAft>
                <a:spcPts val="0"/>
              </a:spcAft>
              <a:buFont typeface="+mj-lt"/>
              <a:buAutoNum type="arabicParenR"/>
              <a:defRPr/>
            </a:pPr>
            <a:r>
              <a:rPr lang="en-US" sz="2000" dirty="0"/>
              <a:t>Requesting CR chooses ‘Time Limit Exceeded’ transition.</a:t>
            </a:r>
          </a:p>
          <a:p>
            <a:pPr fontAlgn="auto">
              <a:spcBef>
                <a:spcPts val="1800"/>
              </a:spcBef>
              <a:spcAft>
                <a:spcPts val="0"/>
              </a:spcAft>
              <a:buFont typeface="+mj-lt"/>
              <a:buAutoNum type="arabicParenR"/>
              <a:defRPr/>
            </a:pPr>
            <a:r>
              <a:rPr lang="en-US" sz="2000" dirty="0"/>
              <a:t>Issue is now in a state of ‘New (TDSP) - Final Review’ with the TDSP as Responsible MP.</a:t>
            </a:r>
          </a:p>
          <a:p>
            <a:pPr fontAlgn="auto">
              <a:spcBef>
                <a:spcPts val="1800"/>
              </a:spcBef>
              <a:spcAft>
                <a:spcPts val="0"/>
              </a:spcAft>
              <a:buFont typeface="+mj-lt"/>
              <a:buAutoNum type="arabicParenR"/>
              <a:defRPr/>
            </a:pPr>
            <a:r>
              <a:rPr lang="en-US" sz="2000" dirty="0"/>
              <a:t>TDSP selects ‘Begin Working’.</a:t>
            </a:r>
          </a:p>
          <a:p>
            <a:pPr fontAlgn="auto">
              <a:spcBef>
                <a:spcPts val="1800"/>
              </a:spcBef>
              <a:spcAft>
                <a:spcPts val="0"/>
              </a:spcAft>
              <a:buFont typeface="+mj-lt"/>
              <a:buAutoNum type="arabicParenR"/>
              <a:defRPr/>
            </a:pPr>
            <a:r>
              <a:rPr lang="en-US" sz="2000" dirty="0"/>
              <a:t>Issue is now in a state of ‘In Progress (TDSP)- Final Review’ with the TDSP as Responsible MP.</a:t>
            </a:r>
          </a:p>
          <a:p>
            <a:pPr fontAlgn="auto">
              <a:spcBef>
                <a:spcPts val="1800"/>
              </a:spcBef>
              <a:spcAft>
                <a:spcPts val="0"/>
              </a:spcAft>
              <a:buFont typeface="+mj-lt"/>
              <a:buAutoNum type="arabicParenR"/>
              <a:defRPr/>
            </a:pPr>
            <a:r>
              <a:rPr lang="en-US" sz="2000" dirty="0"/>
              <a:t>TDSP chooses ‘Return to REP of Record’ transition.</a:t>
            </a:r>
          </a:p>
        </p:txBody>
      </p:sp>
      <p:sp>
        <p:nvSpPr>
          <p:cNvPr id="41988"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pPr>
            <a:fld id="{485DFA1C-EF4A-4427-B653-54E897C06C17}" type="slidenum">
              <a:rPr lang="en-US" altLang="en-US">
                <a:solidFill>
                  <a:srgbClr val="5B6770"/>
                </a:solidFill>
              </a:rPr>
              <a:pPr fontAlgn="base">
                <a:spcBef>
                  <a:spcPct val="0"/>
                </a:spcBef>
                <a:spcAft>
                  <a:spcPct val="0"/>
                </a:spcAft>
              </a:pPr>
              <a:t>99</a:t>
            </a:fld>
            <a:endParaRPr lang="en-US" altLang="en-US">
              <a:solidFill>
                <a:srgbClr val="5B6770"/>
              </a:solidFill>
            </a:endParaRPr>
          </a:p>
        </p:txBody>
      </p:sp>
    </p:spTree>
    <p:extLst>
      <p:ext uri="{BB962C8B-B14F-4D97-AF65-F5344CB8AC3E}">
        <p14:creationId xmlns:p14="http://schemas.microsoft.com/office/powerpoint/2010/main" val="1584629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5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5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6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5.xml><?xml version="1.0" encoding="utf-8"?>
<a:theme xmlns:a="http://schemas.openxmlformats.org/drawingml/2006/main" name="8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7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9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9.xml><?xml version="1.0" encoding="utf-8"?>
<a:theme xmlns:a="http://schemas.openxmlformats.org/drawingml/2006/main" name="9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0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1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4_Office Theme">
  <a:themeElements>
    <a:clrScheme name="ERCOT">
      <a:dk1>
        <a:srgbClr val="00AEC7"/>
      </a:dk1>
      <a:lt1>
        <a:sysClr val="window" lastClr="FFFFFF"/>
      </a:lt1>
      <a:dk2>
        <a:srgbClr val="5B6770"/>
      </a:dk2>
      <a:lt2>
        <a:srgbClr val="FFFFFF"/>
      </a:lt2>
      <a:accent1>
        <a:srgbClr val="003865"/>
      </a:accent1>
      <a:accent2>
        <a:srgbClr val="685BC7"/>
      </a:accent2>
      <a:accent3>
        <a:srgbClr val="26D07C"/>
      </a:accent3>
      <a:accent4>
        <a:srgbClr val="FFD100"/>
      </a:accent4>
      <a:accent5>
        <a:srgbClr val="FF8200"/>
      </a:accent5>
      <a:accent6>
        <a:srgbClr val="890C58"/>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629</TotalTime>
  <Words>16617</Words>
  <Application>Microsoft Office PowerPoint</Application>
  <PresentationFormat>On-screen Show (4:3)</PresentationFormat>
  <Paragraphs>2324</Paragraphs>
  <Slides>233</Slides>
  <Notes>121</Notes>
  <HiddenSlides>0</HiddenSlides>
  <MMClips>0</MMClips>
  <ScaleCrop>false</ScaleCrop>
  <HeadingPairs>
    <vt:vector size="4" baseType="variant">
      <vt:variant>
        <vt:lpstr>Theme</vt:lpstr>
      </vt:variant>
      <vt:variant>
        <vt:i4>24</vt:i4>
      </vt:variant>
      <vt:variant>
        <vt:lpstr>Slide Titles</vt:lpstr>
      </vt:variant>
      <vt:variant>
        <vt:i4>233</vt:i4>
      </vt:variant>
    </vt:vector>
  </HeadingPairs>
  <TitlesOfParts>
    <vt:vector size="257" baseType="lpstr">
      <vt:lpstr>1_Custom Design</vt:lpstr>
      <vt:lpstr>1_Office Theme</vt:lpstr>
      <vt:lpstr>2_Custom Design</vt:lpstr>
      <vt:lpstr>2_Office Theme</vt:lpstr>
      <vt:lpstr>3_Custom Design</vt:lpstr>
      <vt:lpstr>Office Theme</vt:lpstr>
      <vt:lpstr>3_Office Theme</vt:lpstr>
      <vt:lpstr>4_Custom Design</vt:lpstr>
      <vt:lpstr>4_Office Theme</vt:lpstr>
      <vt:lpstr>5_Custom Design</vt:lpstr>
      <vt:lpstr>5_Office Theme</vt:lpstr>
      <vt:lpstr>6_Custom Design</vt:lpstr>
      <vt:lpstr>6_Office Theme</vt:lpstr>
      <vt:lpstr>7_Custom Design</vt:lpstr>
      <vt:lpstr>8_Custom Design</vt:lpstr>
      <vt:lpstr>7_Office Theme</vt:lpstr>
      <vt:lpstr>8_Office Theme</vt:lpstr>
      <vt:lpstr>9_Custom Design</vt:lpstr>
      <vt:lpstr>9_Office Theme</vt:lpstr>
      <vt:lpstr>10_Office Theme</vt:lpstr>
      <vt:lpstr>11_Office Theme</vt:lpstr>
      <vt:lpstr>12_Office Theme</vt:lpstr>
      <vt:lpstr>13_Office Theme</vt:lpstr>
      <vt:lpstr>14_Office Theme</vt:lpstr>
      <vt:lpstr>PowerPoint Presentation</vt:lpstr>
      <vt:lpstr>Antitrust Admonition</vt:lpstr>
      <vt:lpstr>MarkeTrak Online Training</vt:lpstr>
      <vt:lpstr>MarkeTrak Training Objectives</vt:lpstr>
      <vt:lpstr>What is MarkeTrak?</vt:lpstr>
      <vt:lpstr>What is MarkeTrak?</vt:lpstr>
      <vt:lpstr>MarkeTrak Subtypes</vt:lpstr>
      <vt:lpstr>MarkeTrak Historical Volumes</vt:lpstr>
      <vt:lpstr>PowerPoint Presentation</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General Functionality: Navigating MarkeTrak</vt:lpstr>
      <vt:lpstr>PowerPoint Presentation</vt:lpstr>
      <vt:lpstr>Admin Functionality: Roles &amp; Responsibilities </vt:lpstr>
      <vt:lpstr>PowerPoint Presentation</vt:lpstr>
      <vt:lpstr>Email Notifications</vt:lpstr>
      <vt:lpstr>Email Notifications</vt:lpstr>
      <vt:lpstr>PowerPoint Presentation</vt:lpstr>
      <vt:lpstr>ERCOT ListServ</vt:lpstr>
      <vt:lpstr>Checkpoint Question</vt:lpstr>
      <vt:lpstr>PowerPoint Presentation</vt:lpstr>
      <vt:lpstr>D2D Issues: Missing Enrollment Transactions</vt:lpstr>
      <vt:lpstr>PowerPoint Presentation</vt:lpstr>
      <vt:lpstr>D2D Issues: Usage Billing Subtypes</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Missing</vt:lpstr>
      <vt:lpstr>D2D Issues: Usage Billing - Dispute</vt:lpstr>
      <vt:lpstr>D2D Issues: Usage Billing - Dispute</vt:lpstr>
      <vt:lpstr>D2D Issues: Usage Billing - Dispute</vt:lpstr>
      <vt:lpstr>D2D Issues: Usage Billing - Dispute</vt:lpstr>
      <vt:lpstr>AMS LSE Interval Subtypes</vt:lpstr>
      <vt:lpstr>AMS LSE Interval: Missing</vt:lpstr>
      <vt:lpstr>AMS LSE Interval: Missing</vt:lpstr>
      <vt:lpstr>AMS LSE Interval: Missing</vt:lpstr>
      <vt:lpstr>AMS LSE Interval: Missing</vt:lpstr>
      <vt:lpstr>AMS LSE Interval: Missing</vt:lpstr>
      <vt:lpstr>AMS LSE Interval: Missing</vt:lpstr>
      <vt:lpstr>AMS LSE Interval: Missing</vt:lpstr>
      <vt:lpstr>AMS LSE Interval: Dispute</vt:lpstr>
      <vt:lpstr>AMS LSE Interval: Dispute</vt:lpstr>
      <vt:lpstr>AMS LSE Interval: Dispute</vt:lpstr>
      <vt:lpstr>AMS LSE Interval: Dispute</vt:lpstr>
      <vt:lpstr>AMS LSE Interval: Dispute</vt:lpstr>
      <vt:lpstr>AMS LSE Interval: Dispute</vt:lpstr>
      <vt:lpstr>AMS LSE Interval: Dispute</vt:lpstr>
      <vt:lpstr>Checkpoint Question</vt:lpstr>
      <vt:lpstr>Checkpoint Question</vt:lpstr>
      <vt:lpstr>Checkpoint Question</vt:lpstr>
      <vt:lpstr>Checkpoint Question</vt:lpstr>
      <vt:lpstr>Questions</vt:lpstr>
      <vt:lpstr>PowerPoint Presentation</vt:lpstr>
      <vt:lpstr>Switch Hold</vt:lpstr>
      <vt:lpstr>Types of Switch Hold</vt:lpstr>
      <vt:lpstr>Types of Switch Hold </vt:lpstr>
      <vt:lpstr>Switch Hold Removal for Purposes of a Move In </vt:lpstr>
      <vt:lpstr>Switch Hold Removal for Purposes of a Move In</vt:lpstr>
      <vt:lpstr>Switch Hold Removal</vt:lpstr>
      <vt:lpstr>Switch Hold Removal Documentation</vt:lpstr>
      <vt:lpstr>Switch Hold Removal Documentation</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Alternate Resolution Paths</vt:lpstr>
      <vt:lpstr>Switch Hold Overview</vt:lpstr>
      <vt:lpstr>Checkpoint Question</vt:lpstr>
      <vt:lpstr>Checkpoint Question</vt:lpstr>
      <vt:lpstr>Checkpoint Question</vt:lpstr>
      <vt:lpstr>Questions</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Switch Hold Removal</vt:lpstr>
      <vt:lpstr>PowerPoint Presentation</vt:lpstr>
      <vt:lpstr>Siebel Change</vt:lpstr>
      <vt:lpstr>Examples of Siebel Change/Info</vt:lpstr>
      <vt:lpstr>PowerPoint Presentation</vt:lpstr>
      <vt:lpstr>Data Extract Variance (DEV) Overview</vt:lpstr>
      <vt:lpstr>Checkpoint Question</vt:lpstr>
      <vt:lpstr>Checkpoint Question</vt:lpstr>
      <vt:lpstr>PowerPoint Presentation</vt:lpstr>
      <vt:lpstr>Bulk Insert: Overview</vt:lpstr>
      <vt:lpstr>Bulk Insert: Validations</vt:lpstr>
      <vt:lpstr>Bulk Insert: File Format Validations</vt:lpstr>
      <vt:lpstr>Bulk Insert:  Business Level Validations</vt:lpstr>
      <vt:lpstr>Bulk Insert: .CSV File Validations</vt:lpstr>
      <vt:lpstr>Bulk Insert: .CSV File Template</vt:lpstr>
      <vt:lpstr>Bulk Insert: Tips &amp; Tricks</vt:lpstr>
      <vt:lpstr>Bulk Insert: Tips &amp; Tricks – cont.</vt:lpstr>
      <vt:lpstr>Bulk Insert: Tips &amp; Tricks</vt:lpstr>
      <vt:lpstr>Bulk Insert: Submit</vt:lpstr>
      <vt:lpstr>Bulk Insert: Submit (cont.)</vt:lpstr>
      <vt:lpstr>Bulk Insert: Submit (cont.)</vt:lpstr>
      <vt:lpstr>Bulk Insert: Submit (cont.)</vt:lpstr>
      <vt:lpstr>Bulk Insert: Submit (cont.)</vt:lpstr>
      <vt:lpstr>Bulk Insert: Submit (cont.)</vt:lpstr>
      <vt:lpstr>Bulk Insert: Report Destination Options</vt:lpstr>
      <vt:lpstr>Bulk Insert: Report Destination</vt:lpstr>
      <vt:lpstr>Bulk Insert: Report Destination</vt:lpstr>
      <vt:lpstr>Checkpoint Question</vt:lpstr>
      <vt:lpstr>Checkpoint Question</vt:lpstr>
      <vt:lpstr>PowerPoint Presentation</vt:lpstr>
      <vt:lpstr>Additional Day to Day Subtypes - summary</vt:lpstr>
      <vt:lpstr>Additional Day to Day Subtypes – summary – cont.</vt:lpstr>
      <vt:lpstr>Additional Day to Day Subtypes – summary – cont.</vt:lpstr>
      <vt:lpstr>PowerPoint Presentation</vt:lpstr>
      <vt:lpstr>D2D Issues: Other</vt:lpstr>
      <vt:lpstr>PowerPoint Presentation</vt:lpstr>
      <vt:lpstr>What is an IAG?</vt:lpstr>
      <vt:lpstr>Gaining CR and Losing CR</vt:lpstr>
      <vt:lpstr>Reference Documents </vt:lpstr>
      <vt:lpstr>How does an IAG occur?</vt:lpstr>
      <vt:lpstr>Who does an IAG impact?</vt:lpstr>
      <vt:lpstr>How is the Market impacted?</vt:lpstr>
      <vt:lpstr>Questions</vt:lpstr>
      <vt:lpstr>PowerPoint Presentation</vt:lpstr>
      <vt:lpstr>Right of Rescission</vt:lpstr>
      <vt:lpstr>Right of Rescission</vt:lpstr>
      <vt:lpstr>Rescission vs. Inadvertent Switch</vt:lpstr>
      <vt:lpstr>Rescission vs. Inadvertent Switch</vt:lpstr>
      <vt:lpstr>Customer Rescission Guidelines</vt:lpstr>
      <vt:lpstr>Completion Timeline for Customer Rescission</vt:lpstr>
      <vt:lpstr>Rescission Walkthrough – Gaining CR</vt:lpstr>
      <vt:lpstr>Rescission Walkthrough – Gaining CR</vt:lpstr>
      <vt:lpstr>Rescission Walkthrough - Validations</vt:lpstr>
      <vt:lpstr>Rescission Walkthrough – Losing CR</vt:lpstr>
      <vt:lpstr>Rescission Walkthrough – TDSP</vt:lpstr>
      <vt:lpstr>Rescission Walkthrough - TDSP</vt:lpstr>
      <vt:lpstr>Rescission Walkthrough – Losing CR</vt:lpstr>
      <vt:lpstr>Rescission Walkthrough – Losing CR</vt:lpstr>
      <vt:lpstr>Rescission Walkthrough – Losing CR</vt:lpstr>
      <vt:lpstr>Rescission Walkthrough - Resolution</vt:lpstr>
      <vt:lpstr>Checkpoint Question #1</vt:lpstr>
      <vt:lpstr>Checkpoint Question #2</vt:lpstr>
      <vt:lpstr>Checkpoint Question #3</vt:lpstr>
      <vt:lpstr>Checkpoint Question #4</vt:lpstr>
      <vt:lpstr>Questions</vt:lpstr>
      <vt:lpstr>PowerPoint Presentation</vt:lpstr>
      <vt:lpstr>Inadvertent Gain</vt:lpstr>
      <vt:lpstr>Inadvertent Gain</vt:lpstr>
      <vt:lpstr>Inadvertent Gain</vt:lpstr>
      <vt:lpstr>Inadvertent Gain</vt:lpstr>
      <vt:lpstr>Inadvertent Gain</vt:lpstr>
      <vt:lpstr>Inadvertent Gain</vt:lpstr>
      <vt:lpstr>Inadvertent Gain</vt:lpstr>
      <vt:lpstr>Inadvertent Gain</vt:lpstr>
      <vt:lpstr>Invalid Reject Reasons </vt:lpstr>
      <vt:lpstr>Inadvertent Gain</vt:lpstr>
      <vt:lpstr>Inadvertent Gain</vt:lpstr>
      <vt:lpstr>Inadvertent Gain</vt:lpstr>
      <vt:lpstr>Key Points to Remember</vt:lpstr>
      <vt:lpstr>Losing REP VALID Reject / Unexecutable Reasons</vt:lpstr>
      <vt:lpstr>Gaining REP Valid Reject / Unexecutable Reasons</vt:lpstr>
      <vt:lpstr>INVALID Reject Reasons</vt:lpstr>
      <vt:lpstr>Checkpoint Question #1</vt:lpstr>
      <vt:lpstr>Checkpoint Question #2</vt:lpstr>
      <vt:lpstr>Checkpoint Question #3</vt:lpstr>
      <vt:lpstr>Checkpoint Question #4</vt:lpstr>
      <vt:lpstr>Questions</vt:lpstr>
      <vt:lpstr>PowerPoint Presentation</vt:lpstr>
      <vt:lpstr>Verification &amp; Reconciliation</vt:lpstr>
      <vt:lpstr>Verification &amp; Reconciliation</vt:lpstr>
      <vt:lpstr>CR Verification &amp; Reconciliation</vt:lpstr>
      <vt:lpstr>TDSP Verification &amp; Reconciliation</vt:lpstr>
      <vt:lpstr>CR Verification &amp; Reconciliation</vt:lpstr>
      <vt:lpstr>Final CR Verification &amp; Reconciliation</vt:lpstr>
      <vt:lpstr>Checkpoint Question #1</vt:lpstr>
      <vt:lpstr>Checkpoint Question #2</vt:lpstr>
      <vt:lpstr>Checkpoint Question #3</vt:lpstr>
      <vt:lpstr>MarkeTrak Training</vt:lpstr>
      <vt:lpstr>PowerPoint Presentation</vt:lpstr>
      <vt:lpstr>MVO vs IAG</vt:lpstr>
      <vt:lpstr>3rd Party Transactions</vt:lpstr>
      <vt:lpstr>Escalation for resolution of IAGs</vt:lpstr>
      <vt:lpstr>Expected Level of Performance</vt:lpstr>
      <vt:lpstr>No Current Occupant</vt:lpstr>
      <vt:lpstr>Switch Hold on IAG</vt:lpstr>
      <vt:lpstr>Self-Service Portals (online enrollment/Multi-Family Portals)</vt:lpstr>
      <vt:lpstr>Linking IAL Issues with Customer Rescission</vt:lpstr>
      <vt:lpstr>Questions</vt:lpstr>
      <vt:lpstr>PowerPoint Presentation</vt:lpstr>
      <vt:lpstr>Monthly IAG/IAL Reporting</vt:lpstr>
      <vt:lpstr>Monthly IAG / IAL Statistics</vt:lpstr>
      <vt:lpstr>Monthly Top 10 – IAG / IAL Statistics </vt:lpstr>
      <vt:lpstr>12 Month Average – IAG / IAL Statistics</vt:lpstr>
      <vt:lpstr>Explanation of IAG / IAL Slides Data</vt:lpstr>
      <vt:lpstr>12 Month Average – Rescission Statistics</vt:lpstr>
      <vt:lpstr>Explanation of Rescission Slide Data</vt:lpstr>
      <vt:lpstr>18 Month Running Market Totals</vt:lpstr>
      <vt:lpstr>How can we drive efficiency? Reporting</vt:lpstr>
      <vt:lpstr>Market Performance - Volumes </vt:lpstr>
      <vt:lpstr>Market Performance - % of enrollments</vt:lpstr>
      <vt:lpstr>Market Performance – Resolution Days</vt:lpstr>
      <vt:lpstr>Market Challenge</vt:lpstr>
      <vt:lpstr>Checkpoint Question #1</vt:lpstr>
      <vt:lpstr>Checkpoint Question #2</vt:lpstr>
      <vt:lpstr>Checkpoint Question #3</vt:lpstr>
      <vt:lpstr>Questions</vt:lpstr>
      <vt:lpstr>PowerPoint Presentation</vt:lpstr>
      <vt:lpstr>MarkeTrak Background Reporting</vt:lpstr>
      <vt:lpstr>MarkeTrak Background Reporting</vt:lpstr>
      <vt:lpstr>MarkeTrak Background Reporting</vt:lpstr>
      <vt:lpstr>PowerPoint Presentation</vt:lpstr>
      <vt:lpstr>MarkeTrak Training</vt:lpstr>
    </vt:vector>
  </TitlesOfParts>
  <Company>American Electric Power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s262089</dc:creator>
  <cp:lastModifiedBy>Fernandez, Tomas</cp:lastModifiedBy>
  <cp:revision>57</cp:revision>
  <dcterms:created xsi:type="dcterms:W3CDTF">2019-07-11T15:23:42Z</dcterms:created>
  <dcterms:modified xsi:type="dcterms:W3CDTF">2019-10-03T07:00:56Z</dcterms:modified>
</cp:coreProperties>
</file>