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11"/>
  </p:notesMasterIdLst>
  <p:handoutMasterIdLst>
    <p:handoutMasterId r:id="rId12"/>
  </p:handoutMasterIdLst>
  <p:sldIdLst>
    <p:sldId id="270" r:id="rId4"/>
    <p:sldId id="647" r:id="rId5"/>
    <p:sldId id="648" r:id="rId6"/>
    <p:sldId id="649" r:id="rId7"/>
    <p:sldId id="650" r:id="rId8"/>
    <p:sldId id="651" r:id="rId9"/>
    <p:sldId id="65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101" d="100"/>
          <a:sy n="101" d="100"/>
        </p:scale>
        <p:origin x="120" y="3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2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Netload</a:t>
            </a:r>
            <a:r>
              <a:rPr lang="en-US" dirty="0"/>
              <a:t> Ramp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ERCOT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Ops Planning Staff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Generation Ramp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207" y="3701713"/>
            <a:ext cx="4019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/>
              <a:t>Max downward wind generation ramp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83675" y="1093990"/>
            <a:ext cx="378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Max upward wind generation ramp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654933"/>
              </p:ext>
            </p:extLst>
          </p:nvPr>
        </p:nvGraphicFramePr>
        <p:xfrm>
          <a:off x="1565291" y="4140008"/>
          <a:ext cx="5424986" cy="1789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3" imgW="3667055" imgH="1209743" progId="Excel.Sheet.12">
                  <p:embed/>
                </p:oleObj>
              </mc:Choice>
              <mc:Fallback>
                <p:oleObj name="Worksheet" r:id="rId3" imgW="3667055" imgH="12097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5291" y="4140008"/>
                        <a:ext cx="5424986" cy="17895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663905"/>
              </p:ext>
            </p:extLst>
          </p:nvPr>
        </p:nvGraphicFramePr>
        <p:xfrm>
          <a:off x="1456162" y="1532285"/>
          <a:ext cx="5458601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5" imgW="3733777" imgH="1209743" progId="Excel.Sheet.12">
                  <p:embed/>
                </p:oleObj>
              </mc:Choice>
              <mc:Fallback>
                <p:oleObj name="Worksheet" r:id="rId5" imgW="3733777" imgH="12097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56162" y="1532285"/>
                        <a:ext cx="5458601" cy="176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310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2170" y="1326324"/>
            <a:ext cx="3029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 upward ERCOT load ramp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90715" y="3608607"/>
            <a:ext cx="3315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 downward ERCOT load ramp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205143"/>
              </p:ext>
            </p:extLst>
          </p:nvPr>
        </p:nvGraphicFramePr>
        <p:xfrm>
          <a:off x="2043459" y="1837190"/>
          <a:ext cx="4610101" cy="1493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Worksheet" r:id="rId3" imgW="3733777" imgH="1209743" progId="Excel.Sheet.12">
                  <p:embed/>
                </p:oleObj>
              </mc:Choice>
              <mc:Fallback>
                <p:oleObj name="Worksheet" r:id="rId3" imgW="3733777" imgH="12097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3459" y="1837190"/>
                        <a:ext cx="4610101" cy="14935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418355"/>
              </p:ext>
            </p:extLst>
          </p:nvPr>
        </p:nvGraphicFramePr>
        <p:xfrm>
          <a:off x="2043459" y="4177178"/>
          <a:ext cx="4752296" cy="1561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5" imgW="3667055" imgH="1209743" progId="Excel.Sheet.12">
                  <p:embed/>
                </p:oleObj>
              </mc:Choice>
              <mc:Fallback>
                <p:oleObj name="Worksheet" r:id="rId5" imgW="3667055" imgH="12097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43459" y="4177178"/>
                        <a:ext cx="4752296" cy="1561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383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Netload</a:t>
            </a:r>
            <a:r>
              <a:rPr lang="en-US" dirty="0"/>
              <a:t> Ramp – 50</a:t>
            </a:r>
            <a:r>
              <a:rPr lang="en-US" baseline="30000" dirty="0"/>
              <a:t>th</a:t>
            </a:r>
            <a:r>
              <a:rPr lang="en-US" dirty="0"/>
              <a:t> percentile(mean)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031" y="2566833"/>
            <a:ext cx="5712188" cy="162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49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Netload</a:t>
            </a:r>
            <a:r>
              <a:rPr lang="en-US" sz="2800" dirty="0"/>
              <a:t> Ramp – 84</a:t>
            </a:r>
            <a:r>
              <a:rPr lang="en-US" sz="2800" baseline="30000" dirty="0"/>
              <a:t>th</a:t>
            </a:r>
            <a:r>
              <a:rPr lang="en-US" sz="2800" dirty="0"/>
              <a:t> percentile (</a:t>
            </a:r>
            <a:r>
              <a:rPr lang="en-US" sz="2800" dirty="0" err="1"/>
              <a:t>mean+1-sigma</a:t>
            </a:r>
            <a:r>
              <a:rPr lang="en-US" sz="28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406" y="2366808"/>
            <a:ext cx="5712188" cy="162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29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Netload</a:t>
            </a:r>
            <a:r>
              <a:rPr lang="en-US" sz="2400" dirty="0"/>
              <a:t> Ramp – </a:t>
            </a:r>
            <a:r>
              <a:rPr lang="en-US" sz="2400" dirty="0" err="1"/>
              <a:t>97.5</a:t>
            </a:r>
            <a:r>
              <a:rPr lang="en-US" sz="2400" baseline="30000" dirty="0" err="1"/>
              <a:t>th</a:t>
            </a:r>
            <a:r>
              <a:rPr lang="en-US" sz="2400" dirty="0"/>
              <a:t> percentile (</a:t>
            </a:r>
            <a:r>
              <a:rPr lang="en-US" sz="2400" dirty="0" err="1"/>
              <a:t>mean+2-sigma</a:t>
            </a:r>
            <a:r>
              <a:rPr lang="en-US" sz="24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568" y="2452534"/>
            <a:ext cx="5712188" cy="162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10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Netload</a:t>
            </a:r>
            <a:r>
              <a:rPr lang="en-US" sz="2400" dirty="0"/>
              <a:t> Ramp- </a:t>
            </a:r>
            <a:r>
              <a:rPr lang="en-US" sz="2400" dirty="0" err="1"/>
              <a:t>99.85</a:t>
            </a:r>
            <a:r>
              <a:rPr lang="en-US" sz="2400" baseline="30000" dirty="0" err="1"/>
              <a:t>th</a:t>
            </a:r>
            <a:r>
              <a:rPr lang="en-US" sz="2400" dirty="0"/>
              <a:t> percentile (</a:t>
            </a:r>
            <a:r>
              <a:rPr lang="en-US" sz="2400" dirty="0" err="1"/>
              <a:t>mean+3-sigma</a:t>
            </a:r>
            <a:r>
              <a:rPr lang="en-US" sz="24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169" y="2373952"/>
            <a:ext cx="5712188" cy="162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3357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29458</TotalTime>
  <Words>75</Words>
  <Application>Microsoft Office PowerPoint</Application>
  <PresentationFormat>On-screen Show (4:3)</PresentationFormat>
  <Paragraphs>20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Worksheet</vt:lpstr>
      <vt:lpstr>PowerPoint Presentation</vt:lpstr>
      <vt:lpstr>Wind Generation Ramp </vt:lpstr>
      <vt:lpstr>Load Ramp</vt:lpstr>
      <vt:lpstr>Netload Ramp – 50th percentile(mean)</vt:lpstr>
      <vt:lpstr>Netload Ramp – 84th percentile (mean+1-sigma)</vt:lpstr>
      <vt:lpstr>Netload Ramp – 97.5th percentile (mean+2-sigma)</vt:lpstr>
      <vt:lpstr>Netload Ramp- 99.85th percentile (mean+3-sigma)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Mulholland, Chad</cp:lastModifiedBy>
  <cp:revision>615</cp:revision>
  <dcterms:created xsi:type="dcterms:W3CDTF">2016-04-16T13:25:21Z</dcterms:created>
  <dcterms:modified xsi:type="dcterms:W3CDTF">2019-10-02T16:45:24Z</dcterms:modified>
</cp:coreProperties>
</file>