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  <p:sldMasterId id="2147483698" r:id="rId2"/>
    <p:sldMasterId id="2147483710" r:id="rId3"/>
  </p:sldMasterIdLst>
  <p:notesMasterIdLst>
    <p:notesMasterId r:id="rId9"/>
  </p:notesMasterIdLst>
  <p:sldIdLst>
    <p:sldId id="266" r:id="rId4"/>
    <p:sldId id="267" r:id="rId5"/>
    <p:sldId id="269" r:id="rId6"/>
    <p:sldId id="272" r:id="rId7"/>
    <p:sldId id="273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51" autoAdjust="0"/>
  </p:normalViewPr>
  <p:slideViewPr>
    <p:cSldViewPr snapToGrid="0">
      <p:cViewPr varScale="1">
        <p:scale>
          <a:sx n="70" d="100"/>
          <a:sy n="70" d="100"/>
        </p:scale>
        <p:origin x="564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35EE5E-15FC-43C6-B812-EBEFAF1C5335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F8F30-4081-4B11-B42E-FFD8C4DA20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270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29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998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343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3C7E-6AD3-41C2-9A0F-1401374D597B}" type="datetime1">
              <a:rPr lang="en-US" smtClean="0"/>
              <a:t>9/24/2019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5557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1ABC-261C-464B-A0EB-374DEA332206}" type="datetime1">
              <a:rPr lang="en-US" smtClean="0"/>
              <a:t>9/24/2019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8640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5DE9-04A7-4166-AF5D-568295B1ECAA}" type="datetime1">
              <a:rPr lang="en-US" smtClean="0"/>
              <a:t>9/24/2019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8143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4F64-A7C3-405E-B384-F5D178BB5BF8}" type="datetime1">
              <a:rPr lang="en-US" smtClean="0"/>
              <a:t>9/24/2019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621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F5B4-6457-49C9-87BB-FD408CA9B39B}" type="datetime1">
              <a:rPr lang="en-US" smtClean="0"/>
              <a:t>9/24/2019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4103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86B1-0A73-4DD4-B2C4-4ABA1B465716}" type="datetime1">
              <a:rPr lang="en-US" smtClean="0"/>
              <a:t>9/24/2019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875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691C-1488-4D67-B981-1BCDCBDF3065}" type="datetime1">
              <a:rPr lang="en-US" smtClean="0"/>
              <a:t>9/24/2019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5911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8856-44BD-414A-9E8F-8A0031336735}" type="datetime1">
              <a:rPr lang="en-US" smtClean="0"/>
              <a:t>9/24/2019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004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4850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9FC08411-B318-42E5-A25E-2227C541F79D}" type="datetime1">
              <a:rPr lang="en-US" smtClean="0"/>
              <a:t>9/24/2019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304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CD39-EA9C-4475-BBCF-545CB9D156AF}" type="datetime1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7081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D961-88CC-476F-BFE5-4E1CAB46C2A1}" type="datetime1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5236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1ABC-261C-464B-A0EB-374DEA332206}" type="datetime1">
              <a:rPr lang="en-US" smtClean="0"/>
              <a:t>9/24/2019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4702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7BFB-A455-41C0-AD52-01E645305785}" type="datetime1">
              <a:rPr lang="en-US" smtClean="0"/>
              <a:t>9/24/2019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0294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136" y="964692"/>
            <a:ext cx="7729728" cy="508050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F57BFB-A455-41C0-AD52-01E645305785}" type="datetime1">
              <a:rPr lang="en-US" smtClean="0"/>
              <a:t>9/24/2019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76852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53C7E-6AD3-41C2-9A0F-1401374D597B}" type="datetime1">
              <a:rPr lang="en-US" smtClean="0"/>
              <a:t>9/24/2019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6139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51ABC-261C-464B-A0EB-374DEA332206}" type="datetime1">
              <a:rPr lang="en-US" smtClean="0"/>
              <a:t>9/24/2019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2147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5DE9-04A7-4166-AF5D-568295B1ECAA}" type="datetime1">
              <a:rPr lang="en-US" smtClean="0"/>
              <a:t>9/24/2019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393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C4F64-A7C3-405E-B384-F5D178BB5BF8}" type="datetime1">
              <a:rPr lang="en-US" smtClean="0"/>
              <a:t>9/24/2019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9414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14148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49F5B4-6457-49C9-87BB-FD408CA9B39B}" type="datetime1">
              <a:rPr lang="en-US" smtClean="0"/>
              <a:t>9/24/2019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48426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AA86B1-0A73-4DD4-B2C4-4ABA1B465716}" type="datetime1">
              <a:rPr lang="en-US" smtClean="0"/>
              <a:t>9/24/2019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2706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B691C-1488-4D67-B981-1BCDCBDF3065}" type="datetime1">
              <a:rPr lang="en-US" smtClean="0"/>
              <a:t>9/24/2019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68852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D8856-44BD-414A-9E8F-8A0031336735}" type="datetime1">
              <a:rPr lang="en-US" smtClean="0"/>
              <a:t>9/24/2019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68616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9FC08411-B318-42E5-A25E-2227C541F79D}" type="datetime1">
              <a:rPr lang="en-US" smtClean="0"/>
              <a:t>9/24/2019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6613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6CD39-EA9C-4475-BBCF-545CB9D156AF}" type="datetime1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489809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9D961-88CC-476F-BFE5-4E1CAB46C2A1}" type="datetime1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7435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311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568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68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49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747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1B66-E374-46FD-B0F1-A74783F02804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7327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31B66-E374-46FD-B0F1-A74783F02804}" type="datetimeFigureOut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92D85-3B47-4DE8-A6A3-74ED562B5D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1240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0F57BFB-A455-41C0-AD52-01E645305785}" type="datetime1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127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674" r:id="rId12"/>
    <p:sldLayoutId id="2147483697" r:id="rId13"/>
    <p:sldLayoutId id="2147483684" r:id="rId14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0F57BFB-A455-41C0-AD52-01E645305785}" type="datetime1">
              <a:rPr lang="en-US" smtClean="0"/>
              <a:t>9/24/2019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7286123D-90E9-41B2-B06B-61E1E03D2F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829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PLWG report to ROS</a:t>
            </a:r>
            <a:br>
              <a:rPr lang="en-US" sz="4800" dirty="0" smtClean="0"/>
            </a:br>
            <a:r>
              <a:rPr lang="en-US" sz="4800" dirty="0" smtClean="0"/>
              <a:t>October 3, 2019   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Report based on PLWG Sept 18, 2019 meeting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76722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18872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PGRR071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200"/>
            <a:ext cx="10515600" cy="3289110"/>
          </a:xfrm>
          <a:solidFill>
            <a:srgbClr val="FFFFFF"/>
          </a:solidFill>
        </p:spPr>
        <p:txBody>
          <a:bodyPr>
            <a:normAutofit/>
          </a:bodyPr>
          <a:lstStyle/>
          <a:p>
            <a:pPr marL="0" indent="0">
              <a:buClr>
                <a:schemeClr val="tx1"/>
              </a:buClr>
              <a:buSzPct val="150000"/>
              <a:buNone/>
            </a:pP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</a:rPr>
              <a:t>PGRR071 Update Interconnection Process Timetables to Align with NPRR926 </a:t>
            </a:r>
            <a:endParaRPr lang="en-US" sz="3200" dirty="0" smtClean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lvl="1">
              <a:buClr>
                <a:schemeClr val="tx1"/>
              </a:buClr>
              <a:buSzPct val="150000"/>
              <a:buFont typeface="Wingdings" panose="05000000000000000000" pitchFamily="2" charset="2"/>
              <a:buChar char="Ø"/>
            </a:pPr>
            <a:r>
              <a:rPr lang="en-US" sz="3000" dirty="0" smtClean="0"/>
              <a:t>PLWG recommends ROS approve with minor changes.</a:t>
            </a:r>
          </a:p>
          <a:p>
            <a:pPr lvl="1">
              <a:buClr>
                <a:schemeClr val="tx1"/>
              </a:buClr>
              <a:buSzPct val="150000"/>
              <a:buFont typeface="Wingdings" panose="05000000000000000000" pitchFamily="2" charset="2"/>
              <a:buChar char="Ø"/>
            </a:pPr>
            <a:r>
              <a:rPr lang="en-US" sz="3000" dirty="0" smtClean="0"/>
              <a:t>The minor change is to remove the words “or IE” from the column Responsible Entity in the interconnection timetable of Section 5.7.5 of the Planning Guide.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sz="3000" dirty="0"/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22831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18872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NOGRR183/NPRR955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7"/>
            <a:ext cx="10515600" cy="3370999"/>
          </a:xfrm>
          <a:solidFill>
            <a:srgbClr val="FFFFFF"/>
          </a:solidFill>
        </p:spPr>
        <p:txBody>
          <a:bodyPr>
            <a:normAutofit fontScale="92500" lnSpcReduction="20000"/>
          </a:bodyPr>
          <a:lstStyle/>
          <a:p>
            <a:pPr marL="0" indent="0">
              <a:buClr>
                <a:schemeClr val="tx1"/>
              </a:buClr>
              <a:buSzPct val="150000"/>
              <a:buNone/>
            </a:pP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NOGRR183 Remedial Action </a:t>
            </a:r>
            <a:r>
              <a:rPr lang="en-US" sz="3500" dirty="0" smtClean="0">
                <a:latin typeface="Calibri" panose="020F0502020204030204" pitchFamily="34" charset="0"/>
                <a:cs typeface="Calibri" panose="020F0502020204030204" pitchFamily="34" charset="0"/>
              </a:rPr>
              <a:t>Scheme (RAS</a:t>
            </a: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) Submittal and </a:t>
            </a:r>
            <a:r>
              <a:rPr lang="en-US" sz="3500" dirty="0" smtClean="0">
                <a:latin typeface="Calibri" panose="020F0502020204030204" pitchFamily="34" charset="0"/>
                <a:cs typeface="Calibri" panose="020F0502020204030204" pitchFamily="34" charset="0"/>
              </a:rPr>
              <a:t>Review Requirements &amp;</a:t>
            </a:r>
          </a:p>
          <a:p>
            <a:pPr marL="0" indent="0">
              <a:buClr>
                <a:schemeClr val="tx1"/>
              </a:buClr>
              <a:buSzPct val="150000"/>
              <a:buNone/>
            </a:pPr>
            <a:r>
              <a:rPr lang="en-US" sz="3500" dirty="0">
                <a:latin typeface="Calibri" panose="020F0502020204030204" pitchFamily="34" charset="0"/>
                <a:cs typeface="Calibri" panose="020F0502020204030204" pitchFamily="34" charset="0"/>
              </a:rPr>
              <a:t>NPRR955 Define Limited Impact Remedial Action Scheme (RAS)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3200" dirty="0" smtClean="0"/>
              <a:t>ERCOT reviewed changes made to the NOGRR 183 that was submitted on September 13, 2019.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3200" dirty="0" smtClean="0"/>
              <a:t>PLWG tabled for further discussion next month. 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sz="3000" dirty="0" smtClean="0"/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sz="3000" dirty="0"/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916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18872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NPRR964</a:t>
            </a:r>
            <a:r>
              <a:rPr lang="en-US" sz="4000" dirty="0"/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7"/>
            <a:ext cx="10515600" cy="3589363"/>
          </a:xfrm>
          <a:solidFill>
            <a:srgbClr val="FFFFFF"/>
          </a:solidFill>
        </p:spPr>
        <p:txBody>
          <a:bodyPr>
            <a:normAutofit/>
          </a:bodyPr>
          <a:lstStyle/>
          <a:p>
            <a:pPr marL="228600" lvl="1" indent="0">
              <a:buClr>
                <a:schemeClr val="tx1"/>
              </a:buClr>
              <a:buNone/>
            </a:pPr>
            <a:r>
              <a:rPr lang="en-US" sz="3200" dirty="0"/>
              <a:t>NPRR964 Improvement of RMR Process and Removal of Synchronous Condenser Unit and Agreement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ERCOT discussed the language related to the planning </a:t>
            </a:r>
            <a:r>
              <a:rPr lang="en-US" sz="2800" dirty="0" smtClean="0"/>
              <a:t>studies used </a:t>
            </a:r>
            <a:r>
              <a:rPr lang="en-US" sz="2800" dirty="0" smtClean="0"/>
              <a:t>to determine the reliability impact of a NSO’s Generation Resource.</a:t>
            </a:r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PLWG suggested a change in Section 3.14.1.2(3</a:t>
            </a:r>
            <a:r>
              <a:rPr lang="en-US" sz="2800" dirty="0" smtClean="0"/>
              <a:t>)(d) </a:t>
            </a:r>
            <a:r>
              <a:rPr lang="en-US" sz="2800" dirty="0" smtClean="0"/>
              <a:t>…. </a:t>
            </a:r>
            <a:r>
              <a:rPr lang="en-US" sz="2800" dirty="0" smtClean="0"/>
              <a:t>(next slide)</a:t>
            </a:r>
            <a:endParaRPr lang="en-US" sz="2800" dirty="0" smtClean="0"/>
          </a:p>
          <a:p>
            <a:pPr lvl="1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800" dirty="0" smtClean="0"/>
              <a:t>PLWG recommends the NPRR move forward</a:t>
            </a:r>
            <a:endParaRPr lang="en-US" sz="3000" dirty="0"/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013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914400"/>
            <a:ext cx="10515600" cy="118872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NPRR964</a:t>
            </a:r>
            <a:r>
              <a:rPr lang="en-US" sz="4000" dirty="0"/>
              <a:t> </a:t>
            </a:r>
            <a:r>
              <a:rPr lang="en-US" sz="4000" dirty="0" smtClean="0"/>
              <a:t>(Continue)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743198"/>
            <a:ext cx="10515600" cy="3575716"/>
          </a:xfrm>
          <a:solidFill>
            <a:srgbClr val="FFFFFF"/>
          </a:solidFill>
        </p:spPr>
        <p:txBody>
          <a:bodyPr>
            <a:normAutofit lnSpcReduction="10000"/>
          </a:bodyPr>
          <a:lstStyle/>
          <a:p>
            <a:pPr marL="228600" lvl="1" indent="0">
              <a:buClr>
                <a:schemeClr val="tx1"/>
              </a:buClr>
              <a:buNone/>
            </a:pPr>
            <a:r>
              <a:rPr lang="en-US" sz="3200" dirty="0"/>
              <a:t>NPRR964 Improvement of RMR Process and Removal of Synchronous Condenser Unit and Agreement</a:t>
            </a:r>
          </a:p>
          <a:p>
            <a:pPr marL="228600" lvl="1" indent="0">
              <a:buClr>
                <a:schemeClr val="tx1"/>
              </a:buClr>
              <a:buNone/>
            </a:pPr>
            <a:endParaRPr lang="en-US" sz="2200" dirty="0" smtClean="0"/>
          </a:p>
          <a:p>
            <a:pPr marL="228600" lvl="1" indent="0">
              <a:buClr>
                <a:schemeClr val="tx1"/>
              </a:buClr>
              <a:buNone/>
            </a:pPr>
            <a:r>
              <a:rPr lang="en-US" sz="2800" dirty="0" smtClean="0"/>
              <a:t>Changed Section 3.14.1.2 (3)(d):</a:t>
            </a:r>
          </a:p>
          <a:p>
            <a:pPr marL="228600" lvl="1" indent="0">
              <a:buClr>
                <a:schemeClr val="tx1"/>
              </a:buClr>
              <a:buNone/>
            </a:pP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ERCOT </a:t>
            </a:r>
            <a:r>
              <a:rPr lang="en-US" sz="2800" dirty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 consultation with affected TSP(s)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may</a:t>
            </a:r>
            <a:r>
              <a:rPr lang="en-US" sz="2800" strike="sngStrike" dirty="0" smtClean="0">
                <a:solidFill>
                  <a:srgbClr val="00B0F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in its sole discretion, </a:t>
            </a: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rely </a:t>
            </a:r>
            <a:r>
              <a:rPr lang="en-US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upon the results of past planning studies to determine if the Generation Resource(s) is necessary to support ERCOT System </a:t>
            </a:r>
            <a:r>
              <a:rPr lang="en-US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reliability.</a:t>
            </a:r>
            <a:endParaRPr lang="en-US" sz="28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  <a:buFont typeface="Courier New" panose="02070309020205020404" pitchFamily="49" charset="0"/>
              <a:buChar char="o"/>
            </a:pPr>
            <a:endParaRPr lang="en-US" sz="2200" dirty="0" smtClean="0"/>
          </a:p>
          <a:p>
            <a:pPr lvl="1">
              <a:buClr>
                <a:schemeClr val="tx1"/>
              </a:buClr>
            </a:pPr>
            <a:endParaRPr lang="en-US" sz="22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6123D-90E9-41B2-B06B-61E1E03D2F9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22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3.xml><?xml version="1.0" encoding="utf-8"?>
<a:theme xmlns:a="http://schemas.openxmlformats.org/drawingml/2006/main" name="1_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TM10001115[[fn=Parcel]]</Template>
  <TotalTime>446</TotalTime>
  <Words>116</Words>
  <Application>Microsoft Office PowerPoint</Application>
  <PresentationFormat>Widescreen</PresentationFormat>
  <Paragraphs>43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Arial</vt:lpstr>
      <vt:lpstr>Calibri</vt:lpstr>
      <vt:lpstr>Calibri Light</vt:lpstr>
      <vt:lpstr>Courier New</vt:lpstr>
      <vt:lpstr>Gill Sans MT</vt:lpstr>
      <vt:lpstr>Times New Roman</vt:lpstr>
      <vt:lpstr>Wingdings</vt:lpstr>
      <vt:lpstr>Custom Design</vt:lpstr>
      <vt:lpstr>Parcel</vt:lpstr>
      <vt:lpstr>1_Parcel</vt:lpstr>
      <vt:lpstr>PLWG report to ROS October 3, 2019   </vt:lpstr>
      <vt:lpstr>PGRR071</vt:lpstr>
      <vt:lpstr>NOGRR183/NPRR955</vt:lpstr>
      <vt:lpstr>NPRR964 </vt:lpstr>
      <vt:lpstr>NPRR964 (Continue)</vt:lpstr>
    </vt:vector>
  </TitlesOfParts>
  <Company>Cross Texas Transmission.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PLWG report to ROS March 7, 2019</dc:title>
  <dc:creator>Tim Cook</dc:creator>
  <cp:lastModifiedBy>Tim Cook</cp:lastModifiedBy>
  <cp:revision>70</cp:revision>
  <dcterms:created xsi:type="dcterms:W3CDTF">2019-02-22T15:36:18Z</dcterms:created>
  <dcterms:modified xsi:type="dcterms:W3CDTF">2019-09-24T16:04:56Z</dcterms:modified>
</cp:coreProperties>
</file>