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2"/>
  </p:notesMasterIdLst>
  <p:handoutMasterIdLst>
    <p:handoutMasterId r:id="rId13"/>
  </p:handoutMasterIdLst>
  <p:sldIdLst>
    <p:sldId id="260" r:id="rId6"/>
    <p:sldId id="299" r:id="rId7"/>
    <p:sldId id="302" r:id="rId8"/>
    <p:sldId id="300" r:id="rId9"/>
    <p:sldId id="301" r:id="rId10"/>
    <p:sldId id="303"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howGuides="1">
      <p:cViewPr varScale="1">
        <p:scale>
          <a:sx n="138" d="100"/>
          <a:sy n="138" d="100"/>
        </p:scale>
        <p:origin x="534" y="11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10/2/2019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10/2/2019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2286000"/>
            <a:ext cx="5029200" cy="2062103"/>
          </a:xfrm>
          <a:prstGeom prst="rect">
            <a:avLst/>
          </a:prstGeom>
          <a:noFill/>
        </p:spPr>
        <p:txBody>
          <a:bodyPr wrap="square" rtlCol="0">
            <a:spAutoFit/>
          </a:bodyPr>
          <a:lstStyle/>
          <a:p>
            <a:r>
              <a:rPr lang="en-US" sz="2000" b="1" dirty="0" smtClean="0">
                <a:solidFill>
                  <a:schemeClr val="tx2"/>
                </a:solidFill>
              </a:rPr>
              <a:t>KP1.5 - RTC Emergency Settlement</a:t>
            </a:r>
            <a:endParaRPr lang="en-US" sz="2400" dirty="0" smtClean="0">
              <a:solidFill>
                <a:schemeClr val="tx2"/>
              </a:solidFill>
            </a:endParaRPr>
          </a:p>
          <a:p>
            <a:endParaRPr lang="en-US" dirty="0" smtClean="0">
              <a:solidFill>
                <a:schemeClr val="tx2"/>
              </a:solidFill>
            </a:endParaRPr>
          </a:p>
          <a:p>
            <a:endParaRPr lang="en-US" dirty="0">
              <a:solidFill>
                <a:schemeClr val="tx2"/>
              </a:solidFill>
            </a:endParaRPr>
          </a:p>
          <a:p>
            <a:endParaRPr lang="en-US" dirty="0">
              <a:solidFill>
                <a:schemeClr val="tx2"/>
              </a:solidFill>
            </a:endParaRPr>
          </a:p>
          <a:p>
            <a:r>
              <a:rPr lang="en-US" dirty="0" smtClean="0">
                <a:solidFill>
                  <a:schemeClr val="tx2"/>
                </a:solidFill>
              </a:rPr>
              <a:t>Austin Rosel</a:t>
            </a:r>
            <a:r>
              <a:rPr lang="en-US" dirty="0" smtClean="0">
                <a:solidFill>
                  <a:schemeClr val="tx2"/>
                </a:solidFill>
              </a:rPr>
              <a:t>	</a:t>
            </a:r>
            <a:endParaRPr lang="en-US" dirty="0">
              <a:solidFill>
                <a:schemeClr val="tx2"/>
              </a:solidFill>
            </a:endParaRPr>
          </a:p>
          <a:p>
            <a:endParaRPr lang="en-US" dirty="0">
              <a:solidFill>
                <a:schemeClr val="tx2"/>
              </a:solidFill>
            </a:endParaRPr>
          </a:p>
          <a:p>
            <a:r>
              <a:rPr lang="en-US" dirty="0" smtClean="0">
                <a:solidFill>
                  <a:schemeClr val="tx2"/>
                </a:solidFill>
              </a:rPr>
              <a:t>October 9, 2019</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SCED Failure under RTC</a:t>
            </a:r>
            <a:endParaRPr lang="en-US" dirty="0"/>
          </a:p>
        </p:txBody>
      </p:sp>
      <p:sp>
        <p:nvSpPr>
          <p:cNvPr id="3" name="Content Placeholder 2"/>
          <p:cNvSpPr>
            <a:spLocks noGrp="1"/>
          </p:cNvSpPr>
          <p:nvPr>
            <p:ph idx="1"/>
          </p:nvPr>
        </p:nvSpPr>
        <p:spPr>
          <a:xfrm>
            <a:off x="304800" y="1676400"/>
            <a:ext cx="8534400" cy="4366421"/>
          </a:xfrm>
        </p:spPr>
        <p:txBody>
          <a:bodyPr/>
          <a:lstStyle/>
          <a:p>
            <a:r>
              <a:rPr lang="en-US" dirty="0" smtClean="0"/>
              <a:t>Under KP1.5, RTCTF has discussed how the SCED failure process would work under RTC.</a:t>
            </a:r>
          </a:p>
          <a:p>
            <a:pPr lvl="1"/>
            <a:r>
              <a:rPr lang="en-US" dirty="0" smtClean="0"/>
              <a:t> QSEs may need to “hold” an issued basepoint for a period of time longer than a normal SCED run under certain conditions.</a:t>
            </a:r>
          </a:p>
          <a:p>
            <a:pPr lvl="1"/>
            <a:r>
              <a:rPr lang="en-US" dirty="0" smtClean="0"/>
              <a:t>With SCED level AS awards under RTC, QSEs may need to similarly “hold” their AS awards.</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26829181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SCED Failure under RTC</a:t>
            </a:r>
          </a:p>
        </p:txBody>
      </p:sp>
      <p:sp>
        <p:nvSpPr>
          <p:cNvPr id="3" name="Content Placeholder 2"/>
          <p:cNvSpPr>
            <a:spLocks noGrp="1"/>
          </p:cNvSpPr>
          <p:nvPr>
            <p:ph idx="1"/>
          </p:nvPr>
        </p:nvSpPr>
        <p:spPr>
          <a:xfrm>
            <a:off x="304800" y="990600"/>
            <a:ext cx="8534400" cy="5052221"/>
          </a:xfrm>
        </p:spPr>
        <p:txBody>
          <a:bodyPr/>
          <a:lstStyle/>
          <a:p>
            <a:r>
              <a:rPr lang="en-US" sz="2400" dirty="0" smtClean="0"/>
              <a:t>Depending on length of the failure and grid conditions, QSEs may be issued Emergency Base Points due to an Emergency Condition or Watch.</a:t>
            </a:r>
          </a:p>
          <a:p>
            <a:endParaRPr lang="en-US" sz="1800" dirty="0"/>
          </a:p>
          <a:p>
            <a:r>
              <a:rPr lang="en-US" sz="2400" dirty="0" smtClean="0"/>
              <a:t>There is no corresponding emergency AS award under RTC.</a:t>
            </a:r>
          </a:p>
          <a:p>
            <a:endParaRPr lang="en-US" sz="1800" dirty="0"/>
          </a:p>
          <a:p>
            <a:r>
              <a:rPr lang="en-US" sz="2400" dirty="0" smtClean="0"/>
              <a:t>To keep RTC processes in alignment with today’s processes and avoid unneeded complication, the proposal </a:t>
            </a:r>
            <a:r>
              <a:rPr lang="en-US" sz="2400" dirty="0"/>
              <a:t>is to </a:t>
            </a:r>
            <a:r>
              <a:rPr lang="en-US" sz="2400" dirty="0" smtClean="0"/>
              <a:t>have Emergency Base Points factor in the last good set of AS awards</a:t>
            </a:r>
          </a:p>
          <a:p>
            <a:pPr lvl="1"/>
            <a:r>
              <a:rPr lang="en-US" sz="2200" dirty="0" smtClean="0"/>
              <a:t>Non-AS capacity on Resources would be utilized ahead of AS capacity</a:t>
            </a:r>
            <a:endParaRPr lang="en-US" sz="22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8606488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Emergency Settlements</a:t>
            </a:r>
          </a:p>
        </p:txBody>
      </p:sp>
      <p:sp>
        <p:nvSpPr>
          <p:cNvPr id="3" name="Content Placeholder 2"/>
          <p:cNvSpPr>
            <a:spLocks noGrp="1"/>
          </p:cNvSpPr>
          <p:nvPr>
            <p:ph idx="1"/>
          </p:nvPr>
        </p:nvSpPr>
        <p:spPr/>
        <p:txBody>
          <a:bodyPr/>
          <a:lstStyle/>
          <a:p>
            <a:r>
              <a:rPr lang="en-US" dirty="0" smtClean="0"/>
              <a:t>QSEs with held Base Points and Emergency Base Points are considered for additional compensation if the RTSPP is less than the price on the QSE’s EOC (capped by the MOC) at the “held” or Emergency Base Point. </a:t>
            </a:r>
          </a:p>
          <a:p>
            <a:pPr lvl="1"/>
            <a:r>
              <a:rPr lang="en-US" dirty="0" smtClean="0"/>
              <a:t>This ensures that QSE is not receiving a price and Base Point combination that forces the QSE to operate at less than cost.</a:t>
            </a:r>
          </a:p>
          <a:p>
            <a:pPr lvl="1"/>
            <a:endParaRPr lang="en-US" dirty="0" smtClean="0"/>
          </a:p>
          <a:p>
            <a:r>
              <a:rPr lang="en-US" dirty="0" smtClean="0"/>
              <a:t>There are no proposed changes to this settlement under RTC, this treatment will continue.</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977812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Emergency Settlements</a:t>
            </a:r>
          </a:p>
        </p:txBody>
      </p:sp>
      <p:sp>
        <p:nvSpPr>
          <p:cNvPr id="3" name="Content Placeholder 2"/>
          <p:cNvSpPr>
            <a:spLocks noGrp="1"/>
          </p:cNvSpPr>
          <p:nvPr>
            <p:ph idx="1"/>
          </p:nvPr>
        </p:nvSpPr>
        <p:spPr>
          <a:xfrm>
            <a:off x="304800" y="990600"/>
            <a:ext cx="8458200" cy="5052221"/>
          </a:xfrm>
        </p:spPr>
        <p:txBody>
          <a:bodyPr/>
          <a:lstStyle/>
          <a:p>
            <a:r>
              <a:rPr lang="en-US" sz="2400" dirty="0" smtClean="0"/>
              <a:t>ERCOT is not proposing any new settlement calculations for AS awards under RTC for held awards.</a:t>
            </a:r>
          </a:p>
          <a:p>
            <a:pPr lvl="1"/>
            <a:r>
              <a:rPr lang="en-US" sz="2200" dirty="0" smtClean="0"/>
              <a:t>In the event of a “hold”, the AS price and award for a QSE will be extended and considered in the AS Imbalance Settlement until new awards and prices are created in a subsequent SCED run.</a:t>
            </a:r>
          </a:p>
          <a:p>
            <a:pPr lvl="1"/>
            <a:r>
              <a:rPr lang="en-US" sz="2200" dirty="0" smtClean="0"/>
              <a:t>There is no equivalent mitigated cost curve associated with AS offers that the QSE would need to be made whole to. </a:t>
            </a:r>
          </a:p>
          <a:p>
            <a:pPr lvl="1"/>
            <a:r>
              <a:rPr lang="en-US" sz="2200" dirty="0" smtClean="0"/>
              <a:t>Utilizing non-AS capacity ahead of AS capacity for Emergency Base Points allows system to maintain the AS, should result in a smoother transition when SCED runs again, and minimizes the need for any settlement changes.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4091262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Principle Concepts</a:t>
            </a:r>
            <a:endParaRPr lang="en-US" dirty="0"/>
          </a:p>
        </p:txBody>
      </p:sp>
      <p:sp>
        <p:nvSpPr>
          <p:cNvPr id="3" name="Content Placeholder 2"/>
          <p:cNvSpPr>
            <a:spLocks noGrp="1"/>
          </p:cNvSpPr>
          <p:nvPr>
            <p:ph idx="1"/>
          </p:nvPr>
        </p:nvSpPr>
        <p:spPr/>
        <p:txBody>
          <a:bodyPr/>
          <a:lstStyle/>
          <a:p>
            <a:r>
              <a:rPr lang="en-US" sz="2400" dirty="0" smtClean="0"/>
              <a:t>As part of determining Emergency Base Points, RTC systems will consider the AS award from the </a:t>
            </a:r>
            <a:r>
              <a:rPr lang="en-US" sz="2400" dirty="0"/>
              <a:t>most recent </a:t>
            </a:r>
            <a:r>
              <a:rPr lang="en-US" sz="2400" dirty="0" smtClean="0"/>
              <a:t>SCED execution.  AS awarded capacity will be prioritized ahead of non-AS awarded capacity and Regulation and RRS will be prioritized ahead of ECRS and Non-Spin.</a:t>
            </a:r>
          </a:p>
          <a:p>
            <a:endParaRPr lang="en-US" sz="2400" dirty="0"/>
          </a:p>
          <a:p>
            <a:r>
              <a:rPr lang="en-US" sz="2400" dirty="0" smtClean="0"/>
              <a:t>No new settlement calculations will be needed to address the case where there is a SCED failure.</a:t>
            </a:r>
          </a:p>
          <a:p>
            <a:endParaRPr lang="en-US" dirty="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690590075"/>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4AA658A-C103-45C1-832E-B28E7F58B3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http://purl.org/dc/terms/"/>
    <ds:schemaRef ds:uri="http://schemas.openxmlformats.org/package/2006/metadata/core-properties"/>
    <ds:schemaRef ds:uri="http://schemas.microsoft.com/office/2006/documentManagement/types"/>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8190</TotalTime>
  <Words>428</Words>
  <Application>Microsoft Office PowerPoint</Application>
  <PresentationFormat>On-screen Show (4:3)</PresentationFormat>
  <Paragraphs>37</Paragraphs>
  <Slides>6</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6</vt:i4>
      </vt:variant>
    </vt:vector>
  </HeadingPairs>
  <TitlesOfParts>
    <vt:vector size="10" baseType="lpstr">
      <vt:lpstr>Arial</vt:lpstr>
      <vt:lpstr>Calibri</vt:lpstr>
      <vt:lpstr>1_Custom Design</vt:lpstr>
      <vt:lpstr>Office Theme</vt:lpstr>
      <vt:lpstr>PowerPoint Presentation</vt:lpstr>
      <vt:lpstr>SCED Failure under RTC</vt:lpstr>
      <vt:lpstr>SCED Failure under RTC</vt:lpstr>
      <vt:lpstr>Emergency Settlements</vt:lpstr>
      <vt:lpstr>Emergency Settlements</vt:lpstr>
      <vt:lpstr>Proposed Principle Concepts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Rosel, Austin</cp:lastModifiedBy>
  <cp:revision>379</cp:revision>
  <cp:lastPrinted>2019-05-23T13:51:58Z</cp:lastPrinted>
  <dcterms:created xsi:type="dcterms:W3CDTF">2016-01-21T15:20:31Z</dcterms:created>
  <dcterms:modified xsi:type="dcterms:W3CDTF">2019-10-02T21:36:25Z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