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79" r:id="rId7"/>
    <p:sldId id="268" r:id="rId8"/>
    <p:sldId id="277" r:id="rId9"/>
    <p:sldId id="278" r:id="rId10"/>
    <p:sldId id="27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16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590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78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2578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</a:rPr>
              <a:t>Item </a:t>
            </a:r>
            <a:r>
              <a:rPr lang="en-US" sz="2000" b="1" smtClean="0">
                <a:solidFill>
                  <a:schemeClr val="tx2"/>
                </a:solidFill>
              </a:rPr>
              <a:t>4b </a:t>
            </a:r>
            <a:r>
              <a:rPr lang="en-US" sz="2000" b="1" dirty="0">
                <a:solidFill>
                  <a:schemeClr val="tx2"/>
                </a:solidFill>
              </a:rPr>
              <a:t>– </a:t>
            </a:r>
            <a:r>
              <a:rPr lang="en-US" sz="2000" b="1" dirty="0" smtClean="0">
                <a:solidFill>
                  <a:schemeClr val="tx2"/>
                </a:solidFill>
              </a:rPr>
              <a:t>KP1.2 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Separate System-Wide Offer Cap in the Day-Ahead Market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Alfredo Moreno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October 9,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Acronyms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648200"/>
          </a:xfrm>
        </p:spPr>
        <p:txBody>
          <a:bodyPr/>
          <a:lstStyle/>
          <a:p>
            <a:r>
              <a:rPr lang="en-US" sz="2000" dirty="0" smtClean="0"/>
              <a:t>Ancillary Service (AS)</a:t>
            </a:r>
          </a:p>
          <a:p>
            <a:r>
              <a:rPr lang="en-US" sz="2000" dirty="0" smtClean="0"/>
              <a:t>Ancillary Service Demand Curve (ASDC)</a:t>
            </a:r>
          </a:p>
          <a:p>
            <a:r>
              <a:rPr lang="en-US" sz="2000" dirty="0" smtClean="0"/>
              <a:t>Day-Ahead Market (DAM)</a:t>
            </a:r>
          </a:p>
          <a:p>
            <a:r>
              <a:rPr lang="en-US" sz="2000" dirty="0" smtClean="0"/>
              <a:t>Locational Marginal Price (LMP)</a:t>
            </a:r>
          </a:p>
          <a:p>
            <a:r>
              <a:rPr lang="en-US" sz="2000" dirty="0" smtClean="0"/>
              <a:t>Real-Time Co-optimization (RTC)</a:t>
            </a:r>
          </a:p>
          <a:p>
            <a:r>
              <a:rPr lang="en-US" sz="2000" dirty="0" smtClean="0"/>
              <a:t>Real-Time Market (RTM)</a:t>
            </a:r>
          </a:p>
          <a:p>
            <a:r>
              <a:rPr lang="en-US" sz="2000" dirty="0" smtClean="0"/>
              <a:t>System-Wide Offer Cap (SWOC)</a:t>
            </a:r>
          </a:p>
          <a:p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9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Today’s Design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495800"/>
          </a:xfrm>
        </p:spPr>
        <p:txBody>
          <a:bodyPr/>
          <a:lstStyle/>
          <a:p>
            <a:r>
              <a:rPr lang="en-US" sz="2000" dirty="0"/>
              <a:t>In today’s market design, both the DAM and RTM have the same SWOC of $9,000/MWh.  </a:t>
            </a:r>
            <a:endParaRPr lang="en-US" sz="2000" dirty="0" smtClean="0"/>
          </a:p>
          <a:p>
            <a:pPr lvl="1"/>
            <a:r>
              <a:rPr lang="en-US" sz="1800" dirty="0" smtClean="0"/>
              <a:t>This SWOC applies to offers for energy and AS</a:t>
            </a:r>
          </a:p>
          <a:p>
            <a:endParaRPr lang="en-US" sz="2000" dirty="0"/>
          </a:p>
          <a:p>
            <a:r>
              <a:rPr lang="en-US" sz="2000" dirty="0"/>
              <a:t>In Real-Time, the energy component of the LMPs is also limited to ~$9,000/MWh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/>
              <a:t>If a Market Participant expects scarcity conditions and prices in Real-Time, that can be reflected in their offers into the DAM for that Operating Day.</a:t>
            </a: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3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Under RTC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r>
              <a:rPr lang="en-US" sz="2000" dirty="0"/>
              <a:t>Under RTC, the RTM will have a SWOC of $</a:t>
            </a:r>
            <a:r>
              <a:rPr lang="en-US" sz="2000" dirty="0" smtClean="0"/>
              <a:t>2,000/MWh</a:t>
            </a:r>
          </a:p>
          <a:p>
            <a:endParaRPr lang="en-US" sz="2000" dirty="0"/>
          </a:p>
          <a:p>
            <a:r>
              <a:rPr lang="en-US" sz="2000" dirty="0"/>
              <a:t>During scarcity conditions, the energy component of the Real-Time LMPs can exceed $2,000/MWh and go as high as $9,000/MWh</a:t>
            </a:r>
            <a:r>
              <a:rPr lang="en-US" sz="2000" dirty="0" smtClean="0"/>
              <a:t>.</a:t>
            </a:r>
          </a:p>
          <a:p>
            <a:pPr lvl="1"/>
            <a:r>
              <a:rPr lang="en-US" sz="1800" dirty="0" smtClean="0"/>
              <a:t>This is due to the ASDCs</a:t>
            </a:r>
          </a:p>
          <a:p>
            <a:pPr lvl="1"/>
            <a:endParaRPr lang="en-US" sz="1800" dirty="0"/>
          </a:p>
          <a:p>
            <a:r>
              <a:rPr lang="en-US" sz="2000" dirty="0"/>
              <a:t>If a Market Participant expects scarcity conditions and prices in Real-Time and </a:t>
            </a:r>
            <a:r>
              <a:rPr lang="en-US" sz="2000" dirty="0" smtClean="0"/>
              <a:t>the DAM </a:t>
            </a:r>
            <a:r>
              <a:rPr lang="en-US" sz="2000" dirty="0"/>
              <a:t>has a SWOC of $2,000/MWh, they are limited in their ability to reflect those expectations in their offers into the DAM</a:t>
            </a:r>
            <a:r>
              <a:rPr lang="en-US" sz="2000" dirty="0" smtClean="0"/>
              <a:t>.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With DAM being voluntary, there is a concern that this condition could affect DAM participation.</a:t>
            </a:r>
            <a:endParaRPr lang="en-US" sz="2000" dirty="0"/>
          </a:p>
          <a:p>
            <a:pPr lvl="1"/>
            <a:r>
              <a:rPr lang="en-US" sz="1800" dirty="0" smtClean="0"/>
              <a:t>Having the same ASDCs in the DAM and RTM may help but not fully mitigate the concern.</a:t>
            </a:r>
            <a:endParaRPr lang="en-US" sz="1800" dirty="0"/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Principle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671221"/>
          </a:xfrm>
        </p:spPr>
        <p:txBody>
          <a:bodyPr/>
          <a:lstStyle/>
          <a:p>
            <a:r>
              <a:rPr lang="en-US" sz="2000" dirty="0" smtClean="0"/>
              <a:t>Proposing that:</a:t>
            </a:r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he DAM be designed to have a SWOC that is not the same as the SWOC in the RTM; and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The SWOC in the DAM be set at $9,000/MWh.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5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81050"/>
          </a:xfrm>
        </p:spPr>
        <p:txBody>
          <a:bodyPr/>
          <a:lstStyle/>
          <a:p>
            <a:r>
              <a:rPr lang="en-US" sz="3600" dirty="0" smtClean="0"/>
              <a:t>Questions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2713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B5E9260-F6CD-4DEF-B0FE-7B1B3177E7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</TotalTime>
  <Words>292</Words>
  <Application>Microsoft Office PowerPoint</Application>
  <PresentationFormat>On-screen Show (4:3)</PresentationFormat>
  <Paragraphs>46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Acronyms</vt:lpstr>
      <vt:lpstr>Today’s Design</vt:lpstr>
      <vt:lpstr>Under RTC</vt:lpstr>
      <vt:lpstr>Proposed Principle Concept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APA 10XX19</cp:lastModifiedBy>
  <cp:revision>71</cp:revision>
  <cp:lastPrinted>2016-01-21T20:53:15Z</cp:lastPrinted>
  <dcterms:created xsi:type="dcterms:W3CDTF">2016-01-21T15:20:31Z</dcterms:created>
  <dcterms:modified xsi:type="dcterms:W3CDTF">2019-10-02T16:38:23Z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