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7"/>
  </p:notesMasterIdLst>
  <p:handoutMasterIdLst>
    <p:handoutMasterId r:id="rId28"/>
  </p:handoutMasterIdLst>
  <p:sldIdLst>
    <p:sldId id="260" r:id="rId6"/>
    <p:sldId id="268" r:id="rId7"/>
    <p:sldId id="273" r:id="rId8"/>
    <p:sldId id="271" r:id="rId9"/>
    <p:sldId id="272" r:id="rId10"/>
    <p:sldId id="279" r:id="rId11"/>
    <p:sldId id="274" r:id="rId12"/>
    <p:sldId id="280" r:id="rId13"/>
    <p:sldId id="275" r:id="rId14"/>
    <p:sldId id="270" r:id="rId15"/>
    <p:sldId id="283" r:id="rId16"/>
    <p:sldId id="284" r:id="rId17"/>
    <p:sldId id="285" r:id="rId18"/>
    <p:sldId id="286" r:id="rId19"/>
    <p:sldId id="267" r:id="rId20"/>
    <p:sldId id="277" r:id="rId21"/>
    <p:sldId id="269" r:id="rId22"/>
    <p:sldId id="281" r:id="rId23"/>
    <p:sldId id="287" r:id="rId24"/>
    <p:sldId id="288" r:id="rId25"/>
    <p:sldId id="276"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0" d="100"/>
          <a:sy n="70" d="100"/>
        </p:scale>
        <p:origin x="1386"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ep.ercot.com/stpl/Major%20Managed%20Initiatives/Real-Time%20Co-optimization/Workshop%20and%20Task%20Force%20Material/10-8-19%20Board%20Meeting/ORDC%20to%20AS%20Demand%20Curves%20v2.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ep.ercot.com/stpl/Major%20Managed%20Initiatives/Real-Time%20Co-optimization/Workshop%20and%20Task%20Force%20Material/10-8-19%20Board%20Meeting/ORDC%20to%20AS%20Demand%20Curves%20v2.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ep.ercot.com/stpl/Major%20Managed%20Initiatives/Real-Time%20Co-optimization/Workshop%20and%20Task%20Force%20Material/10-8-19%20Board%20Meeting/ORDC%20to%20AS%20Demand%20Curves%20v2.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ep.ercot.com/stpl/Major%20Managed%20Initiatives/Real-Time%20Co-optimization/Workshop%20and%20Task%20Force%20Material/10-8-19%20Board%20Meeting/ORDC%20to%20AS%20Demand%20Curves%20v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727054310518878"/>
          <c:y val="5.421458748448349E-2"/>
          <c:w val="0.66171673733091052"/>
          <c:h val="0.747154800190312"/>
        </c:manualLayout>
      </c:layout>
      <c:scatterChart>
        <c:scatterStyle val="lineMarker"/>
        <c:varyColors val="0"/>
        <c:ser>
          <c:idx val="1"/>
          <c:order val="0"/>
          <c:tx>
            <c:v>REGUP</c:v>
          </c:tx>
          <c:spPr>
            <a:ln w="19050" cap="rnd">
              <a:solidFill>
                <a:srgbClr val="00AEC7"/>
              </a:solidFill>
              <a:round/>
            </a:ln>
            <a:effectLst/>
          </c:spPr>
          <c:marker>
            <c:symbol val="none"/>
          </c:marker>
          <c:xVal>
            <c:numRef>
              <c:f>Sheet1!$J$3:$J$12</c:f>
              <c:numCache>
                <c:formatCode>_(* #,##0_);_(* \(#,##0\);_(* "-"??_);_(@_)</c:formatCode>
                <c:ptCount val="10"/>
                <c:pt idx="0">
                  <c:v>0</c:v>
                </c:pt>
                <c:pt idx="1">
                  <c:v>250</c:v>
                </c:pt>
                <c:pt idx="2">
                  <c:v>250</c:v>
                </c:pt>
                <c:pt idx="3">
                  <c:v>250</c:v>
                </c:pt>
                <c:pt idx="4">
                  <c:v>250</c:v>
                </c:pt>
                <c:pt idx="5">
                  <c:v>250</c:v>
                </c:pt>
                <c:pt idx="6">
                  <c:v>250</c:v>
                </c:pt>
                <c:pt idx="7">
                  <c:v>250</c:v>
                </c:pt>
                <c:pt idx="8">
                  <c:v>250</c:v>
                </c:pt>
                <c:pt idx="9">
                  <c:v>250</c:v>
                </c:pt>
              </c:numCache>
            </c:numRef>
          </c:xVal>
          <c:yVal>
            <c:numRef>
              <c:f>Sheet1!$L$3:$L$12</c:f>
              <c:numCache>
                <c:formatCode>_(* #,##0_);_(* \(#,##0\);_(* "-"??_);_(@_)</c:formatCode>
                <c:ptCount val="10"/>
                <c:pt idx="0">
                  <c:v>9000</c:v>
                </c:pt>
                <c:pt idx="1">
                  <c:v>9000</c:v>
                </c:pt>
                <c:pt idx="2">
                  <c:v>9000</c:v>
                </c:pt>
                <c:pt idx="3">
                  <c:v>9000</c:v>
                </c:pt>
                <c:pt idx="4">
                  <c:v>9000</c:v>
                </c:pt>
                <c:pt idx="5">
                  <c:v>9000</c:v>
                </c:pt>
                <c:pt idx="6">
                  <c:v>9000</c:v>
                </c:pt>
                <c:pt idx="7">
                  <c:v>9000</c:v>
                </c:pt>
                <c:pt idx="8">
                  <c:v>9000</c:v>
                </c:pt>
                <c:pt idx="9">
                  <c:v>0</c:v>
                </c:pt>
              </c:numCache>
            </c:numRef>
          </c:yVal>
          <c:smooth val="0"/>
        </c:ser>
        <c:dLbls>
          <c:showLegendKey val="0"/>
          <c:showVal val="0"/>
          <c:showCatName val="0"/>
          <c:showSerName val="0"/>
          <c:showPercent val="0"/>
          <c:showBubbleSize val="0"/>
        </c:dLbls>
        <c:axId val="115130368"/>
        <c:axId val="115131544"/>
      </c:scatterChart>
      <c:valAx>
        <c:axId val="11513036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r>
                  <a:rPr lang="en-US"/>
                  <a:t>Reserves (MW)</a:t>
                </a:r>
              </a:p>
            </c:rich>
          </c:tx>
          <c:layout>
            <c:manualLayout>
              <c:xMode val="edge"/>
              <c:yMode val="edge"/>
              <c:x val="0.42975683581138474"/>
              <c:y val="0.9035897435897436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title>
        <c:numFmt formatCode="_(* #,##0_);_(* \(#,##0\);_(* &quot;-&quot;??_);_(@_)"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5131544"/>
        <c:crosses val="autoZero"/>
        <c:crossBetween val="midCat"/>
      </c:valAx>
      <c:valAx>
        <c:axId val="115131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2"/>
                    </a:solidFill>
                    <a:latin typeface="+mn-lt"/>
                    <a:ea typeface="+mn-ea"/>
                    <a:cs typeface="+mn-cs"/>
                  </a:defRPr>
                </a:pPr>
                <a:r>
                  <a:rPr lang="en-US"/>
                  <a:t>Price ($/MWh)</a:t>
                </a:r>
              </a:p>
            </c:rich>
          </c:tx>
          <c:layout>
            <c:manualLayout>
              <c:xMode val="edge"/>
              <c:yMode val="edge"/>
              <c:x val="4.9163941045830814E-2"/>
              <c:y val="0.13036620746151728"/>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5130368"/>
        <c:crosses val="autoZero"/>
        <c:crossBetween val="midCat"/>
      </c:valAx>
      <c:spPr>
        <a:noFill/>
        <a:ln>
          <a:noFill/>
        </a:ln>
        <a:effectLst/>
      </c:spPr>
    </c:plotArea>
    <c:plotVisOnly val="1"/>
    <c:dispBlanksAs val="gap"/>
    <c:showDLblsOverMax val="0"/>
  </c:chart>
  <c:spPr>
    <a:solidFill>
      <a:srgbClr val="FFFFFF"/>
    </a:solidFill>
    <a:ln w="9525" cap="flat" cmpd="sng" algn="ctr">
      <a:noFill/>
      <a:round/>
    </a:ln>
    <a:effectLst/>
  </c:spPr>
  <c:txPr>
    <a:bodyPr/>
    <a:lstStyle/>
    <a:p>
      <a:pPr>
        <a:defRPr sz="1600">
          <a:solidFill>
            <a:schemeClr val="tx2"/>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810102754497645"/>
          <c:y val="4.5128205128205132E-2"/>
          <c:w val="0.64377730668281852"/>
          <c:h val="0.76532745486645581"/>
        </c:manualLayout>
      </c:layout>
      <c:scatterChart>
        <c:scatterStyle val="lineMarker"/>
        <c:varyColors val="0"/>
        <c:ser>
          <c:idx val="0"/>
          <c:order val="0"/>
          <c:tx>
            <c:v>RRS</c:v>
          </c:tx>
          <c:spPr>
            <a:ln w="19050" cap="rnd">
              <a:solidFill>
                <a:srgbClr val="FF8200"/>
              </a:solidFill>
              <a:round/>
            </a:ln>
            <a:effectLst/>
          </c:spPr>
          <c:marker>
            <c:symbol val="none"/>
          </c:marker>
          <c:xVal>
            <c:numRef>
              <c:f>Sheet1!$J$14:$J$23</c:f>
              <c:numCache>
                <c:formatCode>_(* #,##0_);_(* \(#,##0\);_(* "-"??_);_(@_)</c:formatCode>
                <c:ptCount val="10"/>
                <c:pt idx="0">
                  <c:v>0</c:v>
                </c:pt>
                <c:pt idx="1">
                  <c:v>1750</c:v>
                </c:pt>
                <c:pt idx="2">
                  <c:v>1830</c:v>
                </c:pt>
                <c:pt idx="3">
                  <c:v>1910</c:v>
                </c:pt>
                <c:pt idx="4">
                  <c:v>1990</c:v>
                </c:pt>
                <c:pt idx="5">
                  <c:v>2070</c:v>
                </c:pt>
                <c:pt idx="6">
                  <c:v>2150</c:v>
                </c:pt>
                <c:pt idx="7">
                  <c:v>2230</c:v>
                </c:pt>
                <c:pt idx="8">
                  <c:v>2300</c:v>
                </c:pt>
                <c:pt idx="9">
                  <c:v>2300</c:v>
                </c:pt>
              </c:numCache>
            </c:numRef>
          </c:xVal>
          <c:yVal>
            <c:numRef>
              <c:f>Sheet1!$L$14:$L$23</c:f>
              <c:numCache>
                <c:formatCode>_(* #,##0_);_(* \(#,##0\);_(* "-"??_);_(@_)</c:formatCode>
                <c:ptCount val="10"/>
                <c:pt idx="0">
                  <c:v>9000</c:v>
                </c:pt>
                <c:pt idx="1">
                  <c:v>9000</c:v>
                </c:pt>
                <c:pt idx="2">
                  <c:v>6379</c:v>
                </c:pt>
                <c:pt idx="3">
                  <c:v>6127</c:v>
                </c:pt>
                <c:pt idx="4">
                  <c:v>5866</c:v>
                </c:pt>
                <c:pt idx="5">
                  <c:v>5597</c:v>
                </c:pt>
                <c:pt idx="6">
                  <c:v>5322</c:v>
                </c:pt>
                <c:pt idx="7">
                  <c:v>5044</c:v>
                </c:pt>
                <c:pt idx="8">
                  <c:v>4799</c:v>
                </c:pt>
                <c:pt idx="9">
                  <c:v>0</c:v>
                </c:pt>
              </c:numCache>
            </c:numRef>
          </c:yVal>
          <c:smooth val="0"/>
        </c:ser>
        <c:dLbls>
          <c:showLegendKey val="0"/>
          <c:showVal val="0"/>
          <c:showCatName val="0"/>
          <c:showSerName val="0"/>
          <c:showPercent val="0"/>
          <c:showBubbleSize val="0"/>
        </c:dLbls>
        <c:axId val="115128408"/>
        <c:axId val="115129192"/>
      </c:scatterChart>
      <c:valAx>
        <c:axId val="1151284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r>
                  <a:rPr lang="en-US"/>
                  <a:t>Reserves (MW)</a:t>
                </a:r>
              </a:p>
            </c:rich>
          </c:tx>
          <c:layout>
            <c:manualLayout>
              <c:xMode val="edge"/>
              <c:yMode val="edge"/>
              <c:x val="0.42975683581138474"/>
              <c:y val="0.9035897435897436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title>
        <c:numFmt formatCode="_(* #,##0_);_(* \(#,##0\);_(* &quot;-&quot;??_);_(@_)"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5129192"/>
        <c:crosses val="autoZero"/>
        <c:crossBetween val="midCat"/>
      </c:valAx>
      <c:valAx>
        <c:axId val="115129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2"/>
                    </a:solidFill>
                    <a:latin typeface="+mn-lt"/>
                    <a:ea typeface="+mn-ea"/>
                    <a:cs typeface="+mn-cs"/>
                  </a:defRPr>
                </a:pPr>
                <a:r>
                  <a:rPr lang="en-US"/>
                  <a:t>Price ($/MWh)</a:t>
                </a:r>
              </a:p>
            </c:rich>
          </c:tx>
          <c:layout>
            <c:manualLayout>
              <c:xMode val="edge"/>
              <c:yMode val="edge"/>
              <c:x val="5.9420351302241069E-2"/>
              <c:y val="0.1355112342803037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5128408"/>
        <c:crosses val="autoZero"/>
        <c:crossBetween val="midCat"/>
      </c:valAx>
      <c:spPr>
        <a:noFill/>
        <a:ln>
          <a:noFill/>
        </a:ln>
        <a:effectLst/>
      </c:spPr>
    </c:plotArea>
    <c:plotVisOnly val="1"/>
    <c:dispBlanksAs val="gap"/>
    <c:showDLblsOverMax val="0"/>
  </c:chart>
  <c:spPr>
    <a:solidFill>
      <a:srgbClr val="FFFFFF"/>
    </a:solidFill>
    <a:ln w="9525" cap="flat" cmpd="sng" algn="ctr">
      <a:noFill/>
      <a:round/>
    </a:ln>
    <a:effectLst/>
  </c:spPr>
  <c:txPr>
    <a:bodyPr/>
    <a:lstStyle/>
    <a:p>
      <a:pPr>
        <a:defRPr sz="1600">
          <a:solidFill>
            <a:schemeClr val="tx2"/>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5503331314354938"/>
          <c:y val="4.5128205128205132E-2"/>
          <c:w val="0.66684494245911574"/>
          <c:h val="0.76532745486645581"/>
        </c:manualLayout>
      </c:layout>
      <c:scatterChart>
        <c:scatterStyle val="lineMarker"/>
        <c:varyColors val="0"/>
        <c:ser>
          <c:idx val="2"/>
          <c:order val="0"/>
          <c:tx>
            <c:v>ECRS</c:v>
          </c:tx>
          <c:spPr>
            <a:ln w="19050" cap="rnd">
              <a:solidFill>
                <a:srgbClr val="003865"/>
              </a:solidFill>
              <a:round/>
            </a:ln>
            <a:effectLst/>
          </c:spPr>
          <c:marker>
            <c:symbol val="none"/>
          </c:marker>
          <c:xVal>
            <c:numRef>
              <c:f>Sheet1!$J$25:$J$34</c:f>
              <c:numCache>
                <c:formatCode>_(* #,##0_);_(* \(#,##0\);_(* "-"??_);_(@_)</c:formatCode>
                <c:ptCount val="10"/>
                <c:pt idx="0">
                  <c:v>0</c:v>
                </c:pt>
                <c:pt idx="1">
                  <c:v>175</c:v>
                </c:pt>
                <c:pt idx="2">
                  <c:v>350</c:v>
                </c:pt>
                <c:pt idx="3">
                  <c:v>525</c:v>
                </c:pt>
                <c:pt idx="4">
                  <c:v>700</c:v>
                </c:pt>
                <c:pt idx="5">
                  <c:v>875</c:v>
                </c:pt>
                <c:pt idx="6">
                  <c:v>1050</c:v>
                </c:pt>
                <c:pt idx="7">
                  <c:v>1200</c:v>
                </c:pt>
                <c:pt idx="8">
                  <c:v>1350</c:v>
                </c:pt>
                <c:pt idx="9">
                  <c:v>1350</c:v>
                </c:pt>
              </c:numCache>
            </c:numRef>
          </c:xVal>
          <c:yVal>
            <c:numRef>
              <c:f>Sheet1!$L$25:$L$34</c:f>
              <c:numCache>
                <c:formatCode>_(* #,##0_);_(* \(#,##0\);_(* "-"??_);_(@_)</c:formatCode>
                <c:ptCount val="10"/>
                <c:pt idx="0">
                  <c:v>4188</c:v>
                </c:pt>
                <c:pt idx="1">
                  <c:v>4188</c:v>
                </c:pt>
                <c:pt idx="2">
                  <c:v>3591</c:v>
                </c:pt>
                <c:pt idx="3">
                  <c:v>3037</c:v>
                </c:pt>
                <c:pt idx="4">
                  <c:v>2518</c:v>
                </c:pt>
                <c:pt idx="5">
                  <c:v>2064</c:v>
                </c:pt>
                <c:pt idx="6">
                  <c:v>1666</c:v>
                </c:pt>
                <c:pt idx="7">
                  <c:v>1372</c:v>
                </c:pt>
                <c:pt idx="8">
                  <c:v>1118</c:v>
                </c:pt>
                <c:pt idx="9">
                  <c:v>0</c:v>
                </c:pt>
              </c:numCache>
            </c:numRef>
          </c:yVal>
          <c:smooth val="0"/>
        </c:ser>
        <c:dLbls>
          <c:showLegendKey val="0"/>
          <c:showVal val="0"/>
          <c:showCatName val="0"/>
          <c:showSerName val="0"/>
          <c:showPercent val="0"/>
          <c:showBubbleSize val="0"/>
        </c:dLbls>
        <c:axId val="115131936"/>
        <c:axId val="115129976"/>
      </c:scatterChart>
      <c:valAx>
        <c:axId val="11513193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r>
                  <a:rPr lang="en-US"/>
                  <a:t>Reserves (MW)</a:t>
                </a:r>
              </a:p>
            </c:rich>
          </c:tx>
          <c:layout>
            <c:manualLayout>
              <c:xMode val="edge"/>
              <c:yMode val="edge"/>
              <c:x val="0.42975683581138474"/>
              <c:y val="0.9035897435897436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title>
        <c:numFmt formatCode="_(* #,##0_);_(* \(#,##0\);_(* &quot;-&quot;??_);_(@_)"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5129976"/>
        <c:crosses val="autoZero"/>
        <c:crossBetween val="midCat"/>
      </c:valAx>
      <c:valAx>
        <c:axId val="115129976"/>
        <c:scaling>
          <c:orientation val="minMax"/>
          <c:max val="5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2"/>
                    </a:solidFill>
                    <a:latin typeface="+mn-lt"/>
                    <a:ea typeface="+mn-ea"/>
                    <a:cs typeface="+mn-cs"/>
                  </a:defRPr>
                </a:pPr>
                <a:r>
                  <a:rPr lang="en-US"/>
                  <a:t>Price ($/MWh)</a:t>
                </a:r>
              </a:p>
            </c:rich>
          </c:tx>
          <c:layout>
            <c:manualLayout>
              <c:xMode val="edge"/>
              <c:yMode val="edge"/>
              <c:x val="3.8907530789420552E-2"/>
              <c:y val="0.11342287178627372"/>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5131936"/>
        <c:crosses val="autoZero"/>
        <c:crossBetween val="midCat"/>
      </c:valAx>
      <c:spPr>
        <a:noFill/>
        <a:ln>
          <a:noFill/>
        </a:ln>
        <a:effectLst/>
      </c:spPr>
    </c:plotArea>
    <c:plotVisOnly val="1"/>
    <c:dispBlanksAs val="gap"/>
    <c:showDLblsOverMax val="0"/>
  </c:chart>
  <c:spPr>
    <a:solidFill>
      <a:srgbClr val="FFFFFF"/>
    </a:solidFill>
    <a:ln w="9525" cap="flat" cmpd="sng" algn="ctr">
      <a:noFill/>
      <a:round/>
    </a:ln>
    <a:effectLst/>
  </c:spPr>
  <c:txPr>
    <a:bodyPr/>
    <a:lstStyle/>
    <a:p>
      <a:pPr>
        <a:defRPr sz="1600">
          <a:solidFill>
            <a:schemeClr val="tx2"/>
          </a:solidFill>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060446891199391"/>
          <c:y val="4.5128205128205132E-2"/>
          <c:w val="0.65291394836118943"/>
          <c:h val="0.76532745486645581"/>
        </c:manualLayout>
      </c:layout>
      <c:scatterChart>
        <c:scatterStyle val="lineMarker"/>
        <c:varyColors val="0"/>
        <c:ser>
          <c:idx val="3"/>
          <c:order val="0"/>
          <c:tx>
            <c:v>NSPIN</c:v>
          </c:tx>
          <c:spPr>
            <a:ln w="19050" cap="rnd">
              <a:solidFill>
                <a:srgbClr val="26D07C"/>
              </a:solidFill>
              <a:round/>
            </a:ln>
            <a:effectLst/>
          </c:spPr>
          <c:marker>
            <c:symbol val="none"/>
          </c:marker>
          <c:xVal>
            <c:numRef>
              <c:f>Sheet1!$J$36:$J$45</c:f>
              <c:numCache>
                <c:formatCode>_(* #,##0_);_(* \(#,##0\);_(* "-"??_);_(@_)</c:formatCode>
                <c:ptCount val="10"/>
                <c:pt idx="0">
                  <c:v>0</c:v>
                </c:pt>
                <c:pt idx="1">
                  <c:v>50</c:v>
                </c:pt>
                <c:pt idx="2">
                  <c:v>150</c:v>
                </c:pt>
                <c:pt idx="3">
                  <c:v>350</c:v>
                </c:pt>
                <c:pt idx="4">
                  <c:v>650</c:v>
                </c:pt>
                <c:pt idx="5">
                  <c:v>1050</c:v>
                </c:pt>
                <c:pt idx="6">
                  <c:v>1550</c:v>
                </c:pt>
                <c:pt idx="7">
                  <c:v>2250</c:v>
                </c:pt>
                <c:pt idx="8">
                  <c:v>3100</c:v>
                </c:pt>
                <c:pt idx="9">
                  <c:v>3100</c:v>
                </c:pt>
              </c:numCache>
            </c:numRef>
          </c:xVal>
          <c:yVal>
            <c:numRef>
              <c:f>Sheet1!$L$36:$L$45</c:f>
              <c:numCache>
                <c:formatCode>_(* #,##0_);_(* \(#,##0\);_(* "-"??_);_(@_)</c:formatCode>
                <c:ptCount val="10"/>
                <c:pt idx="0">
                  <c:v>1044</c:v>
                </c:pt>
                <c:pt idx="1">
                  <c:v>1044</c:v>
                </c:pt>
                <c:pt idx="2">
                  <c:v>906</c:v>
                </c:pt>
                <c:pt idx="3">
                  <c:v>673</c:v>
                </c:pt>
                <c:pt idx="4">
                  <c:v>419</c:v>
                </c:pt>
                <c:pt idx="5">
                  <c:v>210</c:v>
                </c:pt>
                <c:pt idx="6">
                  <c:v>79</c:v>
                </c:pt>
                <c:pt idx="7">
                  <c:v>16</c:v>
                </c:pt>
                <c:pt idx="8">
                  <c:v>2</c:v>
                </c:pt>
                <c:pt idx="9">
                  <c:v>0</c:v>
                </c:pt>
              </c:numCache>
            </c:numRef>
          </c:yVal>
          <c:smooth val="0"/>
        </c:ser>
        <c:dLbls>
          <c:showLegendKey val="0"/>
          <c:showVal val="0"/>
          <c:showCatName val="0"/>
          <c:showSerName val="0"/>
          <c:showPercent val="0"/>
          <c:showBubbleSize val="0"/>
        </c:dLbls>
        <c:axId val="115726400"/>
        <c:axId val="115727576"/>
      </c:scatterChart>
      <c:valAx>
        <c:axId val="11572640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r>
                  <a:rPr lang="en-US"/>
                  <a:t>Reserves (MW)</a:t>
                </a:r>
              </a:p>
            </c:rich>
          </c:tx>
          <c:layout>
            <c:manualLayout>
              <c:xMode val="edge"/>
              <c:yMode val="edge"/>
              <c:x val="0.42975683581138474"/>
              <c:y val="0.9035897435897436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title>
        <c:numFmt formatCode="_(* #,##0_);_(* \(#,##0\);_(* &quot;-&quot;??_);_(@_)" sourceLinked="1"/>
        <c:majorTickMark val="none"/>
        <c:minorTickMark val="none"/>
        <c:tickLblPos val="low"/>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5727576"/>
        <c:crosses val="autoZero"/>
        <c:crossBetween val="midCat"/>
      </c:valAx>
      <c:valAx>
        <c:axId val="11572757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2"/>
                    </a:solidFill>
                    <a:latin typeface="+mn-lt"/>
                    <a:ea typeface="+mn-ea"/>
                    <a:cs typeface="+mn-cs"/>
                  </a:defRPr>
                </a:pPr>
                <a:r>
                  <a:rPr lang="en-US"/>
                  <a:t>Price ($/MWh)</a:t>
                </a:r>
              </a:p>
            </c:rich>
          </c:tx>
          <c:layout>
            <c:manualLayout>
              <c:xMode val="edge"/>
              <c:yMode val="edge"/>
              <c:x val="4.8947379322110164E-2"/>
              <c:y val="0.1222582167838857"/>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title>
        <c:numFmt formatCode="_(* #,##0_);_(* \(#,##0\);_(* &quot;-&quot;??_);_(@_)"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115726400"/>
        <c:crosses val="autoZero"/>
        <c:crossBetween val="midCat"/>
      </c:valAx>
      <c:spPr>
        <a:noFill/>
        <a:ln>
          <a:noFill/>
        </a:ln>
        <a:effectLst/>
      </c:spPr>
    </c:plotArea>
    <c:plotVisOnly val="1"/>
    <c:dispBlanksAs val="gap"/>
    <c:showDLblsOverMax val="0"/>
  </c:chart>
  <c:spPr>
    <a:solidFill>
      <a:srgbClr val="FFFFFF"/>
    </a:solidFill>
    <a:ln w="9525" cap="flat" cmpd="sng" algn="ctr">
      <a:noFill/>
      <a:round/>
    </a:ln>
    <a:effectLst/>
  </c:spPr>
  <c:txPr>
    <a:bodyPr/>
    <a:lstStyle/>
    <a:p>
      <a:pPr>
        <a:defRPr sz="1600">
          <a:solidFill>
            <a:schemeClr val="tx2"/>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899590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4168558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15</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17</a:t>
            </a:fld>
            <a:endParaRPr lang="en-US"/>
          </a:p>
        </p:txBody>
      </p:sp>
    </p:spTree>
    <p:extLst>
      <p:ext uri="{BB962C8B-B14F-4D97-AF65-F5344CB8AC3E}">
        <p14:creationId xmlns:p14="http://schemas.microsoft.com/office/powerpoint/2010/main" val="3643125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684806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542984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508332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341464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517718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1212433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3222061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4146613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257800" cy="2431435"/>
          </a:xfrm>
          <a:prstGeom prst="rect">
            <a:avLst/>
          </a:prstGeom>
          <a:noFill/>
        </p:spPr>
        <p:txBody>
          <a:bodyPr wrap="square" rtlCol="0">
            <a:spAutoFit/>
          </a:bodyPr>
          <a:lstStyle/>
          <a:p>
            <a:r>
              <a:rPr lang="en-US" sz="2000" b="1" dirty="0">
                <a:solidFill>
                  <a:schemeClr val="tx2"/>
                </a:solidFill>
              </a:rPr>
              <a:t>Item </a:t>
            </a:r>
            <a:r>
              <a:rPr lang="en-US" sz="2000" b="1" dirty="0" smtClean="0">
                <a:solidFill>
                  <a:schemeClr val="tx2"/>
                </a:solidFill>
              </a:rPr>
              <a:t>4a </a:t>
            </a:r>
            <a:r>
              <a:rPr lang="en-US" sz="2000" b="1" dirty="0">
                <a:solidFill>
                  <a:schemeClr val="tx2"/>
                </a:solidFill>
              </a:rPr>
              <a:t>– </a:t>
            </a:r>
            <a:r>
              <a:rPr lang="en-US" sz="2000" b="1" dirty="0" smtClean="0">
                <a:solidFill>
                  <a:schemeClr val="tx2"/>
                </a:solidFill>
              </a:rPr>
              <a:t>KP1.1 and KP3 </a:t>
            </a:r>
          </a:p>
          <a:p>
            <a:endParaRPr lang="en-US" sz="2000" b="1" dirty="0">
              <a:solidFill>
                <a:schemeClr val="tx2"/>
              </a:solidFill>
            </a:endParaRPr>
          </a:p>
          <a:p>
            <a:r>
              <a:rPr lang="en-US" sz="2000" b="1" dirty="0" smtClean="0">
                <a:solidFill>
                  <a:schemeClr val="tx2"/>
                </a:solidFill>
              </a:rPr>
              <a:t>RUC Items and the Reliability Deployment Pricing Run </a:t>
            </a:r>
            <a:endParaRPr lang="en-US" dirty="0" smtClean="0">
              <a:solidFill>
                <a:schemeClr val="tx2"/>
              </a:solidFill>
            </a:endParaRPr>
          </a:p>
          <a:p>
            <a:endParaRPr lang="en-US" dirty="0" smtClean="0">
              <a:solidFill>
                <a:schemeClr val="tx2"/>
              </a:solidFill>
            </a:endParaRPr>
          </a:p>
          <a:p>
            <a:r>
              <a:rPr lang="en-US" dirty="0" smtClean="0">
                <a:solidFill>
                  <a:schemeClr val="tx2"/>
                </a:solidFill>
              </a:rPr>
              <a:t>Aaron Townsend</a:t>
            </a:r>
          </a:p>
          <a:p>
            <a:endParaRPr lang="en-US" dirty="0" smtClean="0">
              <a:solidFill>
                <a:schemeClr val="tx2"/>
              </a:solidFill>
            </a:endParaRPr>
          </a:p>
          <a:p>
            <a:r>
              <a:rPr lang="en-US" dirty="0" smtClean="0">
                <a:solidFill>
                  <a:schemeClr val="tx2"/>
                </a:solidFill>
              </a:rPr>
              <a:t>October 9,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Example AS Offers of ONRUC Resource</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Content Placeholder 4"/>
          <p:cNvSpPr>
            <a:spLocks noGrp="1"/>
          </p:cNvSpPr>
          <p:nvPr>
            <p:ph idx="1"/>
          </p:nvPr>
        </p:nvSpPr>
        <p:spPr>
          <a:xfrm>
            <a:off x="304800" y="990601"/>
            <a:ext cx="8534400" cy="762000"/>
          </a:xfrm>
        </p:spPr>
        <p:txBody>
          <a:bodyPr/>
          <a:lstStyle/>
          <a:p>
            <a:r>
              <a:rPr lang="en-US" sz="2000" dirty="0" err="1" smtClean="0"/>
              <a:t>Reg</a:t>
            </a:r>
            <a:r>
              <a:rPr lang="en-US" sz="2000" dirty="0" smtClean="0"/>
              <a:t>-Up Example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err="1" smtClean="0"/>
              <a:t>Reg</a:t>
            </a:r>
            <a:r>
              <a:rPr lang="en-US" sz="2000" dirty="0" smtClean="0"/>
              <a:t>-Up Offer floor for a RUC-instructed Resource able to provide </a:t>
            </a:r>
            <a:r>
              <a:rPr lang="en-US" sz="2000" dirty="0" err="1" smtClean="0"/>
              <a:t>Reg</a:t>
            </a:r>
            <a:r>
              <a:rPr lang="en-US" sz="2000" dirty="0" smtClean="0"/>
              <a:t>-Up:</a:t>
            </a:r>
          </a:p>
          <a:p>
            <a:pPr lvl="1"/>
            <a:r>
              <a:rPr lang="en-US" sz="1800" dirty="0" smtClean="0"/>
              <a:t>Minimum of $9,000/MWh and $1,500/MWh = </a:t>
            </a:r>
            <a:r>
              <a:rPr lang="en-US" sz="1800" u="sng" dirty="0"/>
              <a:t>$1,500/MWh </a:t>
            </a:r>
          </a:p>
        </p:txBody>
      </p:sp>
      <p:graphicFrame>
        <p:nvGraphicFramePr>
          <p:cNvPr id="6" name="Chart 5"/>
          <p:cNvGraphicFramePr>
            <a:graphicFrameLocks/>
          </p:cNvGraphicFramePr>
          <p:nvPr>
            <p:extLst>
              <p:ext uri="{D42A27DB-BD31-4B8C-83A1-F6EECF244321}">
                <p14:modId xmlns:p14="http://schemas.microsoft.com/office/powerpoint/2010/main" val="453872295"/>
              </p:ext>
            </p:extLst>
          </p:nvPr>
        </p:nvGraphicFramePr>
        <p:xfrm>
          <a:off x="609600" y="1471790"/>
          <a:ext cx="4953000" cy="2795410"/>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ular Callout 6"/>
          <p:cNvSpPr/>
          <p:nvPr/>
        </p:nvSpPr>
        <p:spPr>
          <a:xfrm>
            <a:off x="5867400" y="1040695"/>
            <a:ext cx="2057400" cy="1295400"/>
          </a:xfrm>
          <a:prstGeom prst="wedgeRoundRectCallout">
            <a:avLst>
              <a:gd name="adj1" fmla="val -103885"/>
              <a:gd name="adj2" fmla="val 1159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Price is $9,000/MWh at MW level equal to the AS Plan</a:t>
            </a:r>
            <a:endParaRPr lang="en-US" sz="1600" dirty="0"/>
          </a:p>
        </p:txBody>
      </p:sp>
    </p:spTree>
    <p:extLst>
      <p:ext uri="{BB962C8B-B14F-4D97-AF65-F5344CB8AC3E}">
        <p14:creationId xmlns:p14="http://schemas.microsoft.com/office/powerpoint/2010/main" val="1677630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Example AS Offers of ONRUC Resource</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5" name="Content Placeholder 4"/>
          <p:cNvSpPr>
            <a:spLocks noGrp="1"/>
          </p:cNvSpPr>
          <p:nvPr>
            <p:ph idx="1"/>
          </p:nvPr>
        </p:nvSpPr>
        <p:spPr>
          <a:xfrm>
            <a:off x="304800" y="990601"/>
            <a:ext cx="8534400" cy="762000"/>
          </a:xfrm>
        </p:spPr>
        <p:txBody>
          <a:bodyPr/>
          <a:lstStyle/>
          <a:p>
            <a:r>
              <a:rPr lang="en-US" sz="2000" dirty="0" smtClean="0"/>
              <a:t>RRS Example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RRS Offer floor for a RUC-instructed Resource able to provide RRS:</a:t>
            </a:r>
          </a:p>
          <a:p>
            <a:pPr lvl="1"/>
            <a:r>
              <a:rPr lang="en-US" sz="1800" dirty="0" smtClean="0"/>
              <a:t>Minimum of $4,800/MWh and $1,500/MWh = </a:t>
            </a:r>
            <a:r>
              <a:rPr lang="en-US" sz="1800" u="sng" dirty="0"/>
              <a:t>$1,500/MWh </a:t>
            </a:r>
            <a:endParaRPr lang="en-US" sz="1800" u="sng" dirty="0" smtClean="0"/>
          </a:p>
        </p:txBody>
      </p:sp>
      <p:graphicFrame>
        <p:nvGraphicFramePr>
          <p:cNvPr id="8" name="Chart 7"/>
          <p:cNvGraphicFramePr>
            <a:graphicFrameLocks/>
          </p:cNvGraphicFramePr>
          <p:nvPr>
            <p:extLst>
              <p:ext uri="{D42A27DB-BD31-4B8C-83A1-F6EECF244321}">
                <p14:modId xmlns:p14="http://schemas.microsoft.com/office/powerpoint/2010/main" val="4142971492"/>
              </p:ext>
            </p:extLst>
          </p:nvPr>
        </p:nvGraphicFramePr>
        <p:xfrm>
          <a:off x="632691" y="1392382"/>
          <a:ext cx="4953000" cy="2874817"/>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ular Callout 6"/>
          <p:cNvSpPr/>
          <p:nvPr/>
        </p:nvSpPr>
        <p:spPr>
          <a:xfrm>
            <a:off x="5592618" y="1870868"/>
            <a:ext cx="2057400" cy="1295400"/>
          </a:xfrm>
          <a:prstGeom prst="wedgeRoundRectCallout">
            <a:avLst>
              <a:gd name="adj1" fmla="val -103885"/>
              <a:gd name="adj2" fmla="val 1159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Price is ~$4,800/MWh at MW level equal to the AS Plan</a:t>
            </a:r>
            <a:endParaRPr lang="en-US" sz="1600" dirty="0"/>
          </a:p>
        </p:txBody>
      </p:sp>
    </p:spTree>
    <p:extLst>
      <p:ext uri="{BB962C8B-B14F-4D97-AF65-F5344CB8AC3E}">
        <p14:creationId xmlns:p14="http://schemas.microsoft.com/office/powerpoint/2010/main" val="777311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Example AS Offers of ONRUC Resource</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5" name="Content Placeholder 4"/>
          <p:cNvSpPr>
            <a:spLocks noGrp="1"/>
          </p:cNvSpPr>
          <p:nvPr>
            <p:ph idx="1"/>
          </p:nvPr>
        </p:nvSpPr>
        <p:spPr>
          <a:xfrm>
            <a:off x="304800" y="990601"/>
            <a:ext cx="8534400" cy="762000"/>
          </a:xfrm>
        </p:spPr>
        <p:txBody>
          <a:bodyPr/>
          <a:lstStyle/>
          <a:p>
            <a:r>
              <a:rPr lang="en-US" sz="2000" dirty="0" smtClean="0"/>
              <a:t>ECRS Example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r>
              <a:rPr lang="en-US" sz="2000" dirty="0" smtClean="0"/>
              <a:t>ECRS Offer floor for a RUC-instructed Resource able to provide ECRS:</a:t>
            </a:r>
          </a:p>
          <a:p>
            <a:pPr lvl="1"/>
            <a:r>
              <a:rPr lang="en-US" sz="1800" dirty="0" smtClean="0"/>
              <a:t>Minimum of $1,100/MWh and $1,500/MWh = </a:t>
            </a:r>
            <a:r>
              <a:rPr lang="en-US" sz="1800" u="sng" dirty="0" smtClean="0"/>
              <a:t>$1,100/MWh </a:t>
            </a:r>
          </a:p>
          <a:p>
            <a:pPr marL="457200" lvl="1" indent="0">
              <a:buNone/>
            </a:pPr>
            <a:endParaRPr lang="en-US" sz="1800" u="sng" dirty="0"/>
          </a:p>
        </p:txBody>
      </p:sp>
      <p:graphicFrame>
        <p:nvGraphicFramePr>
          <p:cNvPr id="10" name="Chart 9"/>
          <p:cNvGraphicFramePr>
            <a:graphicFrameLocks/>
          </p:cNvGraphicFramePr>
          <p:nvPr>
            <p:extLst>
              <p:ext uri="{D42A27DB-BD31-4B8C-83A1-F6EECF244321}">
                <p14:modId xmlns:p14="http://schemas.microsoft.com/office/powerpoint/2010/main" val="2694278628"/>
              </p:ext>
            </p:extLst>
          </p:nvPr>
        </p:nvGraphicFramePr>
        <p:xfrm>
          <a:off x="644236" y="1371601"/>
          <a:ext cx="4953000" cy="2874817"/>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ular Callout 6"/>
          <p:cNvSpPr/>
          <p:nvPr/>
        </p:nvSpPr>
        <p:spPr>
          <a:xfrm>
            <a:off x="5592618" y="1870868"/>
            <a:ext cx="2057400" cy="1295400"/>
          </a:xfrm>
          <a:prstGeom prst="wedgeRoundRectCallout">
            <a:avLst>
              <a:gd name="adj1" fmla="val -83632"/>
              <a:gd name="adj2" fmla="val 5269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Price is ~$1,100/MWh at MW level equal to the AS Plan</a:t>
            </a:r>
            <a:endParaRPr lang="en-US" sz="1600" dirty="0"/>
          </a:p>
        </p:txBody>
      </p:sp>
    </p:spTree>
    <p:extLst>
      <p:ext uri="{BB962C8B-B14F-4D97-AF65-F5344CB8AC3E}">
        <p14:creationId xmlns:p14="http://schemas.microsoft.com/office/powerpoint/2010/main" val="39572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Example AS Offers of ONRUC Resource</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
        <p:nvSpPr>
          <p:cNvPr id="5" name="Content Placeholder 4"/>
          <p:cNvSpPr>
            <a:spLocks noGrp="1"/>
          </p:cNvSpPr>
          <p:nvPr>
            <p:ph idx="1"/>
          </p:nvPr>
        </p:nvSpPr>
        <p:spPr>
          <a:xfrm>
            <a:off x="304800" y="990601"/>
            <a:ext cx="8534400" cy="762000"/>
          </a:xfrm>
        </p:spPr>
        <p:txBody>
          <a:bodyPr/>
          <a:lstStyle/>
          <a:p>
            <a:r>
              <a:rPr lang="en-US" sz="2000" dirty="0" smtClean="0"/>
              <a:t>Non-Spin Example</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Note: ASDC for Non-Spin goes beyond the AS Plan amount</a:t>
            </a:r>
          </a:p>
          <a:p>
            <a:r>
              <a:rPr lang="en-US" sz="2000" dirty="0" smtClean="0"/>
              <a:t>Non-Spin Offer floor for a RUC-instructed Resource able to provide Non-Spin:</a:t>
            </a:r>
          </a:p>
          <a:p>
            <a:pPr lvl="1"/>
            <a:r>
              <a:rPr lang="en-US" sz="1800" dirty="0" smtClean="0"/>
              <a:t>Minimum of $415/MWh and $1,500/MWh = </a:t>
            </a:r>
            <a:r>
              <a:rPr lang="en-US" sz="1800" u="sng" dirty="0" smtClean="0"/>
              <a:t>$415/MWh </a:t>
            </a:r>
          </a:p>
          <a:p>
            <a:pPr lvl="1"/>
            <a:endParaRPr lang="en-US" sz="1800" u="sng" dirty="0"/>
          </a:p>
        </p:txBody>
      </p:sp>
      <p:graphicFrame>
        <p:nvGraphicFramePr>
          <p:cNvPr id="8" name="Chart 7"/>
          <p:cNvGraphicFramePr>
            <a:graphicFrameLocks/>
          </p:cNvGraphicFramePr>
          <p:nvPr>
            <p:extLst>
              <p:ext uri="{D42A27DB-BD31-4B8C-83A1-F6EECF244321}">
                <p14:modId xmlns:p14="http://schemas.microsoft.com/office/powerpoint/2010/main" val="2927345382"/>
              </p:ext>
            </p:extLst>
          </p:nvPr>
        </p:nvGraphicFramePr>
        <p:xfrm>
          <a:off x="533400" y="1371601"/>
          <a:ext cx="5059218" cy="2874817"/>
        </p:xfrm>
        <a:graphic>
          <a:graphicData uri="http://schemas.openxmlformats.org/drawingml/2006/chart">
            <c:chart xmlns:c="http://schemas.openxmlformats.org/drawingml/2006/chart" xmlns:r="http://schemas.openxmlformats.org/officeDocument/2006/relationships" r:id="rId3"/>
          </a:graphicData>
        </a:graphic>
      </p:graphicFrame>
      <p:sp>
        <p:nvSpPr>
          <p:cNvPr id="7" name="Rounded Rectangular Callout 6"/>
          <p:cNvSpPr/>
          <p:nvPr/>
        </p:nvSpPr>
        <p:spPr>
          <a:xfrm>
            <a:off x="5277427" y="2453409"/>
            <a:ext cx="2057400" cy="1295400"/>
          </a:xfrm>
          <a:prstGeom prst="wedgeRoundRectCallout">
            <a:avLst>
              <a:gd name="adj1" fmla="val -186465"/>
              <a:gd name="adj2" fmla="val -1571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Price is ~$415/MWh at MW level equal to the AS Plan</a:t>
            </a:r>
            <a:endParaRPr lang="en-US" sz="1600" dirty="0"/>
          </a:p>
        </p:txBody>
      </p:sp>
      <p:cxnSp>
        <p:nvCxnSpPr>
          <p:cNvPr id="6" name="Straight Connector 5"/>
          <p:cNvCxnSpPr/>
          <p:nvPr/>
        </p:nvCxnSpPr>
        <p:spPr>
          <a:xfrm>
            <a:off x="2438400" y="2895600"/>
            <a:ext cx="0" cy="804068"/>
          </a:xfrm>
          <a:prstGeom prst="line">
            <a:avLst/>
          </a:prstGeom>
          <a:ln w="25400"/>
        </p:spPr>
        <p:style>
          <a:lnRef idx="1">
            <a:schemeClr val="accent2"/>
          </a:lnRef>
          <a:fillRef idx="0">
            <a:schemeClr val="accent2"/>
          </a:fillRef>
          <a:effectRef idx="0">
            <a:schemeClr val="accent2"/>
          </a:effectRef>
          <a:fontRef idx="minor">
            <a:schemeClr val="tx1"/>
          </a:fontRef>
        </p:style>
      </p:cxnSp>
      <p:cxnSp>
        <p:nvCxnSpPr>
          <p:cNvPr id="12" name="Straight Connector 11"/>
          <p:cNvCxnSpPr/>
          <p:nvPr/>
        </p:nvCxnSpPr>
        <p:spPr>
          <a:xfrm flipH="1">
            <a:off x="2438400" y="2438400"/>
            <a:ext cx="457200" cy="457200"/>
          </a:xfrm>
          <a:prstGeom prst="line">
            <a:avLst/>
          </a:prstGeom>
          <a:ln w="25400">
            <a:tailEnd type="triangle"/>
          </a:ln>
        </p:spPr>
        <p:style>
          <a:lnRef idx="1">
            <a:schemeClr val="accent2"/>
          </a:lnRef>
          <a:fillRef idx="0">
            <a:schemeClr val="accent2"/>
          </a:fillRef>
          <a:effectRef idx="0">
            <a:schemeClr val="accent2"/>
          </a:effectRef>
          <a:fontRef idx="minor">
            <a:schemeClr val="tx1"/>
          </a:fontRef>
        </p:style>
      </p:cxnSp>
      <p:sp>
        <p:nvSpPr>
          <p:cNvPr id="15" name="TextBox 14"/>
          <p:cNvSpPr txBox="1"/>
          <p:nvPr/>
        </p:nvSpPr>
        <p:spPr>
          <a:xfrm>
            <a:off x="2895600" y="2274121"/>
            <a:ext cx="2057400" cy="307777"/>
          </a:xfrm>
          <a:prstGeom prst="rect">
            <a:avLst/>
          </a:prstGeom>
          <a:solidFill>
            <a:srgbClr val="FFFFFF"/>
          </a:solidFill>
        </p:spPr>
        <p:txBody>
          <a:bodyPr wrap="square" rtlCol="0">
            <a:spAutoFit/>
          </a:bodyPr>
          <a:lstStyle/>
          <a:p>
            <a:r>
              <a:rPr lang="en-US" sz="1400" dirty="0" smtClean="0">
                <a:solidFill>
                  <a:schemeClr val="tx2"/>
                </a:solidFill>
              </a:rPr>
              <a:t>AS Plan for Non-Spin</a:t>
            </a:r>
            <a:endParaRPr lang="en-US" sz="1400" dirty="0">
              <a:solidFill>
                <a:schemeClr val="tx2"/>
              </a:solidFill>
            </a:endParaRPr>
          </a:p>
        </p:txBody>
      </p:sp>
      <p:sp>
        <p:nvSpPr>
          <p:cNvPr id="10" name="Rounded Rectangular Callout 9"/>
          <p:cNvSpPr/>
          <p:nvPr/>
        </p:nvSpPr>
        <p:spPr>
          <a:xfrm>
            <a:off x="4248727" y="815108"/>
            <a:ext cx="2057400" cy="1295400"/>
          </a:xfrm>
          <a:prstGeom prst="wedgeRoundRectCallout">
            <a:avLst>
              <a:gd name="adj1" fmla="val -162672"/>
              <a:gd name="adj2" fmla="val 23504"/>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smtClean="0"/>
              <a:t>$1,500/MWh would not allow any Non-Spin to be awarded to the Resource</a:t>
            </a:r>
            <a:endParaRPr lang="en-US" sz="1600" dirty="0"/>
          </a:p>
        </p:txBody>
      </p:sp>
    </p:spTree>
    <p:extLst>
      <p:ext uri="{BB962C8B-B14F-4D97-AF65-F5344CB8AC3E}">
        <p14:creationId xmlns:p14="http://schemas.microsoft.com/office/powerpoint/2010/main" val="609763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Application of AS Offer Floors</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
        <p:nvSpPr>
          <p:cNvPr id="5" name="Content Placeholder 4"/>
          <p:cNvSpPr>
            <a:spLocks noGrp="1"/>
          </p:cNvSpPr>
          <p:nvPr>
            <p:ph idx="1"/>
          </p:nvPr>
        </p:nvSpPr>
        <p:spPr>
          <a:xfrm>
            <a:off x="304800" y="990600"/>
            <a:ext cx="8534400" cy="2819399"/>
          </a:xfrm>
        </p:spPr>
        <p:txBody>
          <a:bodyPr/>
          <a:lstStyle/>
          <a:p>
            <a:r>
              <a:rPr lang="en-US" sz="2000" dirty="0"/>
              <a:t>Note that the AS Plan </a:t>
            </a:r>
            <a:r>
              <a:rPr lang="en-US" sz="2000" dirty="0" smtClean="0"/>
              <a:t>quantities vary </a:t>
            </a:r>
            <a:r>
              <a:rPr lang="en-US" sz="2000" dirty="0"/>
              <a:t>by hour </a:t>
            </a:r>
            <a:r>
              <a:rPr lang="en-US" sz="2000" dirty="0" smtClean="0"/>
              <a:t>so under this proposal different </a:t>
            </a:r>
            <a:r>
              <a:rPr lang="en-US" sz="2000" dirty="0"/>
              <a:t>hours will have different offer </a:t>
            </a:r>
            <a:r>
              <a:rPr lang="en-US" sz="2000" dirty="0" smtClean="0"/>
              <a:t>floors</a:t>
            </a:r>
          </a:p>
          <a:p>
            <a:endParaRPr lang="en-US" sz="2000" dirty="0"/>
          </a:p>
          <a:p>
            <a:r>
              <a:rPr lang="en-US" sz="2000" dirty="0" smtClean="0"/>
              <a:t>ERCOT systems will apply the offer floors if the QSE-submitted offer is below the applicable floor</a:t>
            </a:r>
          </a:p>
          <a:p>
            <a:pPr lvl="1"/>
            <a:r>
              <a:rPr lang="en-US" sz="1800" dirty="0" smtClean="0"/>
              <a:t>This is the same as the energy offer floor today</a:t>
            </a:r>
          </a:p>
          <a:p>
            <a:endParaRPr lang="en-US" sz="2000" dirty="0"/>
          </a:p>
        </p:txBody>
      </p:sp>
    </p:spTree>
    <p:extLst>
      <p:ext uri="{BB962C8B-B14F-4D97-AF65-F5344CB8AC3E}">
        <p14:creationId xmlns:p14="http://schemas.microsoft.com/office/powerpoint/2010/main" val="1438404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The Relevant Outputs the Reliability Deployment Price Adder Process </a:t>
            </a:r>
            <a:r>
              <a:rPr lang="en-US" dirty="0"/>
              <a:t>w</a:t>
            </a:r>
            <a:r>
              <a:rPr lang="en-US" b="1" dirty="0" smtClean="0">
                <a:solidFill>
                  <a:schemeClr val="accent1"/>
                </a:solidFill>
              </a:rPr>
              <a:t>ill Change with RTC</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solidFill>
                  <a:schemeClr val="tx2"/>
                </a:solidFill>
              </a:rPr>
              <a:t>Individual price adders will apply to energy as well as each AS product</a:t>
            </a:r>
            <a:endParaRPr lang="en-US" sz="2000" dirty="0">
              <a:solidFill>
                <a:schemeClr val="tx2"/>
              </a:solidFill>
            </a:endParaRPr>
          </a:p>
          <a:p>
            <a:pPr lvl="1">
              <a:lnSpc>
                <a:spcPct val="150000"/>
              </a:lnSpc>
            </a:pPr>
            <a:r>
              <a:rPr lang="en-US" sz="1800" dirty="0" smtClean="0"/>
              <a:t>Energy price adder</a:t>
            </a:r>
          </a:p>
          <a:p>
            <a:pPr lvl="1">
              <a:lnSpc>
                <a:spcPct val="150000"/>
              </a:lnSpc>
            </a:pPr>
            <a:r>
              <a:rPr lang="en-US" sz="1800" dirty="0" smtClean="0">
                <a:solidFill>
                  <a:schemeClr val="tx2"/>
                </a:solidFill>
              </a:rPr>
              <a:t>Regulation Up price adder</a:t>
            </a:r>
          </a:p>
          <a:p>
            <a:pPr lvl="1">
              <a:lnSpc>
                <a:spcPct val="150000"/>
              </a:lnSpc>
            </a:pPr>
            <a:r>
              <a:rPr lang="en-US" sz="1800" dirty="0" smtClean="0"/>
              <a:t>Regulation Down price adder</a:t>
            </a:r>
            <a:endParaRPr lang="en-US" sz="1800" dirty="0" smtClean="0">
              <a:solidFill>
                <a:schemeClr val="tx2"/>
              </a:solidFill>
            </a:endParaRPr>
          </a:p>
          <a:p>
            <a:pPr lvl="1">
              <a:lnSpc>
                <a:spcPct val="150000"/>
              </a:lnSpc>
            </a:pPr>
            <a:r>
              <a:rPr lang="en-US" sz="1800" dirty="0" smtClean="0"/>
              <a:t>RRS price adder</a:t>
            </a:r>
          </a:p>
          <a:p>
            <a:pPr lvl="1">
              <a:lnSpc>
                <a:spcPct val="150000"/>
              </a:lnSpc>
            </a:pPr>
            <a:r>
              <a:rPr lang="en-US" sz="1800" dirty="0" smtClean="0">
                <a:solidFill>
                  <a:schemeClr val="tx2"/>
                </a:solidFill>
              </a:rPr>
              <a:t>ECRS price adder</a:t>
            </a:r>
          </a:p>
          <a:p>
            <a:pPr lvl="1">
              <a:lnSpc>
                <a:spcPct val="150000"/>
              </a:lnSpc>
            </a:pPr>
            <a:r>
              <a:rPr lang="en-US" sz="1800" dirty="0" smtClean="0">
                <a:solidFill>
                  <a:schemeClr val="tx2"/>
                </a:solidFill>
              </a:rPr>
              <a:t>NSRS price adder</a:t>
            </a:r>
          </a:p>
          <a:p>
            <a:pPr lvl="1">
              <a:lnSpc>
                <a:spcPct val="150000"/>
              </a:lnSpc>
            </a:pPr>
            <a:endParaRPr lang="en-US" sz="1800" dirty="0" smtClean="0">
              <a:solidFill>
                <a:schemeClr val="tx2"/>
              </a:solidFill>
            </a:endParaRPr>
          </a:p>
          <a:p>
            <a:pPr>
              <a:lnSpc>
                <a:spcPct val="150000"/>
              </a:lnSpc>
            </a:pPr>
            <a:r>
              <a:rPr lang="en-US" sz="2000" dirty="0" smtClean="0">
                <a:solidFill>
                  <a:schemeClr val="tx2"/>
                </a:solidFill>
              </a:rPr>
              <a:t>AS price adders </a:t>
            </a:r>
            <a:r>
              <a:rPr lang="en-US" sz="2000" dirty="0" smtClean="0"/>
              <a:t>will be b</a:t>
            </a:r>
            <a:r>
              <a:rPr lang="en-US" sz="2000" dirty="0" smtClean="0">
                <a:solidFill>
                  <a:schemeClr val="tx2"/>
                </a:solidFill>
              </a:rPr>
              <a:t>ased on </a:t>
            </a:r>
            <a:r>
              <a:rPr lang="en-US" sz="2000" dirty="0" smtClean="0"/>
              <a:t>positive </a:t>
            </a:r>
            <a:r>
              <a:rPr lang="en-US" sz="2000" dirty="0" smtClean="0">
                <a:solidFill>
                  <a:schemeClr val="tx2"/>
                </a:solidFill>
              </a:rPr>
              <a:t>increase in MCPCs between dispatch and pricing runs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Ability to Opt Out of RUC Settlement</a:t>
            </a:r>
            <a:endParaRPr lang="en-US" sz="2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5636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RTC and Opting Out of RUC Settlement</a:t>
            </a:r>
            <a:endParaRPr lang="en-US" b="1" dirty="0">
              <a:solidFill>
                <a:schemeClr val="accent1"/>
              </a:solidFill>
            </a:endParaRPr>
          </a:p>
        </p:txBody>
      </p:sp>
      <p:sp>
        <p:nvSpPr>
          <p:cNvPr id="3" name="Content Placeholder 2"/>
          <p:cNvSpPr>
            <a:spLocks noGrp="1"/>
          </p:cNvSpPr>
          <p:nvPr>
            <p:ph idx="1"/>
          </p:nvPr>
        </p:nvSpPr>
        <p:spPr>
          <a:xfrm>
            <a:off x="304800" y="1524000"/>
            <a:ext cx="8534400" cy="4572000"/>
          </a:xfrm>
        </p:spPr>
        <p:txBody>
          <a:bodyPr/>
          <a:lstStyle/>
          <a:p>
            <a:pPr>
              <a:lnSpc>
                <a:spcPct val="150000"/>
              </a:lnSpc>
            </a:pPr>
            <a:r>
              <a:rPr lang="en-US" sz="2400" dirty="0" smtClean="0"/>
              <a:t>RTC will not affect the ability for QSEs to opt out of RUC settlement</a:t>
            </a:r>
            <a:endParaRPr lang="en-US" sz="2400" dirty="0">
              <a:solidFill>
                <a:schemeClr val="tx2"/>
              </a:solidFill>
            </a:endParaRPr>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42007778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Principle Concepts – KP1</a:t>
            </a:r>
            <a:endParaRPr lang="en-US" dirty="0"/>
          </a:p>
        </p:txBody>
      </p:sp>
      <p:sp>
        <p:nvSpPr>
          <p:cNvPr id="3" name="Content Placeholder 2"/>
          <p:cNvSpPr>
            <a:spLocks noGrp="1"/>
          </p:cNvSpPr>
          <p:nvPr>
            <p:ph idx="1"/>
          </p:nvPr>
        </p:nvSpPr>
        <p:spPr/>
        <p:txBody>
          <a:bodyPr/>
          <a:lstStyle/>
          <a:p>
            <a:r>
              <a:rPr lang="en-US" sz="2400" dirty="0" smtClean="0"/>
              <a:t>KP1.1</a:t>
            </a:r>
          </a:p>
          <a:p>
            <a:pPr lvl="1"/>
            <a:r>
              <a:rPr lang="en-US" sz="2000" dirty="0" smtClean="0"/>
              <a:t>The Reliability Deployment Price Adder process will apply to both energy and AS, and the adder for each AS product will be the positive increase in MCPC between the dispatch and pricing run</a:t>
            </a:r>
            <a:endParaRPr lang="en-US" sz="1800" dirty="0" smtClean="0"/>
          </a:p>
          <a:p>
            <a:pPr lvl="1"/>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982774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Principle </a:t>
            </a:r>
            <a:r>
              <a:rPr lang="en-US" dirty="0"/>
              <a:t>Concepts </a:t>
            </a:r>
            <a:r>
              <a:rPr lang="en-US" dirty="0" smtClean="0"/>
              <a:t>– KP3</a:t>
            </a:r>
            <a:endParaRPr lang="en-US" dirty="0"/>
          </a:p>
        </p:txBody>
      </p:sp>
      <p:sp>
        <p:nvSpPr>
          <p:cNvPr id="3" name="Content Placeholder 2"/>
          <p:cNvSpPr>
            <a:spLocks noGrp="1"/>
          </p:cNvSpPr>
          <p:nvPr>
            <p:ph idx="1"/>
          </p:nvPr>
        </p:nvSpPr>
        <p:spPr/>
        <p:txBody>
          <a:bodyPr/>
          <a:lstStyle/>
          <a:p>
            <a:r>
              <a:rPr lang="en-US" sz="2400" dirty="0" smtClean="0"/>
              <a:t>KP3</a:t>
            </a:r>
          </a:p>
          <a:p>
            <a:pPr lvl="1"/>
            <a:r>
              <a:rPr lang="en-US" sz="2000" dirty="0" smtClean="0"/>
              <a:t>The RUC engine will use the same proxy methodology for AS </a:t>
            </a:r>
            <a:r>
              <a:rPr lang="en-US" sz="2000" dirty="0" err="1" smtClean="0"/>
              <a:t>as</a:t>
            </a:r>
            <a:r>
              <a:rPr lang="en-US" sz="2000" dirty="0" smtClean="0"/>
              <a:t> Real-Time</a:t>
            </a:r>
          </a:p>
          <a:p>
            <a:pPr lvl="1"/>
            <a:endParaRPr lang="en-US" sz="2000" dirty="0" smtClean="0"/>
          </a:p>
          <a:p>
            <a:pPr lvl="1"/>
            <a:r>
              <a:rPr lang="en-US" sz="2000" dirty="0" smtClean="0"/>
              <a:t>The RUC engine will use the same scaling for AS offers as energy offers</a:t>
            </a:r>
          </a:p>
          <a:p>
            <a:pPr lvl="1"/>
            <a:endParaRPr lang="en-US" sz="2000" dirty="0" smtClean="0"/>
          </a:p>
          <a:p>
            <a:pPr lvl="1"/>
            <a:r>
              <a:rPr lang="en-US" sz="2000" dirty="0" smtClean="0"/>
              <a:t>RUC will use new information contained in the COP </a:t>
            </a:r>
            <a:r>
              <a:rPr lang="en-US" sz="2000" dirty="0"/>
              <a:t>to determine how much capability for each AS product each Resource will be capable of </a:t>
            </a:r>
            <a:r>
              <a:rPr lang="en-US" sz="2000" dirty="0" smtClean="0"/>
              <a:t>providing</a:t>
            </a:r>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2064875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Topics</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lvl="0"/>
            <a:r>
              <a:rPr lang="en-US" sz="2000" dirty="0" smtClean="0"/>
              <a:t>Process </a:t>
            </a:r>
            <a:r>
              <a:rPr lang="en-US" sz="2000" dirty="0"/>
              <a:t>for determining the amount of individual AS products that can be provided by a Resource for RUC</a:t>
            </a:r>
          </a:p>
          <a:p>
            <a:endParaRPr lang="en-US" sz="2000" dirty="0" smtClean="0"/>
          </a:p>
          <a:p>
            <a:r>
              <a:rPr lang="en-US" sz="2000" dirty="0" smtClean="0"/>
              <a:t>Potential </a:t>
            </a:r>
            <a:r>
              <a:rPr lang="en-US" sz="2000" dirty="0"/>
              <a:t>floors for AS Offers on Resources committed through the RUC process</a:t>
            </a:r>
          </a:p>
          <a:p>
            <a:endParaRPr lang="en-US" sz="2000" dirty="0" smtClean="0"/>
          </a:p>
          <a:p>
            <a:r>
              <a:rPr lang="en-US" sz="2000" dirty="0" smtClean="0"/>
              <a:t>Continuation </a:t>
            </a:r>
            <a:r>
              <a:rPr lang="en-US" sz="2000" dirty="0"/>
              <a:t>of the Reliability Deployment Price Adder process</a:t>
            </a:r>
          </a:p>
          <a:p>
            <a:pPr lvl="0"/>
            <a:endParaRPr lang="en-US" sz="2000" dirty="0" smtClean="0"/>
          </a:p>
          <a:p>
            <a:pPr lvl="0"/>
            <a:r>
              <a:rPr lang="en-US" sz="2000" dirty="0" smtClean="0"/>
              <a:t>QSEs </a:t>
            </a:r>
            <a:r>
              <a:rPr lang="en-US" sz="2000" dirty="0"/>
              <a:t>instructed to be committed by RUC may elect to forgo RUC Settlement (i.e., continuation of opt out</a:t>
            </a:r>
            <a:r>
              <a:rPr lang="en-US" sz="2000" dirty="0" smtClean="0"/>
              <a:t>)</a:t>
            </a: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3450341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Principle </a:t>
            </a:r>
            <a:r>
              <a:rPr lang="en-US" dirty="0"/>
              <a:t>Concepts </a:t>
            </a:r>
            <a:r>
              <a:rPr lang="en-US" dirty="0" smtClean="0"/>
              <a:t>– KP3, continued</a:t>
            </a:r>
            <a:endParaRPr lang="en-US" dirty="0"/>
          </a:p>
        </p:txBody>
      </p:sp>
      <p:sp>
        <p:nvSpPr>
          <p:cNvPr id="3" name="Content Placeholder 2"/>
          <p:cNvSpPr>
            <a:spLocks noGrp="1"/>
          </p:cNvSpPr>
          <p:nvPr>
            <p:ph idx="1"/>
          </p:nvPr>
        </p:nvSpPr>
        <p:spPr/>
        <p:txBody>
          <a:bodyPr/>
          <a:lstStyle/>
          <a:p>
            <a:r>
              <a:rPr lang="en-US" sz="2400" dirty="0" smtClean="0"/>
              <a:t>KP3</a:t>
            </a:r>
          </a:p>
          <a:p>
            <a:pPr lvl="1"/>
            <a:r>
              <a:rPr lang="en-US" sz="2000" dirty="0" smtClean="0"/>
              <a:t>The </a:t>
            </a:r>
            <a:r>
              <a:rPr lang="en-US" sz="2000" dirty="0"/>
              <a:t>Energy Offer Floor for RUC-instructed Resources which have not opted out of RUC settlement will be $</a:t>
            </a:r>
            <a:r>
              <a:rPr lang="en-US" sz="2000" dirty="0" smtClean="0"/>
              <a:t>1,500/MWh for both the dispatching and pricing run</a:t>
            </a:r>
          </a:p>
          <a:p>
            <a:pPr lvl="1"/>
            <a:endParaRPr lang="en-US" sz="2000" dirty="0"/>
          </a:p>
          <a:p>
            <a:pPr lvl="1"/>
            <a:r>
              <a:rPr lang="en-US" sz="2000" dirty="0"/>
              <a:t>AS Offer Floors for RUC-instructed Resources which have not opted out of RUC settlement will be $1,500/MWh, or the ASDC value at the AS Plan quantity, whichever is lower, for both the </a:t>
            </a:r>
            <a:r>
              <a:rPr lang="en-US" sz="2000" dirty="0" smtClean="0"/>
              <a:t>dispatch </a:t>
            </a:r>
            <a:r>
              <a:rPr lang="en-US" sz="2000" dirty="0"/>
              <a:t>and pricing </a:t>
            </a:r>
            <a:r>
              <a:rPr lang="en-US" sz="2000" dirty="0" smtClean="0"/>
              <a:t>runs</a:t>
            </a:r>
          </a:p>
          <a:p>
            <a:pPr lvl="1"/>
            <a:endParaRPr lang="en-US" sz="2000" dirty="0"/>
          </a:p>
          <a:p>
            <a:pPr lvl="1"/>
            <a:r>
              <a:rPr lang="en-US" sz="2000" dirty="0" smtClean="0"/>
              <a:t>RTC will </a:t>
            </a:r>
            <a:r>
              <a:rPr lang="en-US" sz="2000" dirty="0"/>
              <a:t>not affect the ability for QSEs to opt out of RUC settlement</a:t>
            </a:r>
          </a:p>
          <a:p>
            <a:pPr lvl="1"/>
            <a:endParaRPr lang="en-US" sz="2000" dirty="0" smtClean="0"/>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213101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19400"/>
            <a:ext cx="7772400" cy="781050"/>
          </a:xfrm>
        </p:spPr>
        <p:txBody>
          <a:bodyPr/>
          <a:lstStyle/>
          <a:p>
            <a:r>
              <a:rPr lang="en-US" sz="3600" dirty="0" smtClean="0"/>
              <a:t>Questions</a:t>
            </a:r>
            <a:endParaRPr lang="en-US" sz="3600" dirty="0"/>
          </a:p>
        </p:txBody>
      </p:sp>
    </p:spTree>
    <p:extLst>
      <p:ext uri="{BB962C8B-B14F-4D97-AF65-F5344CB8AC3E}">
        <p14:creationId xmlns:p14="http://schemas.microsoft.com/office/powerpoint/2010/main" val="4227132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AS Provision in RUC Studies</a:t>
            </a:r>
            <a:endParaRPr lang="en-US" sz="28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692623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AS Provision in RUC</a:t>
            </a:r>
            <a:endParaRPr lang="en-US" b="1" dirty="0">
              <a:solidFill>
                <a:schemeClr val="accent1"/>
              </a:solidFill>
            </a:endParaRPr>
          </a:p>
        </p:txBody>
      </p:sp>
      <p:sp>
        <p:nvSpPr>
          <p:cNvPr id="3" name="Content Placeholder 2"/>
          <p:cNvSpPr>
            <a:spLocks noGrp="1"/>
          </p:cNvSpPr>
          <p:nvPr>
            <p:ph idx="1"/>
          </p:nvPr>
        </p:nvSpPr>
        <p:spPr>
          <a:xfrm>
            <a:off x="304800" y="1066800"/>
            <a:ext cx="8534400" cy="5029200"/>
          </a:xfrm>
        </p:spPr>
        <p:txBody>
          <a:bodyPr/>
          <a:lstStyle/>
          <a:p>
            <a:pPr>
              <a:lnSpc>
                <a:spcPct val="150000"/>
              </a:lnSpc>
            </a:pPr>
            <a:r>
              <a:rPr lang="en-US" sz="2000" dirty="0" smtClean="0"/>
              <a:t>With the RUC engine also co-optimizing energy and AS when analyzing future system conditions, it will need as input the amount of individual AS products that can be provided by a Resource</a:t>
            </a:r>
          </a:p>
          <a:p>
            <a:pPr>
              <a:lnSpc>
                <a:spcPct val="150000"/>
              </a:lnSpc>
            </a:pPr>
            <a:endParaRPr lang="en-US" sz="2000" dirty="0" smtClean="0"/>
          </a:p>
          <a:p>
            <a:pPr>
              <a:lnSpc>
                <a:spcPct val="150000"/>
              </a:lnSpc>
            </a:pPr>
            <a:r>
              <a:rPr lang="en-US" sz="2000" dirty="0" smtClean="0"/>
              <a:t>As part of KP3, TAC has already approved the following language:</a:t>
            </a:r>
          </a:p>
          <a:p>
            <a:pPr lvl="1">
              <a:lnSpc>
                <a:spcPct val="150000"/>
              </a:lnSpc>
            </a:pPr>
            <a:r>
              <a:rPr lang="en-US" sz="1800" dirty="0" smtClean="0"/>
              <a:t>“Proxy </a:t>
            </a:r>
            <a:r>
              <a:rPr lang="en-US" sz="1800" dirty="0"/>
              <a:t>AS Offers will be used in RUC in determining a co-optimized solution where AS Offers have not been submitted</a:t>
            </a:r>
            <a:r>
              <a:rPr lang="en-US" sz="1800" dirty="0" smtClean="0"/>
              <a:t>.”</a:t>
            </a:r>
          </a:p>
          <a:p>
            <a:pPr lvl="1">
              <a:lnSpc>
                <a:spcPct val="150000"/>
              </a:lnSpc>
            </a:pPr>
            <a:endParaRPr lang="en-US" sz="1800" dirty="0"/>
          </a:p>
          <a:p>
            <a:pPr>
              <a:lnSpc>
                <a:spcPct val="150000"/>
              </a:lnSpc>
            </a:pPr>
            <a:r>
              <a:rPr lang="en-US" sz="2000" dirty="0" smtClean="0"/>
              <a:t>Related to this, looking to discuss additional detail on the AS Offers and changes to information provided in the COPs</a:t>
            </a:r>
            <a:endParaRPr lang="en-US" sz="2000" dirty="0"/>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928114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Offers </a:t>
            </a:r>
            <a:r>
              <a:rPr lang="en-US" b="1" dirty="0" smtClean="0">
                <a:solidFill>
                  <a:schemeClr val="accent1"/>
                </a:solidFill>
              </a:rPr>
              <a:t>for AS Provision in RUC</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2000" dirty="0" smtClean="0"/>
              <a:t>ERCOT is proposing</a:t>
            </a:r>
            <a:r>
              <a:rPr lang="en-US" sz="2000" dirty="0" smtClean="0">
                <a:solidFill>
                  <a:schemeClr val="tx2"/>
                </a:solidFill>
              </a:rPr>
              <a:t> to use the same proxy methodology for AS offers in RUC as in Real-Time</a:t>
            </a:r>
          </a:p>
          <a:p>
            <a:pPr lvl="1">
              <a:lnSpc>
                <a:spcPct val="150000"/>
              </a:lnSpc>
            </a:pPr>
            <a:r>
              <a:rPr lang="en-US" sz="1800" dirty="0"/>
              <a:t>Proxy methodology for </a:t>
            </a:r>
            <a:r>
              <a:rPr lang="en-US" sz="1800" dirty="0" smtClean="0"/>
              <a:t>Real-Time </a:t>
            </a:r>
            <a:r>
              <a:rPr lang="en-US" sz="1800" dirty="0"/>
              <a:t>is still under discussion, but </a:t>
            </a:r>
            <a:r>
              <a:rPr lang="en-US" sz="1800" dirty="0" smtClean="0"/>
              <a:t>the final </a:t>
            </a:r>
            <a:r>
              <a:rPr lang="en-US" sz="1800" dirty="0"/>
              <a:t>determination for Real-Time</a:t>
            </a:r>
            <a:r>
              <a:rPr lang="en-US" sz="1800" dirty="0" smtClean="0"/>
              <a:t> </a:t>
            </a:r>
            <a:r>
              <a:rPr lang="en-US" sz="1800" dirty="0"/>
              <a:t>will also be used in RUC</a:t>
            </a:r>
          </a:p>
          <a:p>
            <a:pPr lvl="1">
              <a:lnSpc>
                <a:spcPct val="150000"/>
              </a:lnSpc>
            </a:pPr>
            <a:r>
              <a:rPr lang="en-US" sz="1800" dirty="0" smtClean="0">
                <a:solidFill>
                  <a:schemeClr val="tx2"/>
                </a:solidFill>
              </a:rPr>
              <a:t>This is most likely to result </a:t>
            </a:r>
            <a:r>
              <a:rPr lang="en-US" sz="1800" dirty="0" smtClean="0"/>
              <a:t>in the most accurate prediction of Real-Time outcomes</a:t>
            </a:r>
          </a:p>
          <a:p>
            <a:pPr lvl="1">
              <a:lnSpc>
                <a:spcPct val="150000"/>
              </a:lnSpc>
            </a:pPr>
            <a:endParaRPr lang="en-US" sz="1800" dirty="0" smtClean="0">
              <a:solidFill>
                <a:schemeClr val="tx2"/>
              </a:solidFill>
            </a:endParaRPr>
          </a:p>
          <a:p>
            <a:pPr>
              <a:lnSpc>
                <a:spcPct val="150000"/>
              </a:lnSpc>
            </a:pPr>
            <a:r>
              <a:rPr lang="en-US" sz="2000" dirty="0"/>
              <a:t>ERCOT </a:t>
            </a:r>
            <a:r>
              <a:rPr lang="en-US" sz="2000" dirty="0" smtClean="0"/>
              <a:t>is </a:t>
            </a:r>
            <a:r>
              <a:rPr lang="en-US" sz="2000" dirty="0" smtClean="0">
                <a:solidFill>
                  <a:schemeClr val="tx2"/>
                </a:solidFill>
              </a:rPr>
              <a:t>also proposing that RUC use the same scaling for AS offers that is currently applied to energy offers (=1/1000)</a:t>
            </a:r>
            <a:endParaRPr lang="en-US" sz="1800" dirty="0" smtClean="0">
              <a:solidFill>
                <a:schemeClr val="tx2"/>
              </a:solidFill>
            </a:endParaRPr>
          </a:p>
          <a:p>
            <a:pPr lvl="1">
              <a:lnSpc>
                <a:spcPct val="150000"/>
              </a:lnSpc>
            </a:pPr>
            <a:r>
              <a:rPr lang="en-US" sz="1800" dirty="0" smtClean="0">
                <a:solidFill>
                  <a:schemeClr val="tx2"/>
                </a:solidFill>
              </a:rPr>
              <a:t>The scaling would be applied to both submitted and proxy AS offers</a:t>
            </a:r>
          </a:p>
          <a:p>
            <a:pPr lvl="1">
              <a:lnSpc>
                <a:spcPct val="150000"/>
              </a:lnSpc>
            </a:pPr>
            <a:endParaRPr lang="en-US" sz="1800" dirty="0">
              <a:solidFill>
                <a:schemeClr val="tx2"/>
              </a:solidFill>
            </a:endParaRPr>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606873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Additional COP </a:t>
            </a:r>
            <a:r>
              <a:rPr lang="en-US" dirty="0" smtClean="0"/>
              <a:t>Information for RUC</a:t>
            </a:r>
            <a:endParaRPr lang="en-US" b="1" dirty="0">
              <a:solidFill>
                <a:schemeClr val="accent1"/>
              </a:solidFill>
            </a:endParaRPr>
          </a:p>
        </p:txBody>
      </p:sp>
      <p:sp>
        <p:nvSpPr>
          <p:cNvPr id="3" name="Content Placeholder 2"/>
          <p:cNvSpPr>
            <a:spLocks noGrp="1"/>
          </p:cNvSpPr>
          <p:nvPr>
            <p:ph idx="1"/>
          </p:nvPr>
        </p:nvSpPr>
        <p:spPr>
          <a:xfrm>
            <a:off x="304800" y="914400"/>
            <a:ext cx="8534400" cy="5181600"/>
          </a:xfrm>
        </p:spPr>
        <p:txBody>
          <a:bodyPr/>
          <a:lstStyle/>
          <a:p>
            <a:pPr>
              <a:lnSpc>
                <a:spcPct val="150000"/>
              </a:lnSpc>
            </a:pPr>
            <a:r>
              <a:rPr lang="en-US" sz="2000" dirty="0" smtClean="0"/>
              <a:t>In addition to submitted and proxy AS Offers, RUC will also use COP information to determine how much capability for each AS product each Resource will be capable of providing in each hour of the RUC study period</a:t>
            </a:r>
          </a:p>
          <a:p>
            <a:pPr>
              <a:lnSpc>
                <a:spcPct val="150000"/>
              </a:lnSpc>
            </a:pPr>
            <a:endParaRPr lang="en-US" sz="1400" dirty="0" smtClean="0"/>
          </a:p>
          <a:p>
            <a:pPr>
              <a:lnSpc>
                <a:spcPct val="150000"/>
              </a:lnSpc>
            </a:pPr>
            <a:r>
              <a:rPr lang="en-US" sz="2000" dirty="0" smtClean="0"/>
              <a:t>Proposing change to the data elements in the COP where Resource AS Responsibilities are replaced with Resource AS Capabilities</a:t>
            </a:r>
          </a:p>
          <a:p>
            <a:pPr lvl="1">
              <a:lnSpc>
                <a:spcPct val="150000"/>
              </a:lnSpc>
            </a:pPr>
            <a:r>
              <a:rPr lang="en-US" sz="1800" dirty="0" smtClean="0"/>
              <a:t>This new information will help limit the amount of AS that RUC can put on a Resource to values below the qualified amounts when the Resource is expected to have physical limitations in Real-Time</a:t>
            </a:r>
          </a:p>
          <a:p>
            <a:pPr lvl="1">
              <a:lnSpc>
                <a:spcPct val="150000"/>
              </a:lnSpc>
            </a:pPr>
            <a:r>
              <a:rPr lang="en-US" sz="1800" dirty="0" smtClean="0"/>
              <a:t>RUC will also consider information like COP Resource Status when determining dispatch and placement of AS</a:t>
            </a:r>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2340301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800" dirty="0" smtClean="0"/>
              <a:t>Offer Floors </a:t>
            </a:r>
            <a:r>
              <a:rPr lang="en-US" sz="2800" dirty="0"/>
              <a:t>for ONRUC Resources in </a:t>
            </a:r>
            <a:r>
              <a:rPr lang="en-US" sz="2800" dirty="0" smtClean="0"/>
              <a:t>SCED </a:t>
            </a:r>
            <a:br>
              <a:rPr lang="en-US" sz="2800" dirty="0" smtClean="0"/>
            </a:br>
            <a:r>
              <a:rPr lang="en-US" sz="2800" dirty="0" smtClean="0"/>
              <a:t>and </a:t>
            </a:r>
            <a:br>
              <a:rPr lang="en-US" sz="2800" dirty="0" smtClean="0"/>
            </a:br>
            <a:r>
              <a:rPr lang="en-US" sz="2800" dirty="0" smtClean="0"/>
              <a:t>the Reliability </a:t>
            </a:r>
            <a:r>
              <a:rPr lang="en-US" sz="2800" dirty="0"/>
              <a:t>Deployment Price Adder </a:t>
            </a:r>
            <a:r>
              <a:rPr lang="en-US" sz="2800" dirty="0" smtClean="0"/>
              <a:t>Process</a:t>
            </a:r>
            <a:endParaRPr lang="en-US" sz="2800" dirty="0"/>
          </a:p>
        </p:txBody>
      </p:sp>
    </p:spTree>
    <p:extLst>
      <p:ext uri="{BB962C8B-B14F-4D97-AF65-F5344CB8AC3E}">
        <p14:creationId xmlns:p14="http://schemas.microsoft.com/office/powerpoint/2010/main" val="1954121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746918"/>
          </a:xfrm>
        </p:spPr>
        <p:txBody>
          <a:bodyPr/>
          <a:lstStyle/>
          <a:p>
            <a:r>
              <a:rPr lang="en-US" dirty="0" smtClean="0"/>
              <a:t>Addressing the Impacts Reliability Deployments</a:t>
            </a:r>
            <a:endParaRPr lang="en-US" dirty="0"/>
          </a:p>
        </p:txBody>
      </p:sp>
      <p:sp>
        <p:nvSpPr>
          <p:cNvPr id="3" name="Content Placeholder 2"/>
          <p:cNvSpPr>
            <a:spLocks noGrp="1"/>
          </p:cNvSpPr>
          <p:nvPr>
            <p:ph idx="1"/>
          </p:nvPr>
        </p:nvSpPr>
        <p:spPr>
          <a:xfrm>
            <a:off x="304800" y="1295400"/>
            <a:ext cx="8534400" cy="5052221"/>
          </a:xfrm>
        </p:spPr>
        <p:txBody>
          <a:bodyPr/>
          <a:lstStyle/>
          <a:p>
            <a:r>
              <a:rPr lang="en-US" sz="2000" dirty="0" smtClean="0"/>
              <a:t>As part of KP1.1, RTCTF has discussed the following principle concept:</a:t>
            </a:r>
          </a:p>
          <a:p>
            <a:pPr lvl="1"/>
            <a:r>
              <a:rPr lang="en-US" sz="1800" dirty="0"/>
              <a:t>“</a:t>
            </a:r>
            <a:r>
              <a:rPr lang="en-US" sz="1800" dirty="0" smtClean="0"/>
              <a:t>2)  The </a:t>
            </a:r>
            <a:r>
              <a:rPr lang="en-US" sz="1800" dirty="0"/>
              <a:t>existing process of having a pricing run to capture the effects of reliability deployments will continue.  However, the pricing run will be modified to also co-optimize energy and AS.  To account for the co-optimization in the pricing run, the following modifications will be made to the inputs:</a:t>
            </a:r>
          </a:p>
          <a:p>
            <a:pPr marL="457200" lvl="1" indent="0">
              <a:buNone/>
            </a:pPr>
            <a:r>
              <a:rPr lang="en-US" sz="1800" dirty="0" smtClean="0"/>
              <a:t>	a. AS </a:t>
            </a:r>
            <a:r>
              <a:rPr lang="en-US" sz="1800" dirty="0"/>
              <a:t>offers from Reliability Unit Commitment (RUC) instructed </a:t>
            </a:r>
            <a:r>
              <a:rPr lang="en-US" sz="1800" dirty="0" smtClean="0"/>
              <a:t>	Resources</a:t>
            </a:r>
            <a:r>
              <a:rPr lang="en-US" sz="1800" dirty="0"/>
              <a:t>, including RMR Resources, will be removed for the pricing run </a:t>
            </a:r>
            <a:r>
              <a:rPr lang="en-US" sz="1800" dirty="0" smtClean="0"/>
              <a:t>	or be </a:t>
            </a:r>
            <a:r>
              <a:rPr lang="en-US" sz="1800" dirty="0"/>
              <a:t>assigned a pre-defined high AS offer price .</a:t>
            </a:r>
          </a:p>
          <a:p>
            <a:endParaRPr lang="en-US" sz="2000" dirty="0" smtClean="0"/>
          </a:p>
          <a:p>
            <a:r>
              <a:rPr lang="en-US" sz="2000" dirty="0" smtClean="0"/>
              <a:t>Looking to discuss additional detail </a:t>
            </a:r>
            <a:r>
              <a:rPr lang="en-US" sz="2000" dirty="0"/>
              <a:t>about the Reliability Deployment Price Adder </a:t>
            </a:r>
            <a:r>
              <a:rPr lang="en-US" sz="2000" dirty="0" smtClean="0"/>
              <a:t>process and the </a:t>
            </a:r>
            <a:r>
              <a:rPr lang="en-US" sz="2000" dirty="0"/>
              <a:t>treatment of ONRUC </a:t>
            </a:r>
            <a:r>
              <a:rPr lang="en-US" sz="2000" dirty="0" smtClean="0"/>
              <a:t>Resources in both the dispatch and pricing runs</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4153101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Energy and AS Offer Floors for ONRUC Resources</a:t>
            </a:r>
            <a:endParaRPr lang="en-US" b="1" dirty="0">
              <a:solidFill>
                <a:schemeClr val="accent1"/>
              </a:solidFill>
            </a:endParaRPr>
          </a:p>
        </p:txBody>
      </p:sp>
      <p:sp>
        <p:nvSpPr>
          <p:cNvPr id="3" name="Content Placeholder 2"/>
          <p:cNvSpPr>
            <a:spLocks noGrp="1"/>
          </p:cNvSpPr>
          <p:nvPr>
            <p:ph idx="1"/>
          </p:nvPr>
        </p:nvSpPr>
        <p:spPr>
          <a:xfrm>
            <a:off x="304800" y="1295400"/>
            <a:ext cx="8534400" cy="4724400"/>
          </a:xfrm>
        </p:spPr>
        <p:txBody>
          <a:bodyPr/>
          <a:lstStyle/>
          <a:p>
            <a:pPr>
              <a:lnSpc>
                <a:spcPct val="150000"/>
              </a:lnSpc>
            </a:pPr>
            <a:r>
              <a:rPr lang="en-US" sz="2000" dirty="0" smtClean="0"/>
              <a:t>Under RTC, RUC-instructed Resources may have been committed to help meet overall system-capacity needs, including AS needs</a:t>
            </a:r>
            <a:endParaRPr lang="en-US" sz="2000" dirty="0" smtClean="0">
              <a:solidFill>
                <a:schemeClr val="tx2"/>
              </a:solidFill>
            </a:endParaRPr>
          </a:p>
          <a:p>
            <a:pPr>
              <a:lnSpc>
                <a:spcPct val="150000"/>
              </a:lnSpc>
            </a:pPr>
            <a:r>
              <a:rPr lang="en-US" sz="2000" dirty="0" smtClean="0">
                <a:solidFill>
                  <a:schemeClr val="tx2"/>
                </a:solidFill>
              </a:rPr>
              <a:t>Today, ONRUC capacity has an energy offer floor of $1,500/MWh </a:t>
            </a:r>
          </a:p>
          <a:p>
            <a:pPr>
              <a:lnSpc>
                <a:spcPct val="150000"/>
              </a:lnSpc>
            </a:pPr>
            <a:r>
              <a:rPr lang="en-US" sz="2000" dirty="0" smtClean="0">
                <a:solidFill>
                  <a:schemeClr val="tx2"/>
                </a:solidFill>
              </a:rPr>
              <a:t>Under RTC, ONRUC capacity will have the same energy offer floor</a:t>
            </a:r>
          </a:p>
          <a:p>
            <a:pPr>
              <a:lnSpc>
                <a:spcPct val="150000"/>
              </a:lnSpc>
            </a:pPr>
            <a:r>
              <a:rPr lang="en-US" sz="2000" dirty="0" smtClean="0">
                <a:solidFill>
                  <a:schemeClr val="tx2"/>
                </a:solidFill>
              </a:rPr>
              <a:t>Under RTC, ONRUC capacity will be eligible for AS awards, subject to qualification, capability, and offer</a:t>
            </a:r>
          </a:p>
          <a:p>
            <a:pPr>
              <a:lnSpc>
                <a:spcPct val="150000"/>
              </a:lnSpc>
            </a:pPr>
            <a:r>
              <a:rPr lang="en-US" sz="2000" dirty="0" smtClean="0"/>
              <a:t>ERCOT is proposing that the AS Offer floor for ONRUC capacity be $1,500/MWh, or the ASDC value at the AS Plan quantity, whichever is lower</a:t>
            </a:r>
          </a:p>
          <a:p>
            <a:pPr lvl="1">
              <a:lnSpc>
                <a:spcPct val="150000"/>
              </a:lnSpc>
            </a:pPr>
            <a:r>
              <a:rPr lang="en-US" sz="1800" dirty="0" smtClean="0">
                <a:solidFill>
                  <a:schemeClr val="tx2"/>
                </a:solidFill>
              </a:rPr>
              <a:t>Applied in both the dispatch and pricing runs</a:t>
            </a:r>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400162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c34af464-7aa1-4edd-9be4-83dffc1cb926"/>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8B5E9260-F6CD-4DEF-B0FE-7B1B3177E7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513</TotalTime>
  <Words>1156</Words>
  <Application>Microsoft Office PowerPoint</Application>
  <PresentationFormat>On-screen Show (4:3)</PresentationFormat>
  <Paragraphs>180</Paragraphs>
  <Slides>21</Slides>
  <Notes>12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Calibri</vt:lpstr>
      <vt:lpstr>1_Custom Design</vt:lpstr>
      <vt:lpstr>Office Theme</vt:lpstr>
      <vt:lpstr>PowerPoint Presentation</vt:lpstr>
      <vt:lpstr>Topics</vt:lpstr>
      <vt:lpstr>AS Provision in RUC Studies</vt:lpstr>
      <vt:lpstr>AS Provision in RUC</vt:lpstr>
      <vt:lpstr>Offers for AS Provision in RUC</vt:lpstr>
      <vt:lpstr>Additional COP Information for RUC</vt:lpstr>
      <vt:lpstr>Offer Floors for ONRUC Resources in SCED  and  the Reliability Deployment Price Adder Process</vt:lpstr>
      <vt:lpstr>Addressing the Impacts Reliability Deployments</vt:lpstr>
      <vt:lpstr>Energy and AS Offer Floors for ONRUC Resources</vt:lpstr>
      <vt:lpstr>Example AS Offers of ONRUC Resource</vt:lpstr>
      <vt:lpstr>Example AS Offers of ONRUC Resource</vt:lpstr>
      <vt:lpstr>Example AS Offers of ONRUC Resource</vt:lpstr>
      <vt:lpstr>Example AS Offers of ONRUC Resource</vt:lpstr>
      <vt:lpstr>Application of AS Offer Floors</vt:lpstr>
      <vt:lpstr>The Relevant Outputs the Reliability Deployment Price Adder Process will Change with RTC</vt:lpstr>
      <vt:lpstr>Ability to Opt Out of RUC Settlement</vt:lpstr>
      <vt:lpstr>RTC and Opting Out of RUC Settlement</vt:lpstr>
      <vt:lpstr>Proposed Principle Concepts – KP1</vt:lpstr>
      <vt:lpstr>Proposed Principle Concepts – KP3</vt:lpstr>
      <vt:lpstr>Proposed Principle Concepts – KP3, continued</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Exelon 100219</cp:lastModifiedBy>
  <cp:revision>78</cp:revision>
  <cp:lastPrinted>2016-01-21T20:53:15Z</cp:lastPrinted>
  <dcterms:created xsi:type="dcterms:W3CDTF">2016-01-21T15:20:31Z</dcterms:created>
  <dcterms:modified xsi:type="dcterms:W3CDTF">2019-10-02T22:00:45Z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