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368" r:id="rId7"/>
    <p:sldId id="712" r:id="rId8"/>
    <p:sldId id="714" r:id="rId9"/>
    <p:sldId id="698" r:id="rId10"/>
    <p:sldId id="715" r:id="rId11"/>
    <p:sldId id="699" r:id="rId12"/>
    <p:sldId id="716" r:id="rId13"/>
    <p:sldId id="723" r:id="rId14"/>
    <p:sldId id="697" r:id="rId15"/>
    <p:sldId id="724" r:id="rId16"/>
    <p:sldId id="722" r:id="rId17"/>
    <p:sldId id="721" r:id="rId18"/>
    <p:sldId id="719" r:id="rId19"/>
    <p:sldId id="720" r:id="rId20"/>
    <p:sldId id="57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00ACC8"/>
    <a:srgbClr val="5B6770"/>
    <a:srgbClr val="B8DCF4"/>
    <a:srgbClr val="FFD100"/>
    <a:srgbClr val="FF8200"/>
    <a:srgbClr val="003865"/>
    <a:srgbClr val="5F8642"/>
    <a:srgbClr val="74B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132" d="100"/>
          <a:sy n="132" d="100"/>
        </p:scale>
        <p:origin x="1050" y="132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64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2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3e 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KP1.3 and 1.4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Statuses and Telemetered AS Limitations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9,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Feedback On Allowing Resource Telemetry Indicating Temporary Inability To Provide AS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2716"/>
            <a:ext cx="8534400" cy="5436604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Consider use of existing status telemetry of Raise Block Status (RBST) and Lower Block Status (LBST) in RTC to limit Base Point and AS awards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Currently, used only in LFC for the intra 5 minute period to freeze UDBP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Options under RTC: </a:t>
            </a:r>
          </a:p>
          <a:p>
            <a:pPr marL="457200" lvl="1" indent="0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Option1: Discontinue the use of these status telemetry in all </a:t>
            </a:r>
            <a:r>
              <a:rPr lang="en-US" sz="1600" b="1" smtClean="0">
                <a:solidFill>
                  <a:srgbClr val="C00000"/>
                </a:solidFill>
              </a:rPr>
              <a:t>ERCOT systems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1600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Option2: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Continue to use these two telemetry status indicators for purposes of intra 5 minute freeze of UDSP and Regulation.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ERCOT systems will NOT include applicable Resource capacity in the determination of PRC if either of RBST or LBST is set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Monitor duration of time when either RBST or LBST is set and raise alarm if it exceeds threshold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If RBST, and/or LBST is set at time of RTC run, </a:t>
            </a:r>
          </a:p>
          <a:p>
            <a:pPr lvl="2"/>
            <a:r>
              <a:rPr lang="en-US" sz="1600" b="1" dirty="0" smtClean="0">
                <a:solidFill>
                  <a:srgbClr val="C00000"/>
                </a:solidFill>
              </a:rPr>
              <a:t>Resource ineligible for AS awards by RTC in that run</a:t>
            </a:r>
          </a:p>
          <a:p>
            <a:pPr lvl="2"/>
            <a:r>
              <a:rPr lang="en-US" sz="1600" b="1" dirty="0" smtClean="0">
                <a:solidFill>
                  <a:srgbClr val="C00000"/>
                </a:solidFill>
              </a:rPr>
              <a:t>If RBST is set, HDL=</a:t>
            </a:r>
            <a:r>
              <a:rPr lang="en-US" sz="1600" b="1" dirty="0" err="1" smtClean="0">
                <a:solidFill>
                  <a:srgbClr val="C00000"/>
                </a:solidFill>
              </a:rPr>
              <a:t>TelemMW</a:t>
            </a:r>
            <a:r>
              <a:rPr lang="en-US" sz="1600" b="1" dirty="0" smtClean="0">
                <a:solidFill>
                  <a:srgbClr val="C00000"/>
                </a:solidFill>
              </a:rPr>
              <a:t>; </a:t>
            </a:r>
            <a:r>
              <a:rPr lang="en-US" sz="1600" b="1" dirty="0" err="1" smtClean="0">
                <a:solidFill>
                  <a:srgbClr val="C00000"/>
                </a:solidFill>
              </a:rPr>
              <a:t>BasePoint</a:t>
            </a:r>
            <a:r>
              <a:rPr lang="en-US" sz="1600" b="1" dirty="0" smtClean="0">
                <a:solidFill>
                  <a:srgbClr val="C00000"/>
                </a:solidFill>
              </a:rPr>
              <a:t> cannot exceed Telemetered MW</a:t>
            </a:r>
          </a:p>
          <a:p>
            <a:pPr lvl="2"/>
            <a:r>
              <a:rPr lang="en-US" sz="1600" b="1" dirty="0" smtClean="0">
                <a:solidFill>
                  <a:srgbClr val="C00000"/>
                </a:solidFill>
              </a:rPr>
              <a:t>If LBST is set LDL=</a:t>
            </a:r>
            <a:r>
              <a:rPr lang="en-US" sz="1600" b="1" dirty="0" err="1" smtClean="0">
                <a:solidFill>
                  <a:srgbClr val="C00000"/>
                </a:solidFill>
              </a:rPr>
              <a:t>TelemMW</a:t>
            </a:r>
            <a:r>
              <a:rPr lang="en-US" sz="1600" b="1" dirty="0" smtClean="0">
                <a:solidFill>
                  <a:srgbClr val="C00000"/>
                </a:solidFill>
              </a:rPr>
              <a:t>; </a:t>
            </a:r>
            <a:r>
              <a:rPr lang="en-US" sz="1600" b="1" dirty="0" err="1" smtClean="0">
                <a:solidFill>
                  <a:srgbClr val="C00000"/>
                </a:solidFill>
              </a:rPr>
              <a:t>BasePoint</a:t>
            </a:r>
            <a:r>
              <a:rPr lang="en-US" sz="1600" b="1" dirty="0" smtClean="0">
                <a:solidFill>
                  <a:srgbClr val="C00000"/>
                </a:solidFill>
              </a:rPr>
              <a:t> cannot be less than Telemetered MW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Feedback On Allowing Resource Telemetry Indicating Temporary Inability To Provide AS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2716"/>
            <a:ext cx="8534400" cy="5047317"/>
          </a:xfrm>
        </p:spPr>
        <p:txBody>
          <a:bodyPr/>
          <a:lstStyle/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On proposed new telemetry to limit AS awards by RTC, are all of them required?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</a:t>
            </a:r>
            <a:r>
              <a:rPr lang="en-US" sz="1800" dirty="0" smtClean="0">
                <a:solidFill>
                  <a:schemeClr val="tx2"/>
                </a:solidFill>
              </a:rPr>
              <a:t>hy </a:t>
            </a:r>
            <a:r>
              <a:rPr lang="en-US" sz="1800" dirty="0">
                <a:solidFill>
                  <a:schemeClr val="tx2"/>
                </a:solidFill>
              </a:rPr>
              <a:t>would a QSE provide a Resource specific telemetry limiting awards for ECRS but the HDL for Resource indicates it can receive a Base Point higher than its current output </a:t>
            </a:r>
            <a:r>
              <a:rPr lang="en-US" sz="1800" dirty="0" smtClean="0">
                <a:solidFill>
                  <a:schemeClr val="tx2"/>
                </a:solidFill>
              </a:rPr>
              <a:t>level?</a:t>
            </a:r>
          </a:p>
        </p:txBody>
      </p:sp>
    </p:spTree>
    <p:extLst>
      <p:ext uri="{BB962C8B-B14F-4D97-AF65-F5344CB8AC3E}">
        <p14:creationId xmlns:p14="http://schemas.microsoft.com/office/powerpoint/2010/main" val="1380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sz="2200" dirty="0" smtClean="0"/>
              <a:t>RTC: Generation Resource Telemetry for Temporary Restrictions on Regulation Awards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</p:spPr>
            <p:txBody>
              <a:bodyPr/>
              <a:lstStyle/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dirty="0">
                    <a:solidFill>
                      <a:schemeClr val="tx2"/>
                    </a:solidFill>
                  </a:rPr>
                  <a:t>Resource RegUp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Award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𝑇𝑒𝑙𝑀𝑥𝑅𝑒𝑔𝑈𝑝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𝑅𝑒𝑔𝑈𝑝𝑄𝑢𝑎𝑙𝑖𝑓𝑖𝑒𝑑𝑀𝑊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𝑁𝑅𝑅𝑈𝑝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×5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1: Keep both telemetered quantities, note Limited Duration Resource will require both quantities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2: For Generation Resources, only use </a:t>
                </a:r>
                <a:r>
                  <a:rPr lang="en-US" sz="1800" b="1" i="1" dirty="0" err="1" smtClean="0">
                    <a:solidFill>
                      <a:schemeClr val="tx2"/>
                    </a:solidFill>
                  </a:rPr>
                  <a:t>NRRUp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, as this is already used for HDL calculation</a:t>
                </a:r>
                <a:endParaRPr lang="en-US" sz="1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  <a:blipFill rotWithShape="0">
                <a:blip r:embed="rId2"/>
                <a:stretch>
                  <a:fillRect l="-643" t="-350" r="-357" b="-5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60232" y="1181790"/>
            <a:ext cx="900100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7017" y="2060848"/>
            <a:ext cx="374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Telemetered Normal Ramp Rate (MW/Min) reflecting </a:t>
            </a:r>
            <a:r>
              <a:rPr lang="en-US" dirty="0">
                <a:solidFill>
                  <a:schemeClr val="tx2"/>
                </a:solidFill>
              </a:rPr>
              <a:t>5</a:t>
            </a:r>
            <a:r>
              <a:rPr lang="en-US" dirty="0" smtClean="0">
                <a:solidFill>
                  <a:schemeClr val="tx2"/>
                </a:solidFill>
              </a:rPr>
              <a:t> minute capability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902613" y="1736812"/>
            <a:ext cx="1" cy="38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39852" y="1180268"/>
            <a:ext cx="1372746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7584" y="2096852"/>
            <a:ext cx="3366120" cy="935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Telemetry (MW value) to indicate maximum </a:t>
            </a:r>
            <a:r>
              <a:rPr lang="en-US" dirty="0" smtClean="0">
                <a:solidFill>
                  <a:schemeClr val="tx2"/>
                </a:solidFill>
              </a:rPr>
              <a:t>RegUp </a:t>
            </a:r>
            <a:r>
              <a:rPr lang="en-US" dirty="0">
                <a:solidFill>
                  <a:schemeClr val="tx2"/>
                </a:solidFill>
              </a:rPr>
              <a:t>MW capability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10645" y="1763824"/>
            <a:ext cx="837219" cy="413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29399" y="2996952"/>
            <a:ext cx="476140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Both these telemetered quantities (MW, MW/min) are submitted by QSEs for each Resource. 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Is having QSE submit both telemetered quantities necessary?</a:t>
            </a:r>
          </a:p>
          <a:p>
            <a:endParaRPr lang="en-US" u="sng" dirty="0" smtClean="0">
              <a:solidFill>
                <a:schemeClr val="tx2"/>
              </a:solidFill>
            </a:endParaRPr>
          </a:p>
          <a:p>
            <a:r>
              <a:rPr lang="en-US" u="sng" dirty="0" smtClean="0">
                <a:solidFill>
                  <a:schemeClr val="tx2"/>
                </a:solidFill>
              </a:rPr>
              <a:t>Same question applies for </a:t>
            </a:r>
            <a:r>
              <a:rPr lang="en-US" u="sng" dirty="0" err="1" smtClean="0">
                <a:solidFill>
                  <a:schemeClr val="tx2"/>
                </a:solidFill>
              </a:rPr>
              <a:t>RegDn</a:t>
            </a:r>
            <a:endParaRPr lang="en-US" u="sng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637055" y="2628962"/>
            <a:ext cx="981236" cy="36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025947" y="2678388"/>
            <a:ext cx="898004" cy="31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9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5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sz="2200" dirty="0"/>
              <a:t>RTC: Generation Resource Telemetry for Temporary Restrictions on </a:t>
            </a:r>
            <a:r>
              <a:rPr lang="en-US" sz="2200" dirty="0" smtClean="0"/>
              <a:t>ECRS </a:t>
            </a:r>
            <a:r>
              <a:rPr lang="en-US" sz="2200" dirty="0"/>
              <a:t>Awards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</p:spPr>
            <p:txBody>
              <a:bodyPr/>
              <a:lstStyle/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dirty="0">
                    <a:solidFill>
                      <a:schemeClr val="tx2"/>
                    </a:solidFill>
                  </a:rPr>
                  <a:t>Resource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ECRS Awards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𝑇𝑒𝑙𝑀𝑥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𝐸𝐶𝑅𝑆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𝐸𝐶𝑅𝑆𝑄𝑢𝑎𝑙𝑖𝑓𝑖𝑒𝑑𝑀𝑊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𝐸𝑅𝑅𝑈𝑝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×10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1: Keep both telemetered quantities, justification?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2: Only use </a:t>
                </a:r>
                <a:r>
                  <a:rPr lang="en-US" sz="1800" b="1" i="1" dirty="0" err="1" smtClean="0">
                    <a:solidFill>
                      <a:schemeClr val="tx2"/>
                    </a:solidFill>
                  </a:rPr>
                  <a:t>TelMxECRS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; the QSE shall use </a:t>
                </a:r>
                <a:r>
                  <a:rPr lang="en-US" sz="1800" b="1" i="1" dirty="0" smtClean="0">
                    <a:solidFill>
                      <a:schemeClr val="tx2"/>
                    </a:solidFill>
                  </a:rPr>
                  <a:t>ERRUp</a:t>
                </a:r>
                <a:r>
                  <a:rPr lang="en-US" sz="1800" b="1" i="1" baseline="30000" dirty="0" smtClean="0">
                    <a:solidFill>
                      <a:schemeClr val="tx2"/>
                    </a:solidFill>
                  </a:rPr>
                  <a:t>10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 concept in determining the telemetered maximum ECRS MW capability</a:t>
                </a:r>
                <a:endParaRPr lang="en-US" sz="1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  <a:blipFill rotWithShape="0">
                <a:blip r:embed="rId2"/>
                <a:stretch>
                  <a:fillRect l="-643" t="-350" b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52563" y="1181506"/>
            <a:ext cx="900100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7017" y="2060848"/>
            <a:ext cx="374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Telemetered Emergency Ramp Rate (MW/Min) reflecting 10 minute capability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902613" y="1736812"/>
            <a:ext cx="1" cy="38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347864" y="1180268"/>
            <a:ext cx="1116124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7584" y="2096852"/>
            <a:ext cx="3366120" cy="935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Telemetry (MW value) to indicate maximum ECRS MW capability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10645" y="1763824"/>
            <a:ext cx="837219" cy="413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29399" y="3341757"/>
            <a:ext cx="4761402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Both these telemetered quantities (MW, MW/min) are submitted by QSEs for each Resource. 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Is having QSE submit both telemetered quantities necessary?</a:t>
            </a:r>
            <a:endParaRPr lang="en-US" u="sng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510644" y="2884449"/>
            <a:ext cx="1017240" cy="457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612598" y="2930415"/>
            <a:ext cx="895506" cy="42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5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sz="2200" dirty="0"/>
              <a:t>RTC: Generation Resource Telemetry for Temporary Restrictions on </a:t>
            </a:r>
            <a:r>
              <a:rPr lang="en-US" sz="2200" dirty="0" smtClean="0"/>
              <a:t>NSPIN  </a:t>
            </a:r>
            <a:r>
              <a:rPr lang="en-US" sz="2200" dirty="0"/>
              <a:t>Awards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</p:spPr>
            <p:txBody>
              <a:bodyPr/>
              <a:lstStyle/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600" dirty="0">
                    <a:solidFill>
                      <a:schemeClr val="tx2"/>
                    </a:solidFill>
                  </a:rPr>
                  <a:t>Resource </a:t>
                </a:r>
                <a:r>
                  <a:rPr lang="en-US" sz="1600" dirty="0" smtClean="0">
                    <a:solidFill>
                      <a:schemeClr val="tx2"/>
                    </a:solidFill>
                  </a:rPr>
                  <a:t>NSPIN Awards</a:t>
                </a: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𝑀𝑖𝑛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𝑇𝑒𝑙𝑀𝑥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𝑁𝑆𝑃𝐼𝑁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𝑁𝑆𝑃𝐼𝑁𝑄𝑢𝑎𝑙𝑖𝑓𝑖𝑒𝑑𝑀𝑊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𝑁𝑅𝑅𝑈𝑝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30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×30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endParaRPr lang="en-US" sz="1600" dirty="0" smtClean="0">
                  <a:solidFill>
                    <a:schemeClr val="tx2"/>
                  </a:solidFill>
                </a:endParaRP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1: Keep both telemetered quantities, justification?</a:t>
                </a:r>
              </a:p>
              <a:p>
                <a:pPr marL="0" indent="0">
                  <a:spcBef>
                    <a:spcPts val="400"/>
                  </a:spcBef>
                  <a:spcAft>
                    <a:spcPts val="400"/>
                  </a:spcAft>
                  <a:buNone/>
                </a:pPr>
                <a:r>
                  <a:rPr lang="en-US" sz="1800" b="1" dirty="0" smtClean="0">
                    <a:solidFill>
                      <a:schemeClr val="tx2"/>
                    </a:solidFill>
                  </a:rPr>
                  <a:t>Option 2: Only use </a:t>
                </a:r>
                <a:r>
                  <a:rPr lang="en-US" sz="1800" b="1" i="1" dirty="0" err="1" smtClean="0">
                    <a:solidFill>
                      <a:schemeClr val="tx2"/>
                    </a:solidFill>
                  </a:rPr>
                  <a:t>TelMxNSPIN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; the QSE shall use </a:t>
                </a:r>
                <a:r>
                  <a:rPr lang="en-US" sz="1800" b="1" i="1" dirty="0" smtClean="0">
                    <a:solidFill>
                      <a:schemeClr val="tx2"/>
                    </a:solidFill>
                  </a:rPr>
                  <a:t>NRRUp</a:t>
                </a:r>
                <a:r>
                  <a:rPr lang="en-US" sz="1800" b="1" i="1" baseline="30000" dirty="0">
                    <a:solidFill>
                      <a:schemeClr val="tx2"/>
                    </a:solidFill>
                  </a:rPr>
                  <a:t>3</a:t>
                </a:r>
                <a:r>
                  <a:rPr lang="en-US" sz="1800" b="1" i="1" baseline="30000" dirty="0" smtClean="0">
                    <a:solidFill>
                      <a:schemeClr val="tx2"/>
                    </a:solidFill>
                  </a:rPr>
                  <a:t>0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 concept in determining </a:t>
                </a:r>
                <a:r>
                  <a:rPr lang="en-US" sz="1800" b="1" smtClean="0">
                    <a:solidFill>
                      <a:schemeClr val="tx2"/>
                    </a:solidFill>
                  </a:rPr>
                  <a:t>the telemetered </a:t>
                </a:r>
                <a:r>
                  <a:rPr lang="en-US" sz="1800" b="1" dirty="0" smtClean="0">
                    <a:solidFill>
                      <a:schemeClr val="tx2"/>
                    </a:solidFill>
                  </a:rPr>
                  <a:t>maximum NSPIN MW capability</a:t>
                </a:r>
                <a:endParaRPr lang="en-US" sz="1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08720"/>
                <a:ext cx="8534400" cy="5220580"/>
              </a:xfrm>
              <a:blipFill rotWithShape="0">
                <a:blip r:embed="rId2"/>
                <a:stretch>
                  <a:fillRect l="-643" t="-350" b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52563" y="1181506"/>
            <a:ext cx="900100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7017" y="2060848"/>
            <a:ext cx="374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Telemetered Normal Ramp Rate (MW/Min) reflecting 30 minute capability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902613" y="1736812"/>
            <a:ext cx="1" cy="388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239852" y="1180268"/>
            <a:ext cx="1224136" cy="540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7584" y="2096852"/>
            <a:ext cx="3366120" cy="935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Telemetry (MW value) to indicate maximum </a:t>
            </a:r>
            <a:r>
              <a:rPr lang="en-US" dirty="0" smtClean="0">
                <a:solidFill>
                  <a:schemeClr val="tx2"/>
                </a:solidFill>
              </a:rPr>
              <a:t>NSPIN </a:t>
            </a:r>
            <a:r>
              <a:rPr lang="en-US" dirty="0">
                <a:solidFill>
                  <a:schemeClr val="tx2"/>
                </a:solidFill>
              </a:rPr>
              <a:t>MW capability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10645" y="1763824"/>
            <a:ext cx="837219" cy="413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29399" y="3341757"/>
            <a:ext cx="4761402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Both these telemetered quantities (MW, MW/min) are submitted by QSEs for each Resource. 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Is having QSE submit both telemetered quantities necessary?</a:t>
            </a:r>
            <a:endParaRPr lang="en-US" u="sng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510644" y="2884449"/>
            <a:ext cx="1017240" cy="457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612598" y="2930415"/>
            <a:ext cx="895506" cy="42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7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5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534400" cy="4788532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AS Market Participation Matrix by Resource Type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Resource Statuses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QSE </a:t>
            </a:r>
            <a:r>
              <a:rPr lang="en-US" sz="2400" dirty="0">
                <a:solidFill>
                  <a:schemeClr val="tx2"/>
                </a:solidFill>
              </a:rPr>
              <a:t>Telemetry for Temporary Restrictions on AS Awards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3030"/>
          </a:xfrm>
        </p:spPr>
        <p:txBody>
          <a:bodyPr/>
          <a:lstStyle/>
          <a:p>
            <a:r>
              <a:rPr lang="en-US" dirty="0" smtClean="0"/>
              <a:t>AS Market Participation Matrix by Resource Type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11586"/>
              </p:ext>
            </p:extLst>
          </p:nvPr>
        </p:nvGraphicFramePr>
        <p:xfrm>
          <a:off x="304795" y="1664804"/>
          <a:ext cx="8703424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05840"/>
                <a:gridCol w="548640"/>
                <a:gridCol w="1005840"/>
                <a:gridCol w="548640"/>
                <a:gridCol w="781396"/>
                <a:gridCol w="781396"/>
                <a:gridCol w="781396"/>
                <a:gridCol w="1005840"/>
                <a:gridCol w="548640"/>
                <a:gridCol w="7813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RegUp</a:t>
                      </a:r>
                      <a:endParaRPr lang="en-US" sz="14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RegDn</a:t>
                      </a:r>
                      <a:endParaRPr lang="en-US" sz="14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RRS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ECRS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NSPIN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Conventional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FRRS</a:t>
                      </a:r>
                    </a:p>
                    <a:p>
                      <a:pPr algn="ctr"/>
                      <a:r>
                        <a:rPr lang="en-US" sz="1200" dirty="0" smtClean="0"/>
                        <a:t>Up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Conventional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FRRS</a:t>
                      </a:r>
                    </a:p>
                    <a:p>
                      <a:pPr algn="ctr"/>
                      <a:r>
                        <a:rPr lang="en-US" sz="1200" dirty="0" err="1" smtClean="0"/>
                        <a:t>Dn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PFR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UFR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FFR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Dispatchable</a:t>
                      </a:r>
                      <a:endParaRPr lang="en-US" sz="1200" dirty="0" smtClean="0"/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Blocky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CLR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Battery</a:t>
                      </a:r>
                    </a:p>
                    <a:p>
                      <a:pPr algn="ctr"/>
                      <a:r>
                        <a:rPr lang="en-US" sz="1400" dirty="0" smtClean="0"/>
                        <a:t>Resource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Rapid-LR (UFR)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Rapid-LR (FFR)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Basic-LR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RTC: Generation </a:t>
            </a:r>
            <a:r>
              <a:rPr lang="en-US" dirty="0"/>
              <a:t>Resource </a:t>
            </a:r>
            <a:r>
              <a:rPr lang="en-US" dirty="0" smtClean="0"/>
              <a:t>Statuses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138338"/>
              </p:ext>
            </p:extLst>
          </p:nvPr>
        </p:nvGraphicFramePr>
        <p:xfrm>
          <a:off x="251520" y="939024"/>
          <a:ext cx="8587681" cy="5300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096"/>
                <a:gridCol w="587583"/>
                <a:gridCol w="1077235"/>
                <a:gridCol w="5649767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Generation Resource Status under RTC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460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Available for energy and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ONOPTOUT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ONRUC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 </a:t>
                      </a:r>
                      <a:r>
                        <a:rPr lang="en-US" sz="1400" dirty="0" smtClean="0">
                          <a:effectLst/>
                        </a:rPr>
                        <a:t>(specific rules for EOC and AS Offer)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ONOS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 current rules for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output schedules, 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vailable for energy and AS awards</a:t>
                      </a: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ONDSR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Applying current rules for DSR, available for energy and AS awards</a:t>
                      </a:r>
                    </a:p>
                  </a:txBody>
                  <a:tcPr marL="61359" marR="61359" marT="0" marB="0"/>
                </a:tc>
              </a:tr>
              <a:tr h="411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OFFQS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 for energy, ECRS and NSPIN.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Cannot be awarded Regulation or </a:t>
                      </a:r>
                      <a:r>
                        <a:rPr lang="en-US" sz="1400" dirty="0" smtClean="0">
                          <a:effectLst/>
                        </a:rPr>
                        <a:t>Responsive Reserve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83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OFF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to for energy, </a:t>
                      </a:r>
                      <a:r>
                        <a:rPr lang="en-US" sz="1400" dirty="0" smtClean="0">
                          <a:effectLst/>
                        </a:rPr>
                        <a:t>RegUp, </a:t>
                      </a:r>
                      <a:r>
                        <a:rPr lang="en-US" sz="1400" dirty="0" err="1" smtClean="0">
                          <a:effectLst/>
                        </a:rPr>
                        <a:t>RegDn</a:t>
                      </a:r>
                      <a:r>
                        <a:rPr lang="en-US" sz="1400" dirty="0" smtClean="0">
                          <a:effectLst/>
                        </a:rPr>
                        <a:t>, RRS, </a:t>
                      </a:r>
                      <a:r>
                        <a:rPr lang="en-US" sz="1400" dirty="0">
                          <a:effectLst/>
                        </a:rPr>
                        <a:t>or ECRS awards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Available </a:t>
                      </a:r>
                      <a:r>
                        <a:rPr lang="en-US" sz="1400" dirty="0">
                          <a:effectLst/>
                        </a:rPr>
                        <a:t>for NSPIN if qualified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18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Energy participation same as today.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Considered to be same as ON,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Not eligible for AS award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may appropriately set LSL and HSL to reflect operating limits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STARTUP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Energy participation same as today.  Cannot be awarded AS (BP=telMW+5*</a:t>
                      </a:r>
                      <a:r>
                        <a:rPr lang="en-US" sz="1400" dirty="0" err="1" smtClean="0">
                          <a:effectLst/>
                        </a:rPr>
                        <a:t>RRup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Exception is when OFF Resource deployed for Non-Spin and OFFQS awarded BP&gt;0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SHUTDOWN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Energy participation same as today.  Cannot be awarded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AS (BP=telMW-5*</a:t>
                      </a:r>
                      <a:r>
                        <a:rPr lang="en-US" sz="1400" dirty="0" err="1" smtClean="0">
                          <a:effectLst/>
                          <a:latin typeface="+mn-lt"/>
                        </a:rPr>
                        <a:t>RRdn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)</a:t>
                      </a:r>
                      <a:endParaRPr lang="en-US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RTC: Generation </a:t>
            </a:r>
            <a:r>
              <a:rPr lang="en-US" dirty="0"/>
              <a:t>Resource </a:t>
            </a:r>
            <a:r>
              <a:rPr lang="en-US" dirty="0" smtClean="0"/>
              <a:t>Statuses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295100"/>
              </p:ext>
            </p:extLst>
          </p:nvPr>
        </p:nvGraphicFramePr>
        <p:xfrm>
          <a:off x="251520" y="1088740"/>
          <a:ext cx="7927083" cy="407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"/>
                <a:gridCol w="548640"/>
                <a:gridCol w="1005840"/>
                <a:gridCol w="527532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Generation Resource Status under RTC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ONSC</a:t>
                      </a:r>
                      <a:endParaRPr lang="en-US" sz="14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(New Resource</a:t>
                      </a:r>
                      <a:r>
                        <a:rPr lang="en-US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Status to replace ONRR, ONECRS)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 in Synchronous Condenser mode.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BP=</a:t>
                      </a:r>
                      <a:r>
                        <a:rPr lang="en-US" sz="1400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TelMW</a:t>
                      </a: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for RRS, ECRS and NSPIN (?) awards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deployed by frequency trigger or ERCOT Manual deployment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ONHOLD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(New</a:t>
                      </a:r>
                      <a:r>
                        <a:rPr lang="en-US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Resource Status) 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Indicates unavailability to be moved up or down.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BP=</a:t>
                      </a:r>
                      <a:r>
                        <a:rPr lang="en-US" sz="1400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telMW</a:t>
                      </a:r>
                      <a:endParaRPr lang="en-US" sz="1400" kern="1200" baseline="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effectLst/>
                        </a:rPr>
                        <a:t>Not eligible for AS award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effectLst/>
                        </a:rPr>
                        <a:t>Example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usage scenario: Combined Cycle Configuration transition, Boiler feed pump start, etc.</a:t>
                      </a:r>
                      <a:endParaRPr lang="en-US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91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EMRSWGR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9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RTC: Generation Resource Statuses </a:t>
            </a:r>
            <a:r>
              <a:rPr lang="en-US" u="sng" dirty="0" smtClean="0"/>
              <a:t>Not Used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309673"/>
              </p:ext>
            </p:extLst>
          </p:nvPr>
        </p:nvGraphicFramePr>
        <p:xfrm>
          <a:off x="156029" y="1589759"/>
          <a:ext cx="8458200" cy="228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257"/>
                <a:gridCol w="704194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rgbClr val="FFD1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Generation Resource Status </a:t>
                      </a:r>
                      <a:r>
                        <a:rPr lang="en-US" sz="1800" b="1" u="sng" kern="1200" baseline="0" dirty="0" smtClean="0">
                          <a:solidFill>
                            <a:srgbClr val="FFD1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Used</a:t>
                      </a:r>
                      <a:r>
                        <a:rPr lang="en-US" sz="1800" b="1" u="none" kern="1200" baseline="0" dirty="0" smtClean="0">
                          <a:solidFill>
                            <a:srgbClr val="FFD1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rgbClr val="FFD1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RTC</a:t>
                      </a:r>
                      <a:endParaRPr lang="en-US" sz="1800" b="1" kern="1200" baseline="0" dirty="0">
                        <a:solidFill>
                          <a:srgbClr val="FFD1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ONREG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FRRSUP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Status no longer needed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ONOSREG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ONDSRREG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ONRR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ONECRS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ONFFRRRS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OFFNS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653136"/>
            <a:ext cx="723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Resource Statuses for Battery Resources will be a subset of that used for Generation Resources.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be discussed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RTC: Load </a:t>
            </a:r>
            <a:r>
              <a:rPr lang="en-US" dirty="0"/>
              <a:t>Resource </a:t>
            </a:r>
            <a:r>
              <a:rPr lang="en-US" dirty="0" smtClean="0"/>
              <a:t>Statuses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67919"/>
              </p:ext>
            </p:extLst>
          </p:nvPr>
        </p:nvGraphicFramePr>
        <p:xfrm>
          <a:off x="251520" y="1088740"/>
          <a:ext cx="8458200" cy="127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959"/>
                <a:gridCol w="1060959"/>
                <a:gridCol w="1060959"/>
                <a:gridCol w="527532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Telemetry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use of Load Resource Status under RTC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</a:t>
                      </a:r>
                      <a:endParaRPr lang="en-US" sz="1400" b="1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(New Resource</a:t>
                      </a:r>
                      <a:r>
                        <a:rPr lang="en-US" sz="140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Status to replace ONRGL, ONCLR, ONRL,ONECL,ONFRRSL,FRRSDN,FRRSUP)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OUTL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available for energy or AS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806576"/>
              </p:ext>
            </p:extLst>
          </p:nvPr>
        </p:nvGraphicFramePr>
        <p:xfrm>
          <a:off x="252498" y="3032956"/>
          <a:ext cx="8458200" cy="2054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257"/>
                <a:gridCol w="704194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Resource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FFD100"/>
                          </a:solidFill>
                          <a:effectLst/>
                        </a:rPr>
                        <a:t>Load Resource Status </a:t>
                      </a:r>
                      <a:r>
                        <a:rPr lang="en-US" sz="1800" u="sng" baseline="0" dirty="0" smtClean="0">
                          <a:solidFill>
                            <a:srgbClr val="FFD100"/>
                          </a:solidFill>
                          <a:effectLst/>
                        </a:rPr>
                        <a:t>Not Used</a:t>
                      </a:r>
                      <a:r>
                        <a:rPr lang="en-US" sz="1800" u="none" baseline="0" dirty="0" smtClean="0">
                          <a:solidFill>
                            <a:srgbClr val="FFD100"/>
                          </a:solidFill>
                          <a:effectLst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FFD100"/>
                          </a:solidFill>
                          <a:effectLst/>
                        </a:rPr>
                        <a:t>under RTC</a:t>
                      </a:r>
                      <a:endParaRPr lang="en-US" sz="1400" dirty="0">
                        <a:solidFill>
                          <a:srgbClr val="FFD1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ONRGL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FRRSUP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Status no longer needed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FRRSDN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ONCLR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ONRL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ONECL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ONFFRRRSL</a:t>
                      </a: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no longer needed</a:t>
                      </a:r>
                    </a:p>
                  </a:txBody>
                  <a:tcPr marL="61359" marR="61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1022"/>
          </a:xfrm>
        </p:spPr>
        <p:txBody>
          <a:bodyPr/>
          <a:lstStyle/>
          <a:p>
            <a:r>
              <a:rPr lang="en-US" dirty="0" smtClean="0"/>
              <a:t>RTC: QSE Telemetry for Temporary Restrictions on AS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534400" cy="522058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KP1.3 (Status: Under discussion at RTCTF</a:t>
            </a:r>
            <a:r>
              <a:rPr lang="en-US" sz="1600" dirty="0" smtClean="0">
                <a:solidFill>
                  <a:schemeClr val="tx2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>
                <a:solidFill>
                  <a:schemeClr val="tx2"/>
                </a:solidFill>
              </a:rPr>
              <a:t>QSEs will have ability in Real-Time to indicate whether a Resource is temporarily unable to provide AS due to operational </a:t>
            </a:r>
            <a:r>
              <a:rPr lang="en-US" sz="1600" dirty="0" smtClean="0">
                <a:solidFill>
                  <a:schemeClr val="tx2"/>
                </a:solidFill>
              </a:rPr>
              <a:t>constraints.</a:t>
            </a:r>
          </a:p>
          <a:p>
            <a:pPr lvl="0"/>
            <a:endParaRPr lang="en-US" sz="1600" dirty="0" smtClean="0">
              <a:solidFill>
                <a:schemeClr val="tx2"/>
              </a:solidFill>
            </a:endParaRPr>
          </a:p>
          <a:p>
            <a:pPr lvl="0"/>
            <a:r>
              <a:rPr lang="en-US" sz="1600" dirty="0" smtClean="0">
                <a:solidFill>
                  <a:schemeClr val="tx2"/>
                </a:solidFill>
              </a:rPr>
              <a:t>KP1.4 (Status: Under discussion at RTCTF)</a:t>
            </a:r>
          </a:p>
          <a:p>
            <a:pPr marL="800100" lvl="1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tx2"/>
                </a:solidFill>
              </a:rPr>
              <a:t>Under RTC, there will be new telemetry types to be submitted by QSEs with respect to AS-specific maximum capability for any AS-qualified Resource.</a:t>
            </a:r>
          </a:p>
          <a:p>
            <a:pPr marL="800100" lvl="1" indent="-342900">
              <a:buFont typeface="+mj-lt"/>
              <a:buAutoNum type="arabicParenR" startAt="3"/>
            </a:pPr>
            <a:r>
              <a:rPr lang="en-US" sz="1600" dirty="0" smtClean="0">
                <a:solidFill>
                  <a:schemeClr val="tx2"/>
                </a:solidFill>
              </a:rPr>
              <a:t>To </a:t>
            </a:r>
            <a:r>
              <a:rPr lang="en-US" sz="1600" dirty="0">
                <a:solidFill>
                  <a:schemeClr val="tx2"/>
                </a:solidFill>
              </a:rPr>
              <a:t>better understand ramp capability for determining ECRS and Non-Spin awards, the following new telemetry points will be needed for Resources providing those services: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600" dirty="0">
                <a:solidFill>
                  <a:schemeClr val="tx2"/>
                </a:solidFill>
              </a:rPr>
              <a:t>A blended 10-minute Emergency Ramp Rate Up for the Resources that will be used to check the feasibility of ECRS awards.  This value will be the 10-minute output change capability of the Resource divided by 10 (positive change for Resources injecting into the grid and negative change for Resources withdrawing from the grid). 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US" sz="1600" dirty="0">
                <a:solidFill>
                  <a:schemeClr val="tx2"/>
                </a:solidFill>
              </a:rPr>
              <a:t>A blended 30-minute Normal Ramp Rate Up for the Resources that will be used to check the feasibility of Non-Spin awards.  This value will be the 30-minute output change capability of the Resource divided by 30 (positive change for Resources injecting into the grid and negative change for Resources withdrawing from the grid).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Feedback On Allowing Resource Telemetry Indicating Temporary Inability To Provide AS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2716"/>
            <a:ext cx="8534400" cy="5436604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Need to ensure that RTC has a check that estimation of PRC from available AS Offers is greater than the actual PRC, otherwise RTC dispatch is invalid </a:t>
            </a:r>
            <a:r>
              <a:rPr lang="en-US" sz="2000" dirty="0" smtClean="0">
                <a:solidFill>
                  <a:schemeClr val="accent1"/>
                </a:solidFill>
              </a:rPr>
              <a:t>– related to AS participation rules/Proxy AS Offer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F52101-2002-453C-B5E4-FFADB4DAD408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4C7B50-9071-4454-BFDA-9AA252788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37479C-5C6A-48BF-A6EB-A96397C4A0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25894</TotalTime>
  <Words>1221</Words>
  <Application>Microsoft Office PowerPoint</Application>
  <PresentationFormat>On-screen Show (4:3)</PresentationFormat>
  <Paragraphs>309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 Antiqua</vt:lpstr>
      <vt:lpstr>Calibri</vt:lpstr>
      <vt:lpstr>Cambria Math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Topics</vt:lpstr>
      <vt:lpstr>AS Market Participation Matrix by Resource Type</vt:lpstr>
      <vt:lpstr>RTC: Generation Resource Statuses</vt:lpstr>
      <vt:lpstr>RTC: Generation Resource Statuses</vt:lpstr>
      <vt:lpstr>RTC: Generation Resource Statuses Not Used</vt:lpstr>
      <vt:lpstr>RTC: Load Resource Statuses</vt:lpstr>
      <vt:lpstr>RTC: QSE Telemetry for Temporary Restrictions on AS Awards</vt:lpstr>
      <vt:lpstr>Feedback On Allowing Resource Telemetry Indicating Temporary Inability To Provide AS</vt:lpstr>
      <vt:lpstr>Feedback On Allowing Resource Telemetry Indicating Temporary Inability To Provide AS</vt:lpstr>
      <vt:lpstr>Feedback On Allowing Resource Telemetry Indicating Temporary Inability To Provide AS</vt:lpstr>
      <vt:lpstr>RTC: Generation Resource Telemetry for Temporary Restrictions on Regulation Awards</vt:lpstr>
      <vt:lpstr>RTC: Generation Resource Telemetry for Temporary Restrictions on ECRS Awards</vt:lpstr>
      <vt:lpstr>RTC: Generation Resource Telemetry for Temporary Restrictions on NSPIN  Awards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APA 100219</cp:lastModifiedBy>
  <cp:revision>846</cp:revision>
  <cp:lastPrinted>2019-09-30T17:18:38Z</cp:lastPrinted>
  <dcterms:created xsi:type="dcterms:W3CDTF">2016-01-21T15:20:31Z</dcterms:created>
  <dcterms:modified xsi:type="dcterms:W3CDTF">2019-10-02T17:55:25Z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