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67" r:id="rId7"/>
    <p:sldId id="270" r:id="rId8"/>
    <p:sldId id="283" r:id="rId9"/>
    <p:sldId id="282" r:id="rId10"/>
    <p:sldId id="278" r:id="rId11"/>
    <p:sldId id="269" r:id="rId12"/>
    <p:sldId id="281" r:id="rId13"/>
    <p:sldId id="272" r:id="rId14"/>
    <p:sldId id="280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.Garcia" initials="FG" lastIdx="1" clrIdx="0">
    <p:extLst>
      <p:ext uri="{19B8F6BF-5375-455C-9EA6-DF929625EA0E}">
        <p15:presenceInfo xmlns:p15="http://schemas.microsoft.com/office/powerpoint/2012/main" userId="F.Garc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49" autoAdjust="0"/>
    <p:restoredTop sz="86175" autoAdjust="0"/>
  </p:normalViewPr>
  <p:slideViewPr>
    <p:cSldViewPr showGuides="1">
      <p:cViewPr varScale="1">
        <p:scale>
          <a:sx n="91" d="100"/>
          <a:sy n="91" d="100"/>
        </p:scale>
        <p:origin x="66" y="241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3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002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2286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079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NOGRR 195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Freddy Garcia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October 3,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4000" dirty="0" smtClean="0"/>
          </a:p>
          <a:p>
            <a:endParaRPr lang="en-US" sz="4000" dirty="0"/>
          </a:p>
          <a:p>
            <a:pPr marL="0" indent="0" algn="ctr">
              <a:buNone/>
            </a:pPr>
            <a:r>
              <a:rPr lang="en-US" sz="4000" dirty="0" smtClean="0"/>
              <a:t>Questions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42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TRE Audit Recommendation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876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tx2"/>
                </a:solidFill>
              </a:rPr>
              <a:t>Texas RE Audit Recommendation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NERC VAR-001-4.2 R5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5.2. The Transmission Operator shall provide the Generator Operator with the notification requirements for deviations from the voltage or Reactive Power schedule (which is either a range or a target value with an associated tolerance band).</a:t>
            </a:r>
            <a:endParaRPr lang="en-US" sz="1600" dirty="0" smtClean="0"/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600" b="1" dirty="0" smtClean="0">
                <a:solidFill>
                  <a:schemeClr val="tx2"/>
                </a:solidFill>
              </a:rPr>
              <a:t>Recommendation:  </a:t>
            </a:r>
            <a:r>
              <a:rPr lang="en-US" sz="1600" dirty="0" smtClean="0">
                <a:solidFill>
                  <a:schemeClr val="tx2"/>
                </a:solidFill>
              </a:rPr>
              <a:t>Consider defining a clear a measureable conditions of notification for deviations from the voltage schedule.</a:t>
            </a:r>
            <a:endParaRPr lang="en-US" sz="180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80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Current language in Section 2 of Operating Guides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/>
              <a:t>RE shall “as soon as practicable” notify QSE, TO and/or ERCOT if unable to comply with a VSS or Voltage Set point Instruction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800" dirty="0" smtClean="0">
              <a:solidFill>
                <a:schemeClr val="tx2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tx2"/>
                </a:solidFill>
              </a:rPr>
              <a:t>Propose clear and measureable expectation while not promoting an unnecessary time delay in the communication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600" dirty="0" smtClean="0"/>
              <a:t>“as soon as practicable, but no longer than 10 minutes from receipt of the instruction by the Resource Entity”</a:t>
            </a:r>
          </a:p>
          <a:p>
            <a:pPr lvl="3">
              <a:spcBef>
                <a:spcPts val="0"/>
              </a:spcBef>
              <a:spcAft>
                <a:spcPts val="600"/>
              </a:spcAft>
            </a:pPr>
            <a:r>
              <a:rPr lang="en-US" sz="1500" dirty="0"/>
              <a:t>Paragraphs (2) and (3) of Section 2.2.10</a:t>
            </a:r>
          </a:p>
          <a:p>
            <a:pPr lvl="3">
              <a:spcBef>
                <a:spcPts val="0"/>
              </a:spcBef>
              <a:spcAft>
                <a:spcPts val="600"/>
              </a:spcAft>
            </a:pPr>
            <a:r>
              <a:rPr lang="en-US" sz="1500" dirty="0"/>
              <a:t>Paragraphs (3) and (4) of Section 2.7.3.5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 Audit Recommendation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6200" y="1905000"/>
            <a:ext cx="4729948" cy="322668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806148" y="3230809"/>
            <a:ext cx="426165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Scenario </a:t>
            </a:r>
            <a:r>
              <a:rPr lang="en-US" sz="1100" b="1" dirty="0" smtClean="0"/>
              <a:t>2</a:t>
            </a:r>
            <a:endParaRPr lang="en-US" sz="11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12:00 ERCOT issues an instruction to ERCOT TO 1 to instruct GR A to increase their Voltage Set Point (VSP) from 139kV to 141 kV.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12:03 ERCOT TO1 then instructs </a:t>
            </a:r>
            <a:r>
              <a:rPr lang="en-US" sz="1100" dirty="0" smtClean="0"/>
              <a:t>GR </a:t>
            </a:r>
            <a:r>
              <a:rPr lang="en-US" sz="1100" dirty="0"/>
              <a:t>A verbally to increase the VSP </a:t>
            </a:r>
            <a:r>
              <a:rPr lang="en-US" sz="1100" dirty="0" smtClean="0"/>
              <a:t>from </a:t>
            </a:r>
            <a:r>
              <a:rPr lang="en-US" sz="1100" dirty="0"/>
              <a:t>139kV to 141kV.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12:05 </a:t>
            </a:r>
            <a:r>
              <a:rPr lang="en-US" sz="1100" dirty="0" smtClean="0"/>
              <a:t>ERCOTTO1 </a:t>
            </a:r>
            <a:r>
              <a:rPr lang="en-US" sz="1100" dirty="0"/>
              <a:t>then modifies the VSP target (telemetry) for GR A from 139kV to 141 kV.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12:06, the new VSP target is received by the QSE and GR to modify the Voltage Set Point from 139kV to 141kV.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12:07 ERCOT QSE A </a:t>
            </a:r>
            <a:r>
              <a:rPr lang="en-US" sz="1100" dirty="0" smtClean="0"/>
              <a:t>instructs GR A to </a:t>
            </a:r>
            <a:r>
              <a:rPr lang="en-US" sz="1100" dirty="0"/>
              <a:t>increase the VSP for GR A from 139kV to 141kV.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/>
              <a:t>The clock begins at </a:t>
            </a:r>
            <a:r>
              <a:rPr lang="en-US" sz="1100" b="1" dirty="0" smtClean="0"/>
              <a:t>12:03 </a:t>
            </a:r>
            <a:r>
              <a:rPr lang="en-US" sz="1100" dirty="0"/>
              <a:t>when the GR first receives the </a:t>
            </a:r>
            <a:r>
              <a:rPr lang="en-US" sz="1100" dirty="0" smtClean="0"/>
              <a:t>verbal </a:t>
            </a:r>
            <a:r>
              <a:rPr lang="en-US" sz="1100" dirty="0"/>
              <a:t>VSP </a:t>
            </a:r>
            <a:r>
              <a:rPr lang="en-US" sz="1100" dirty="0" smtClean="0"/>
              <a:t>instruction.</a:t>
            </a:r>
            <a:endParaRPr lang="en-US" sz="1100" dirty="0"/>
          </a:p>
        </p:txBody>
      </p:sp>
      <p:sp>
        <p:nvSpPr>
          <p:cNvPr id="16" name="TextBox 15"/>
          <p:cNvSpPr txBox="1"/>
          <p:nvPr/>
        </p:nvSpPr>
        <p:spPr>
          <a:xfrm>
            <a:off x="4768048" y="1245395"/>
            <a:ext cx="433785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Scenario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12:00 </a:t>
            </a:r>
            <a:r>
              <a:rPr lang="en-US" sz="1100" dirty="0" smtClean="0"/>
              <a:t>ERCOT </a:t>
            </a:r>
            <a:r>
              <a:rPr lang="en-US" sz="1100" dirty="0"/>
              <a:t>TO1 </a:t>
            </a:r>
            <a:r>
              <a:rPr lang="en-US" sz="1100" dirty="0" smtClean="0"/>
              <a:t>modifies </a:t>
            </a:r>
            <a:r>
              <a:rPr lang="en-US" sz="1100" dirty="0"/>
              <a:t>the VSP target (telemetry) for GR A from 139kV to 141 kV.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</a:t>
            </a:r>
            <a:r>
              <a:rPr lang="en-US" sz="1100" dirty="0" smtClean="0"/>
              <a:t>12:01, </a:t>
            </a:r>
            <a:r>
              <a:rPr lang="en-US" sz="1100" dirty="0"/>
              <a:t>the new VSP target is received by the QSE and GR to modify the Voltage Set Point from 139kV to 141kV.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</a:t>
            </a:r>
            <a:r>
              <a:rPr lang="en-US" sz="1100" dirty="0" smtClean="0"/>
              <a:t>12:03 </a:t>
            </a:r>
            <a:r>
              <a:rPr lang="en-US" sz="1100" dirty="0"/>
              <a:t>ERCOT QSE A </a:t>
            </a:r>
            <a:r>
              <a:rPr lang="en-US" sz="1100" dirty="0" smtClean="0"/>
              <a:t>instructs GR A to </a:t>
            </a:r>
            <a:r>
              <a:rPr lang="en-US" sz="1100" dirty="0"/>
              <a:t>increase the VSP for GR A from 139kV to 141kV.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/>
              <a:t>The clock begins at </a:t>
            </a:r>
            <a:r>
              <a:rPr lang="en-US" sz="1100" b="1" dirty="0" smtClean="0"/>
              <a:t>12:01 </a:t>
            </a:r>
            <a:r>
              <a:rPr lang="en-US" sz="1100" dirty="0"/>
              <a:t>when the GR first receives the new VSP </a:t>
            </a:r>
            <a:r>
              <a:rPr lang="en-US" sz="1100" dirty="0" smtClean="0"/>
              <a:t>via </a:t>
            </a:r>
            <a:r>
              <a:rPr lang="en-US" sz="1100" dirty="0"/>
              <a:t>telemetry. </a:t>
            </a:r>
          </a:p>
        </p:txBody>
      </p:sp>
    </p:spTree>
    <p:extLst>
      <p:ext uri="{BB962C8B-B14F-4D97-AF65-F5344CB8AC3E}">
        <p14:creationId xmlns:p14="http://schemas.microsoft.com/office/powerpoint/2010/main" val="3162387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 Audit Recommendation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26126" y="1809504"/>
            <a:ext cx="4996319" cy="35264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70193" y="990600"/>
            <a:ext cx="414768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Scenario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12:03 ERCOT TO1 </a:t>
            </a:r>
            <a:r>
              <a:rPr lang="en-US" sz="1100" dirty="0" smtClean="0"/>
              <a:t>instructs </a:t>
            </a:r>
            <a:r>
              <a:rPr lang="en-US" sz="1100" dirty="0"/>
              <a:t>GR A verbally to increase the VSP from 139kV to 141kV</a:t>
            </a:r>
            <a:r>
              <a:rPr lang="en-US" sz="11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12:09 RE A that represents GR A notifies the ERCOT TO 1 that it cannot comply with the VSP.</a:t>
            </a: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12:11 RE A that represents GR A notifies QSE A that it cannot comply with the VSP and that it notified ERCOT TO1.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12:13 </a:t>
            </a:r>
            <a:r>
              <a:rPr lang="en-US" sz="1100" dirty="0"/>
              <a:t>ERCOT TO1 then </a:t>
            </a:r>
            <a:r>
              <a:rPr lang="en-US" sz="1100" dirty="0" smtClean="0"/>
              <a:t>notifies ERCOT that GR A cannot comply with the VSP.</a:t>
            </a: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</a:t>
            </a:r>
            <a:r>
              <a:rPr lang="en-US" sz="1100" dirty="0" smtClean="0"/>
              <a:t>12:15 </a:t>
            </a:r>
            <a:r>
              <a:rPr lang="en-US" sz="1100" dirty="0"/>
              <a:t>ERCOT TO1 </a:t>
            </a:r>
            <a:r>
              <a:rPr lang="en-US" sz="1100" dirty="0" smtClean="0"/>
              <a:t>and ERCOT coordinate an alternative corrective action .</a:t>
            </a: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 </a:t>
            </a:r>
            <a:r>
              <a:rPr lang="en-US" sz="1100" b="1" dirty="0"/>
              <a:t>clock begins at </a:t>
            </a:r>
            <a:r>
              <a:rPr lang="en-US" sz="1100" b="1" dirty="0" smtClean="0"/>
              <a:t>12:03 </a:t>
            </a:r>
            <a:r>
              <a:rPr lang="en-US" sz="1100" dirty="0"/>
              <a:t>when the </a:t>
            </a:r>
            <a:r>
              <a:rPr lang="en-US" sz="1100" dirty="0" smtClean="0"/>
              <a:t>GR first </a:t>
            </a:r>
            <a:r>
              <a:rPr lang="en-US" sz="1100" dirty="0"/>
              <a:t>receives the </a:t>
            </a:r>
            <a:r>
              <a:rPr lang="en-US" sz="1100" dirty="0" smtClean="0"/>
              <a:t>verbal VSP instruction.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 clock for the ERCOT TO1 began at 12:09 </a:t>
            </a:r>
            <a:r>
              <a:rPr lang="en-US" sz="1100" dirty="0" smtClean="0"/>
              <a:t>when RE A notified ERCOT TO1.(For a Force Majeure)</a:t>
            </a:r>
            <a:endParaRPr 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4959802" y="3917942"/>
            <a:ext cx="414768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Scenario </a:t>
            </a:r>
            <a:r>
              <a:rPr lang="en-US" sz="1100" b="1" dirty="0" smtClean="0"/>
              <a:t>2</a:t>
            </a:r>
            <a:endParaRPr lang="en-US" sz="11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12:03 ERCOT TO1 </a:t>
            </a:r>
            <a:r>
              <a:rPr lang="en-US" sz="1100" dirty="0" smtClean="0"/>
              <a:t>telemeters a VSP instruction to QSE A to increase </a:t>
            </a:r>
            <a:r>
              <a:rPr lang="en-US" sz="1100" dirty="0"/>
              <a:t>the </a:t>
            </a:r>
            <a:r>
              <a:rPr lang="en-US" sz="1100" dirty="0" smtClean="0"/>
              <a:t>VSP for GR A </a:t>
            </a:r>
            <a:r>
              <a:rPr lang="en-US" sz="1100" dirty="0"/>
              <a:t>from 139kV to 141kV</a:t>
            </a:r>
            <a:r>
              <a:rPr lang="en-US" sz="11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12:09 RE A that represents GR A notifies QSE A that it cannot comply with the VSP.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12:11 RE A that represents GR A notifies the ERCOT TO 1 that it cannot comply with the VSP.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12:13 ERCOT TO1 then notifies ERCOT that GR A cannot comply with the VSP.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12:15 ERCOT TO1 and ERCOT coordinate an alternative corrective action.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 clock begins at 12:03 </a:t>
            </a:r>
            <a:r>
              <a:rPr lang="en-US" sz="1100" dirty="0" smtClean="0"/>
              <a:t>when the QSE first receives the verbal VSP instruction.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 clock for the ERCOT TO1 began at 12:11 </a:t>
            </a:r>
            <a:r>
              <a:rPr lang="en-US" sz="1100" dirty="0" smtClean="0"/>
              <a:t>when RE A notified ERCOT TO1</a:t>
            </a:r>
            <a:r>
              <a:rPr lang="en-US" sz="1100" dirty="0"/>
              <a:t>. (For a Force Majeure)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05225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 Audit Recommendation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1981200"/>
            <a:ext cx="4860136" cy="32192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59266" y="1143000"/>
            <a:ext cx="36799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Scenario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</a:t>
            </a:r>
            <a:r>
              <a:rPr lang="en-US" sz="1100" dirty="0" smtClean="0"/>
              <a:t>12:00 GR A POI voltage is outside of kV tolerance band and cannot control voltage (e.g. out of reactive capability or equipment issue)</a:t>
            </a: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12:05 RE A that represents GR A notifies QSE A that it cannot maintain POI voltage within the tolerance band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</a:t>
            </a:r>
            <a:r>
              <a:rPr lang="en-US" sz="1100" dirty="0"/>
              <a:t>12:07 RE A that represents GR A notifies </a:t>
            </a:r>
            <a:r>
              <a:rPr lang="en-US" sz="1100" dirty="0" smtClean="0"/>
              <a:t>TO 1 </a:t>
            </a:r>
            <a:r>
              <a:rPr lang="en-US" sz="1100" dirty="0"/>
              <a:t>that it cannot maintain POI voltage within the tolerance band </a:t>
            </a:r>
            <a:endParaRPr lang="en-US" sz="1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 </a:t>
            </a:r>
            <a:r>
              <a:rPr lang="en-US" sz="1100" b="1" dirty="0"/>
              <a:t>clock begins at </a:t>
            </a:r>
            <a:r>
              <a:rPr lang="en-US" sz="1100" b="1" dirty="0" smtClean="0"/>
              <a:t>12:00 </a:t>
            </a:r>
            <a:r>
              <a:rPr lang="en-US" sz="1100" dirty="0"/>
              <a:t>when the </a:t>
            </a:r>
            <a:r>
              <a:rPr lang="en-US" sz="1100" dirty="0" smtClean="0"/>
              <a:t>GR A  POI voltage first went outside of kV tolerance band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59266" y="3647658"/>
            <a:ext cx="36799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Scenario </a:t>
            </a:r>
            <a:r>
              <a:rPr lang="en-US" sz="1100" b="1" dirty="0" smtClean="0"/>
              <a:t>2</a:t>
            </a:r>
            <a:endParaRPr lang="en-US" sz="11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At </a:t>
            </a:r>
            <a:r>
              <a:rPr lang="en-US" sz="1100" dirty="0" smtClean="0"/>
              <a:t>12:00 GR A POI voltage is outside of kV tolerance band and cannot control voltage (e.g. out of reactive capability or equipment issue)</a:t>
            </a: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12:05 RE A that represents GR A notifies QSE A that it cannot maintain POI voltage within the tolerance band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At </a:t>
            </a:r>
            <a:r>
              <a:rPr lang="en-US" sz="1100" dirty="0"/>
              <a:t>12:07 </a:t>
            </a:r>
            <a:r>
              <a:rPr lang="en-US" sz="1100" dirty="0" smtClean="0"/>
              <a:t>QSE A </a:t>
            </a:r>
            <a:r>
              <a:rPr lang="en-US" sz="1100" dirty="0"/>
              <a:t>that represents GR A notifies </a:t>
            </a:r>
            <a:r>
              <a:rPr lang="en-US" sz="1100" dirty="0" smtClean="0"/>
              <a:t>TO 1 that GR A cannot </a:t>
            </a:r>
            <a:r>
              <a:rPr lang="en-US" sz="1100" dirty="0"/>
              <a:t>maintain POI voltage within the tolerance band </a:t>
            </a:r>
            <a:endParaRPr lang="en-US" sz="1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smtClean="0"/>
              <a:t>The </a:t>
            </a:r>
            <a:r>
              <a:rPr lang="en-US" sz="1100" b="1" dirty="0"/>
              <a:t>clock begins at </a:t>
            </a:r>
            <a:r>
              <a:rPr lang="en-US" sz="1100" b="1" dirty="0" smtClean="0"/>
              <a:t>12:00 </a:t>
            </a:r>
            <a:r>
              <a:rPr lang="en-US" sz="1100" dirty="0"/>
              <a:t>when the </a:t>
            </a:r>
            <a:r>
              <a:rPr lang="en-US" sz="1100" dirty="0" smtClean="0"/>
              <a:t>GR A  POI voltage first went outside of kV tolerance band.</a:t>
            </a:r>
          </a:p>
        </p:txBody>
      </p:sp>
    </p:spTree>
    <p:extLst>
      <p:ext uri="{BB962C8B-B14F-4D97-AF65-F5344CB8AC3E}">
        <p14:creationId xmlns:p14="http://schemas.microsoft.com/office/powerpoint/2010/main" val="2875434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to Voltage Set Point Instruction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2.7.3.5(1)  </a:t>
            </a:r>
          </a:p>
          <a:p>
            <a:pPr marL="0" indent="0">
              <a:buNone/>
            </a:pPr>
            <a:r>
              <a:rPr lang="en-US" sz="1800" dirty="0" smtClean="0"/>
              <a:t>	Each </a:t>
            </a:r>
            <a:r>
              <a:rPr lang="en-US" sz="1800" dirty="0"/>
              <a:t>Resource Entity shall ensure that its Generation </a:t>
            </a:r>
            <a:r>
              <a:rPr lang="en-US" sz="1800" dirty="0" smtClean="0"/>
              <a:t>Resource(s</a:t>
            </a:r>
            <a:r>
              <a:rPr lang="en-US" sz="1800" dirty="0"/>
              <a:t>) </a:t>
            </a:r>
            <a:r>
              <a:rPr lang="en-US" sz="1800" dirty="0" smtClean="0"/>
              <a:t>	responds </a:t>
            </a:r>
            <a:r>
              <a:rPr lang="en-US" sz="1800" dirty="0"/>
              <a:t>to all VSS Dispatch Instruction or a TO </a:t>
            </a:r>
            <a:r>
              <a:rPr lang="en-US" sz="1800" dirty="0" smtClean="0"/>
              <a:t>Voltage Set </a:t>
            </a:r>
            <a:r>
              <a:rPr lang="en-US" sz="1800" dirty="0"/>
              <a:t>Point </a:t>
            </a:r>
            <a:r>
              <a:rPr lang="en-US" sz="1800" dirty="0" smtClean="0"/>
              <a:t>	instruction </a:t>
            </a:r>
            <a:r>
              <a:rPr lang="en-US" sz="1800" dirty="0"/>
              <a:t>from its QSE or interconnecting </a:t>
            </a:r>
            <a:r>
              <a:rPr lang="en-US" sz="1800" dirty="0" smtClean="0"/>
              <a:t>TO within </a:t>
            </a:r>
            <a:r>
              <a:rPr lang="en-US" sz="1800" dirty="0"/>
              <a:t>the </a:t>
            </a:r>
            <a:r>
              <a:rPr lang="en-US" sz="1800" dirty="0" smtClean="0"/>
              <a:t>time 	requirements </a:t>
            </a:r>
            <a:r>
              <a:rPr lang="en-US" sz="1800" dirty="0"/>
              <a:t>specified in paragraph (3)(b) of </a:t>
            </a:r>
            <a:r>
              <a:rPr lang="en-US" sz="1800" dirty="0" smtClean="0"/>
              <a:t>Section </a:t>
            </a:r>
            <a:r>
              <a:rPr lang="en-US" sz="1800" dirty="0"/>
              <a:t>2.2.10, </a:t>
            </a:r>
            <a:r>
              <a:rPr lang="en-US" sz="1800" dirty="0" smtClean="0"/>
              <a:t>Generation 	Resource </a:t>
            </a:r>
            <a:r>
              <a:rPr lang="en-US" sz="1800" dirty="0"/>
              <a:t>Response Time </a:t>
            </a:r>
            <a:r>
              <a:rPr lang="en-US" sz="1800" dirty="0" smtClean="0"/>
              <a:t>Requirements</a:t>
            </a:r>
            <a:r>
              <a:rPr lang="en-US" sz="1800" dirty="0"/>
              <a:t>, </a:t>
            </a:r>
            <a:r>
              <a:rPr lang="en-US" sz="1800" u="sng" dirty="0" smtClean="0">
                <a:solidFill>
                  <a:srgbClr val="FF0000"/>
                </a:solidFill>
              </a:rPr>
              <a:t>even if the new Voltage Set </a:t>
            </a:r>
            <a:r>
              <a:rPr lang="en-US" sz="1800" dirty="0" smtClean="0">
                <a:solidFill>
                  <a:srgbClr val="FF0000"/>
                </a:solidFill>
              </a:rPr>
              <a:t>	</a:t>
            </a:r>
            <a:r>
              <a:rPr lang="en-US" sz="1800" u="sng" dirty="0" smtClean="0">
                <a:solidFill>
                  <a:srgbClr val="FF0000"/>
                </a:solidFill>
              </a:rPr>
              <a:t>Point is within the tolerance band identified in paragraph (4) below.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51" name="Picture 4" descr="image0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124200"/>
            <a:ext cx="6116479" cy="3313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641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Voltage Set Point tolerances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5867400" cy="5052221"/>
          </a:xfrm>
        </p:spPr>
        <p:txBody>
          <a:bodyPr/>
          <a:lstStyle/>
          <a:p>
            <a:r>
              <a:rPr lang="en-US" sz="2400" dirty="0" smtClean="0"/>
              <a:t>Currently Voltage Set Point tolerances, +/- 2%, can be more than a 14 kV spread for Generation Resources connected to 345kV POI’s.</a:t>
            </a:r>
          </a:p>
          <a:p>
            <a:pPr lvl="1"/>
            <a:r>
              <a:rPr lang="en-US" sz="2000" dirty="0" smtClean="0"/>
              <a:t>Difficult to maintain reliability when Resource allowed to drift far from set point.</a:t>
            </a:r>
          </a:p>
          <a:p>
            <a:pPr lvl="1"/>
            <a:r>
              <a:rPr lang="en-US" sz="2000" dirty="0" smtClean="0"/>
              <a:t>Using whole numbers easier for operators to determine when out of range rather than having to calculate a band that changes dynamically because of being in %.</a:t>
            </a:r>
          </a:p>
          <a:p>
            <a:pPr lvl="1"/>
            <a:r>
              <a:rPr lang="en-US" sz="2000" dirty="0" smtClean="0"/>
              <a:t>NPRR 776 implemented common point of measurement eliminating metering differences between the TO and GR.</a:t>
            </a:r>
          </a:p>
          <a:p>
            <a:pPr lvl="1"/>
            <a:endParaRPr lang="en-US" sz="900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915185"/>
              </p:ext>
            </p:extLst>
          </p:nvPr>
        </p:nvGraphicFramePr>
        <p:xfrm>
          <a:off x="6134100" y="1524000"/>
          <a:ext cx="2743200" cy="185182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03545"/>
                <a:gridCol w="1639655"/>
              </a:tblGrid>
              <a:tr h="5290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Nominal Voltage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Tolerance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Band KV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5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345</a:t>
                      </a:r>
                      <a:endParaRPr lang="en-US" sz="1600" u="none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+/- 3kV</a:t>
                      </a:r>
                      <a:endParaRPr lang="en-US" sz="1600" u="none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5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230</a:t>
                      </a:r>
                      <a:endParaRPr lang="en-US" sz="1600" u="none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+/- 3kV</a:t>
                      </a:r>
                      <a:endParaRPr lang="en-US" sz="1600" u="none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5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138</a:t>
                      </a:r>
                      <a:endParaRPr lang="en-US" sz="1600" u="none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+/- 2kV</a:t>
                      </a:r>
                      <a:endParaRPr lang="en-US" sz="1600" u="none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5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115</a:t>
                      </a:r>
                      <a:endParaRPr lang="en-US" sz="1600" u="none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+/- 2kV</a:t>
                      </a:r>
                      <a:endParaRPr lang="en-US" sz="1600" u="none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5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69</a:t>
                      </a:r>
                      <a:endParaRPr lang="en-US" sz="1600" u="none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baseline="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+/- 1kV</a:t>
                      </a:r>
                      <a:endParaRPr lang="en-US" sz="1600" u="none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1951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Voltage Set Point </a:t>
            </a:r>
            <a:r>
              <a:rPr lang="en-US" dirty="0" smtClean="0"/>
              <a:t>tolerance example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05004"/>
            <a:ext cx="8534400" cy="5052221"/>
          </a:xfrm>
        </p:spPr>
        <p:txBody>
          <a:bodyPr/>
          <a:lstStyle/>
          <a:p>
            <a:r>
              <a:rPr lang="en-US" sz="2000" dirty="0" smtClean="0"/>
              <a:t>KVM vs MVAR trend shows a 5kV drop in voltage with little to no change in reactive power output</a:t>
            </a:r>
          </a:p>
          <a:p>
            <a:r>
              <a:rPr lang="en-US" sz="2000" dirty="0" smtClean="0"/>
              <a:t>Not a change in Reactive Requirements</a:t>
            </a:r>
          </a:p>
          <a:p>
            <a:r>
              <a:rPr lang="en-US" sz="2000" dirty="0" smtClean="0"/>
              <a:t>Change in AVR control settings (Droop and Dead band)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28" name="Picture 4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514600"/>
            <a:ext cx="6717648" cy="3699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4305300" y="3429000"/>
            <a:ext cx="609600" cy="3810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46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Generator Voltage </a:t>
            </a:r>
            <a:r>
              <a:rPr lang="en-US" dirty="0"/>
              <a:t>Set Point tolerances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280821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720" y="882846"/>
            <a:ext cx="8613088" cy="15102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8300" y="2631887"/>
            <a:ext cx="5867400" cy="34109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14400" y="5932647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NERC Reliability Guideline Reactive Power Planning December 2016, p 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85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4292</TotalTime>
  <Words>1015</Words>
  <Application>Microsoft Office PowerPoint</Application>
  <PresentationFormat>On-screen Show (4:3)</PresentationFormat>
  <Paragraphs>108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TRE Audit Recommendation</vt:lpstr>
      <vt:lpstr>TRE Audit Recommendation</vt:lpstr>
      <vt:lpstr>TRE Audit Recommendation</vt:lpstr>
      <vt:lpstr>TRE Audit Recommendation</vt:lpstr>
      <vt:lpstr>Response to Voltage Set Point Instruction</vt:lpstr>
      <vt:lpstr>Voltage Set Point tolerances</vt:lpstr>
      <vt:lpstr>Voltage Set Point tolerance example issue</vt:lpstr>
      <vt:lpstr>Generator Voltage Set Point tolerances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F.Garcia</cp:lastModifiedBy>
  <cp:revision>86</cp:revision>
  <cp:lastPrinted>2016-01-21T20:53:15Z</cp:lastPrinted>
  <dcterms:created xsi:type="dcterms:W3CDTF">2016-01-21T15:20:31Z</dcterms:created>
  <dcterms:modified xsi:type="dcterms:W3CDTF">2019-10-02T16:11:11Z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