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9" r:id="rId8"/>
    <p:sldId id="288" r:id="rId9"/>
    <p:sldId id="286" r:id="rId10"/>
    <p:sldId id="263" r:id="rId11"/>
    <p:sldId id="290" r:id="rId12"/>
    <p:sldId id="283" r:id="rId13"/>
    <p:sldId id="2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9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60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8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0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54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0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RRGRR-021 Dynamic Model Requirement for TSAT</a:t>
            </a:r>
          </a:p>
          <a:p>
            <a:endParaRPr lang="en-US" dirty="0"/>
          </a:p>
          <a:p>
            <a:r>
              <a:rPr lang="en-US" dirty="0" smtClean="0"/>
              <a:t>ROS Meeting</a:t>
            </a:r>
          </a:p>
          <a:p>
            <a:endParaRPr lang="en-US" dirty="0"/>
          </a:p>
          <a:p>
            <a:r>
              <a:rPr lang="en-US" dirty="0" smtClean="0"/>
              <a:t>10/03/2019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RRGRR-021 Business Need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914399"/>
            <a:ext cx="8534400" cy="510540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recent increase in the renewable generation penetration has increased the number and the complexity of the Generic Transmission Constraints </a:t>
            </a:r>
            <a:r>
              <a:rPr lang="en-US" sz="2400" dirty="0" smtClean="0"/>
              <a:t>(GTCs) </a:t>
            </a:r>
            <a:r>
              <a:rPr lang="en-US" sz="2400" dirty="0"/>
              <a:t>and it is becoming difficult to manage using the current off-line study </a:t>
            </a:r>
            <a:r>
              <a:rPr lang="en-US" sz="2400" dirty="0" smtClean="0"/>
              <a:t>process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The current process for Generic Transmission </a:t>
            </a:r>
            <a:r>
              <a:rPr lang="en-US" sz="2400" dirty="0" smtClean="0"/>
              <a:t>Limits </a:t>
            </a:r>
            <a:r>
              <a:rPr lang="en-US" sz="2400" dirty="0"/>
              <a:t>(GTLs) calculation involves off-line studies that are based on system condition (snapshot) that represent a worst case </a:t>
            </a:r>
            <a:r>
              <a:rPr lang="en-US" sz="2400" dirty="0" smtClean="0"/>
              <a:t>scenario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TSAT </a:t>
            </a:r>
            <a:r>
              <a:rPr lang="en-US" sz="2400" dirty="0"/>
              <a:t>will </a:t>
            </a:r>
            <a:r>
              <a:rPr lang="en-US" sz="2400" dirty="0" smtClean="0"/>
              <a:t>be used to calculate </a:t>
            </a:r>
            <a:r>
              <a:rPr lang="en-US" sz="2400" dirty="0"/>
              <a:t>dynamic stability related </a:t>
            </a:r>
            <a:r>
              <a:rPr lang="en-US" sz="2400" dirty="0" smtClean="0"/>
              <a:t>GTLs </a:t>
            </a:r>
            <a:r>
              <a:rPr lang="en-US" sz="2400" dirty="0"/>
              <a:t>in Real-Time and help the operators to maintain system reliability and also effectively manage the </a:t>
            </a:r>
            <a:r>
              <a:rPr lang="en-US" sz="2400" dirty="0" smtClean="0"/>
              <a:t>GTCs </a:t>
            </a:r>
            <a:r>
              <a:rPr lang="en-US" sz="2400" dirty="0"/>
              <a:t>for changing system </a:t>
            </a:r>
            <a:r>
              <a:rPr lang="en-US" sz="2400" dirty="0" smtClean="0"/>
              <a:t>conditions 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Real-time</a:t>
            </a:r>
            <a:r>
              <a:rPr lang="en-US" dirty="0" smtClean="0">
                <a:solidFill>
                  <a:schemeClr val="accent1"/>
                </a:solidFill>
              </a:rPr>
              <a:t> TSAT Implementation/Progress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914399"/>
            <a:ext cx="8534400" cy="510540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ERCOT </a:t>
            </a:r>
            <a:r>
              <a:rPr lang="en-US" sz="2400" dirty="0" smtClean="0"/>
              <a:t>is in the process of implementing TSAT for </a:t>
            </a:r>
            <a:r>
              <a:rPr lang="en-US" sz="2400" dirty="0"/>
              <a:t>Real-Time </a:t>
            </a:r>
            <a:r>
              <a:rPr lang="en-US" sz="2400" dirty="0" smtClean="0"/>
              <a:t>operations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Most of the ERCOT conventional generator (Coal, Nuclear, Combined Cycle etc.) dynamic models implemented in </a:t>
            </a:r>
            <a:r>
              <a:rPr lang="en-US" sz="2400" dirty="0"/>
              <a:t>PSS®E </a:t>
            </a:r>
            <a:r>
              <a:rPr lang="en-US" sz="2400" dirty="0" smtClean="0"/>
              <a:t>are available in TSAT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ERCOT conventional generator </a:t>
            </a:r>
            <a:r>
              <a:rPr lang="en-US" sz="2000" dirty="0" smtClean="0"/>
              <a:t>have been implemented in TSAT and validated/benchmarked </a:t>
            </a:r>
            <a:r>
              <a:rPr lang="en-US" sz="2000" dirty="0"/>
              <a:t>against </a:t>
            </a:r>
            <a:r>
              <a:rPr lang="en-US" sz="2000" dirty="0" smtClean="0"/>
              <a:t>PSS®E 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Current TSAT implementation allows us to evaluate certain frequency events using off-line study mode (related to </a:t>
            </a:r>
            <a:r>
              <a:rPr lang="en-US" sz="2000" dirty="0"/>
              <a:t>conventional </a:t>
            </a:r>
            <a:r>
              <a:rPr lang="en-US" sz="2000" dirty="0" smtClean="0"/>
              <a:t>generator)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Next step is to implement models for inverter-based resources in TSAT</a:t>
            </a:r>
          </a:p>
          <a:p>
            <a:endParaRPr lang="en-US" sz="2000" dirty="0"/>
          </a:p>
          <a:p>
            <a:endParaRPr lang="en-US" sz="2400" dirty="0" smtClean="0"/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72884" y="3676072"/>
            <a:ext cx="2560320" cy="228600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6264327" y="5932989"/>
          <a:ext cx="2917773" cy="23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91"/>
                <a:gridCol w="972591"/>
                <a:gridCol w="972591"/>
              </a:tblGrid>
              <a:tr h="231556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3374905" y="5938159"/>
          <a:ext cx="2917773" cy="23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91"/>
                <a:gridCol w="972591"/>
                <a:gridCol w="972591"/>
              </a:tblGrid>
              <a:tr h="231556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369331" y="5938159"/>
          <a:ext cx="2917773" cy="23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91"/>
                <a:gridCol w="972591"/>
                <a:gridCol w="972591"/>
              </a:tblGrid>
              <a:tr h="231556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3377363" y="3215977"/>
          <a:ext cx="2917773" cy="23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91"/>
                <a:gridCol w="972591"/>
                <a:gridCol w="972591"/>
              </a:tblGrid>
              <a:tr h="231556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4372" y="3216374"/>
          <a:ext cx="2917773" cy="23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91"/>
                <a:gridCol w="972591"/>
                <a:gridCol w="972591"/>
              </a:tblGrid>
              <a:tr h="231556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-25778" y="3545809"/>
          <a:ext cx="62946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61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prstClr val="black"/>
                          </a:solidFill>
                        </a:rPr>
                        <a:t>1.014</a:t>
                      </a:r>
                      <a:endParaRPr lang="en-US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prstClr val="black"/>
                          </a:solidFill>
                        </a:rPr>
                        <a:t>0.992</a:t>
                      </a:r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482126"/>
            <a:ext cx="6858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0" name="Picture 39"/>
          <p:cNvPicPr>
            <a:picLocks/>
          </p:cNvPicPr>
          <p:nvPr/>
        </p:nvPicPr>
        <p:blipFill rotWithShape="1">
          <a:blip r:embed="rId3"/>
          <a:srcRect l="854" t="1111" r="854" b="1111"/>
          <a:stretch/>
        </p:blipFill>
        <p:spPr>
          <a:xfrm>
            <a:off x="548058" y="951963"/>
            <a:ext cx="2560320" cy="228600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41" name="Content Placeholder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8" t="1579" r="3059" b="494"/>
          <a:stretch/>
        </p:blipFill>
        <p:spPr>
          <a:xfrm>
            <a:off x="6472884" y="762000"/>
            <a:ext cx="2538052" cy="267563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2" name="Oval 41"/>
          <p:cNvSpPr/>
          <p:nvPr/>
        </p:nvSpPr>
        <p:spPr>
          <a:xfrm>
            <a:off x="8550769" y="2341723"/>
            <a:ext cx="209885" cy="202812"/>
          </a:xfrm>
          <a:prstGeom prst="ellipse">
            <a:avLst/>
          </a:prstGeom>
          <a:ln w="28575"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3" name="Oval 42"/>
          <p:cNvSpPr/>
          <p:nvPr/>
        </p:nvSpPr>
        <p:spPr>
          <a:xfrm>
            <a:off x="7946869" y="3056329"/>
            <a:ext cx="209885" cy="202812"/>
          </a:xfrm>
          <a:prstGeom prst="ellipse">
            <a:avLst/>
          </a:prstGeom>
          <a:ln w="28575"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Oval 43"/>
          <p:cNvSpPr/>
          <p:nvPr/>
        </p:nvSpPr>
        <p:spPr>
          <a:xfrm>
            <a:off x="7946869" y="2350853"/>
            <a:ext cx="209885" cy="202812"/>
          </a:xfrm>
          <a:prstGeom prst="ellipse">
            <a:avLst/>
          </a:prstGeom>
          <a:ln w="28575"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Oval 44"/>
          <p:cNvSpPr/>
          <p:nvPr/>
        </p:nvSpPr>
        <p:spPr>
          <a:xfrm>
            <a:off x="7236303" y="1775458"/>
            <a:ext cx="209885" cy="202812"/>
          </a:xfrm>
          <a:prstGeom prst="ellipse">
            <a:avLst/>
          </a:prstGeom>
          <a:ln w="28575"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Oval 45"/>
          <p:cNvSpPr/>
          <p:nvPr/>
        </p:nvSpPr>
        <p:spPr>
          <a:xfrm>
            <a:off x="8209607" y="1577747"/>
            <a:ext cx="209885" cy="202812"/>
          </a:xfrm>
          <a:prstGeom prst="ellipse">
            <a:avLst/>
          </a:prstGeom>
          <a:ln w="28575"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7" name="Picture 46"/>
          <p:cNvPicPr>
            <a:picLocks/>
          </p:cNvPicPr>
          <p:nvPr/>
        </p:nvPicPr>
        <p:blipFill rotWithShape="1">
          <a:blip r:embed="rId5"/>
          <a:srcRect l="1566" t="1111" r="1566" b="2223"/>
          <a:stretch/>
        </p:blipFill>
        <p:spPr>
          <a:xfrm>
            <a:off x="3535265" y="951963"/>
            <a:ext cx="2560320" cy="228600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48" name="Picture 47"/>
          <p:cNvPicPr>
            <a:picLocks/>
          </p:cNvPicPr>
          <p:nvPr/>
        </p:nvPicPr>
        <p:blipFill rotWithShape="1">
          <a:blip r:embed="rId6"/>
          <a:srcRect l="1214" t="377" r="445" b="1581"/>
          <a:stretch/>
        </p:blipFill>
        <p:spPr>
          <a:xfrm>
            <a:off x="539349" y="3670213"/>
            <a:ext cx="2560320" cy="228600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49" name="Picture 48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535265" y="3670213"/>
            <a:ext cx="2560320" cy="228600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51" name="TextBox 50"/>
          <p:cNvSpPr txBox="1"/>
          <p:nvPr/>
        </p:nvSpPr>
        <p:spPr>
          <a:xfrm rot="16200000">
            <a:off x="-873313" y="1927629"/>
            <a:ext cx="21275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Generator Terminal Voltage (pu)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871302" y="4692596"/>
            <a:ext cx="21275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Generator Terminal Voltage (pu)</a:t>
            </a:r>
            <a:endParaRPr lang="en-US" sz="1050" dirty="0">
              <a:solidFill>
                <a:prstClr val="black"/>
              </a:solidFill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46483" y="823841"/>
          <a:ext cx="457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prstClr val="black"/>
                          </a:solidFill>
                        </a:rPr>
                        <a:t>1.10</a:t>
                      </a:r>
                      <a:endParaRPr lang="en-US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prstClr val="black"/>
                          </a:solidFill>
                        </a:rPr>
                        <a:t>0.95</a:t>
                      </a:r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3134505" y="822417"/>
          <a:ext cx="457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prstClr val="black"/>
                          </a:solidFill>
                        </a:rPr>
                        <a:t>1.10</a:t>
                      </a:r>
                      <a:endParaRPr lang="en-US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prstClr val="black"/>
                          </a:solidFill>
                        </a:rPr>
                        <a:t>0.55</a:t>
                      </a:r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3108874" y="3545809"/>
          <a:ext cx="49807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71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prstClr val="black"/>
                          </a:solidFill>
                        </a:rPr>
                        <a:t>1.044</a:t>
                      </a:r>
                      <a:endParaRPr lang="en-US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prstClr val="black"/>
                          </a:solidFill>
                        </a:rPr>
                        <a:t>1.037</a:t>
                      </a:r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6064776" y="3548108"/>
          <a:ext cx="457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 smtClean="0">
                          <a:solidFill>
                            <a:prstClr val="black"/>
                          </a:solidFill>
                        </a:rPr>
                        <a:t>1.10</a:t>
                      </a:r>
                      <a:endParaRPr lang="en-US" sz="9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900" dirty="0" smtClean="0">
                          <a:solidFill>
                            <a:prstClr val="black"/>
                          </a:solidFill>
                        </a:rPr>
                        <a:t>0.00</a:t>
                      </a:r>
                      <a:endParaRPr lang="en-US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5306371" y="5286154"/>
            <a:ext cx="668256" cy="553998"/>
            <a:chOff x="5264092" y="220514"/>
            <a:chExt cx="668256" cy="553998"/>
          </a:xfrm>
        </p:grpSpPr>
        <p:sp>
          <p:nvSpPr>
            <p:cNvPr id="53" name="Rectangle 52"/>
            <p:cNvSpPr/>
            <p:nvPr/>
          </p:nvSpPr>
          <p:spPr>
            <a:xfrm>
              <a:off x="5270013" y="447569"/>
              <a:ext cx="182880" cy="9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264092" y="638724"/>
              <a:ext cx="182880" cy="9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07845" y="220514"/>
              <a:ext cx="5245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PSSE</a:t>
              </a:r>
              <a:endParaRPr lang="en-US" sz="1100" dirty="0" smtClean="0">
                <a:solidFill>
                  <a:prstClr val="black"/>
                </a:solidFill>
              </a:endParaRPr>
            </a:p>
            <a:p>
              <a:endParaRPr lang="en-US" sz="3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TSAT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499418" y="3334561"/>
            <a:ext cx="6783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Time (s)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03209" y="3339940"/>
            <a:ext cx="6783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Time (s)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493403" y="6051538"/>
            <a:ext cx="6783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Time (s)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87681" y="6047322"/>
            <a:ext cx="6783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Time (s)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82549" y="6057997"/>
            <a:ext cx="6783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Time (s)</a:t>
            </a:r>
            <a:endParaRPr lang="en-US" sz="1050" dirty="0">
              <a:solidFill>
                <a:prstClr val="black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8340117" y="5286154"/>
            <a:ext cx="668256" cy="553998"/>
            <a:chOff x="5264092" y="220514"/>
            <a:chExt cx="668256" cy="553998"/>
          </a:xfrm>
        </p:grpSpPr>
        <p:sp>
          <p:nvSpPr>
            <p:cNvPr id="87" name="Rectangle 86"/>
            <p:cNvSpPr/>
            <p:nvPr/>
          </p:nvSpPr>
          <p:spPr>
            <a:xfrm>
              <a:off x="5270013" y="447569"/>
              <a:ext cx="182880" cy="9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264092" y="638724"/>
              <a:ext cx="182880" cy="9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407845" y="220514"/>
              <a:ext cx="5245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PSSE</a:t>
              </a:r>
              <a:endParaRPr lang="en-US" sz="1100" dirty="0" smtClean="0">
                <a:solidFill>
                  <a:prstClr val="black"/>
                </a:solidFill>
              </a:endParaRPr>
            </a:p>
            <a:p>
              <a:endParaRPr lang="en-US" sz="3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TSAT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405313" y="5286154"/>
            <a:ext cx="668256" cy="553998"/>
            <a:chOff x="5264092" y="220514"/>
            <a:chExt cx="668256" cy="553998"/>
          </a:xfrm>
        </p:grpSpPr>
        <p:sp>
          <p:nvSpPr>
            <p:cNvPr id="91" name="Rectangle 90"/>
            <p:cNvSpPr/>
            <p:nvPr/>
          </p:nvSpPr>
          <p:spPr>
            <a:xfrm>
              <a:off x="5270013" y="447569"/>
              <a:ext cx="182880" cy="9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264092" y="638724"/>
              <a:ext cx="182880" cy="9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407845" y="220514"/>
              <a:ext cx="5245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PSSE</a:t>
              </a:r>
              <a:endParaRPr lang="en-US" sz="1100" dirty="0" smtClean="0">
                <a:solidFill>
                  <a:prstClr val="black"/>
                </a:solidFill>
              </a:endParaRPr>
            </a:p>
            <a:p>
              <a:endParaRPr lang="en-US" sz="3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TSAT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306371" y="2565637"/>
            <a:ext cx="668256" cy="553998"/>
            <a:chOff x="5264092" y="220514"/>
            <a:chExt cx="668256" cy="553998"/>
          </a:xfrm>
        </p:grpSpPr>
        <p:sp>
          <p:nvSpPr>
            <p:cNvPr id="95" name="Rectangle 94"/>
            <p:cNvSpPr/>
            <p:nvPr/>
          </p:nvSpPr>
          <p:spPr>
            <a:xfrm>
              <a:off x="5270013" y="447569"/>
              <a:ext cx="182880" cy="9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264092" y="638724"/>
              <a:ext cx="182880" cy="9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407845" y="220514"/>
              <a:ext cx="5245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PSSE</a:t>
              </a:r>
              <a:endParaRPr lang="en-US" sz="1100" dirty="0" smtClean="0">
                <a:solidFill>
                  <a:prstClr val="black"/>
                </a:solidFill>
              </a:endParaRPr>
            </a:p>
            <a:p>
              <a:endParaRPr lang="en-US" sz="3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TSAT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405989" y="2565878"/>
            <a:ext cx="668256" cy="553998"/>
            <a:chOff x="5264092" y="220514"/>
            <a:chExt cx="668256" cy="553998"/>
          </a:xfrm>
        </p:grpSpPr>
        <p:sp>
          <p:nvSpPr>
            <p:cNvPr id="99" name="Rectangle 98"/>
            <p:cNvSpPr/>
            <p:nvPr/>
          </p:nvSpPr>
          <p:spPr>
            <a:xfrm>
              <a:off x="5270013" y="447569"/>
              <a:ext cx="182880" cy="914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264092" y="638724"/>
              <a:ext cx="182880" cy="9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07845" y="220514"/>
              <a:ext cx="52450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7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PSSE</a:t>
              </a:r>
              <a:endParaRPr lang="en-US" sz="1100" dirty="0" smtClean="0">
                <a:solidFill>
                  <a:prstClr val="black"/>
                </a:solidFill>
              </a:endParaRPr>
            </a:p>
            <a:p>
              <a:endParaRPr lang="en-US" sz="300" dirty="0" smtClean="0">
                <a:solidFill>
                  <a:prstClr val="black"/>
                </a:solidFill>
              </a:endParaRPr>
            </a:p>
            <a:p>
              <a:r>
                <a:rPr lang="en-US" sz="1000" dirty="0" smtClean="0">
                  <a:solidFill>
                    <a:prstClr val="black"/>
                  </a:solidFill>
                </a:rPr>
                <a:t>TSAT</a:t>
              </a:r>
              <a:endParaRPr lang="en-US" sz="1100" dirty="0">
                <a:solidFill>
                  <a:prstClr val="black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155184" y="1070270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prstClr val="black"/>
                </a:solidFill>
              </a:rPr>
              <a:t>Coastal Texas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31270" y="1066800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prstClr val="black"/>
                </a:solidFill>
              </a:rPr>
              <a:t>South Texas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023" y="3843758"/>
            <a:ext cx="1301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prstClr val="black"/>
                </a:solidFill>
              </a:rPr>
              <a:t>South Central Texas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69758" y="3843758"/>
            <a:ext cx="1026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prstClr val="black"/>
                </a:solidFill>
              </a:rPr>
              <a:t>Far West Texas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245883" y="3847036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prstClr val="black"/>
                </a:solidFill>
              </a:rPr>
              <a:t>East Texas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TSAT Conventional model Vs PSS</a:t>
            </a:r>
            <a:r>
              <a:rPr lang="en-US" baseline="30000" dirty="0" smtClean="0">
                <a:solidFill>
                  <a:schemeClr val="accent1"/>
                </a:solidFill>
              </a:rPr>
              <a:t>®</a:t>
            </a:r>
            <a:r>
              <a:rPr lang="en-US" dirty="0" smtClean="0">
                <a:solidFill>
                  <a:schemeClr val="accent1"/>
                </a:solidFill>
              </a:rPr>
              <a:t>E Benchmark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RRGRR-021 TSAT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Requirement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914399"/>
            <a:ext cx="8534400" cy="510540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Adds </a:t>
            </a:r>
            <a:r>
              <a:rPr lang="en-US" sz="2400" dirty="0"/>
              <a:t>new data requirements to the Resource Registration Glossary to account for submittal requirement fields for dynamic models required by the Transient Security Assessment Tool (TSAT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The TSAT </a:t>
            </a:r>
            <a:r>
              <a:rPr lang="en-US" sz="2400" dirty="0" smtClean="0"/>
              <a:t>dynamic model/data </a:t>
            </a:r>
            <a:r>
              <a:rPr lang="en-US" sz="2400" dirty="0"/>
              <a:t>submittal requirements are currently described in item (4)(b)(v) of Planning Guide Section 5.7.1, All-Inclusive Generation Resource Data </a:t>
            </a:r>
            <a:r>
              <a:rPr lang="en-US" sz="2400" dirty="0" smtClean="0"/>
              <a:t>Requirements</a:t>
            </a:r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Real-time TSAT – Model Deficiencies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914400"/>
            <a:ext cx="8534400" cy="5105400"/>
          </a:xfrm>
        </p:spPr>
        <p:txBody>
          <a:bodyPr/>
          <a:lstStyle/>
          <a:p>
            <a:r>
              <a:rPr lang="en-US" sz="2400" dirty="0" smtClean="0"/>
              <a:t>Models for renewable generation (wind and solar) often use user-defined code (user-defined models available </a:t>
            </a:r>
            <a:r>
              <a:rPr lang="en-US" sz="2400" dirty="0"/>
              <a:t>in PSS®E) </a:t>
            </a:r>
            <a:r>
              <a:rPr lang="en-US" sz="2400" dirty="0" smtClean="0"/>
              <a:t>for implementation</a:t>
            </a:r>
          </a:p>
          <a:p>
            <a:pPr lvl="1"/>
            <a:r>
              <a:rPr lang="en-US" sz="2000" dirty="0" smtClean="0"/>
              <a:t>No equivalent TSAT representation available in most (if not all) cases</a:t>
            </a:r>
          </a:p>
          <a:p>
            <a:pPr lvl="1"/>
            <a:r>
              <a:rPr lang="en-US" sz="2000" dirty="0" smtClean="0"/>
              <a:t>Generic equivalent in TSAT representation are not suitable for ERCOT regions with low system strength</a:t>
            </a:r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677" y="3467099"/>
            <a:ext cx="3857323" cy="29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Real-time TSAT – Benefits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914399"/>
            <a:ext cx="8534400" cy="5105401"/>
          </a:xfrm>
        </p:spPr>
        <p:txBody>
          <a:bodyPr/>
          <a:lstStyle/>
          <a:p>
            <a:r>
              <a:rPr lang="en-US" sz="2400" dirty="0" smtClean="0"/>
              <a:t>Assessment of transient stability limits in real-time</a:t>
            </a:r>
          </a:p>
          <a:p>
            <a:pPr lvl="1"/>
            <a:r>
              <a:rPr lang="en-US" sz="2000" dirty="0" smtClean="0"/>
              <a:t>Calculate limits more accurate for the specific operating condition (compared to the off-line studies)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llows utilization of full transfer capability in conjunction with other real-time tools (</a:t>
            </a:r>
            <a:r>
              <a:rPr lang="en-US" sz="2000" dirty="0"/>
              <a:t>VSAT, </a:t>
            </a:r>
            <a:r>
              <a:rPr lang="en-US" sz="2000" dirty="0" smtClean="0"/>
              <a:t>WSCR) 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Provide off-line study dynamic tool for shift support engineers and outage coordination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Dynamic </a:t>
            </a:r>
            <a:r>
              <a:rPr lang="en-US" sz="2400" dirty="0"/>
              <a:t>model validation using real-time events</a:t>
            </a:r>
          </a:p>
          <a:p>
            <a:pPr lvl="1"/>
            <a:r>
              <a:rPr lang="en-US" sz="2000" dirty="0" smtClean="0"/>
              <a:t>Using PMU data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W</a:t>
            </a:r>
            <a:r>
              <a:rPr lang="en-US" sz="2000" dirty="0" smtClean="0"/>
              <a:t>ill improve both operations and planning models</a:t>
            </a:r>
          </a:p>
          <a:p>
            <a:r>
              <a:rPr lang="en-US" sz="2400" dirty="0" smtClean="0"/>
              <a:t>Simulate other events (such as loss of generation) in real-time to determine system frequency response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9295" y="2743200"/>
            <a:ext cx="36391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0"/>
              </a:spcBef>
            </a:pPr>
            <a:r>
              <a:rPr lang="en-US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930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TradeGothic LT">
      <a:majorFont>
        <a:latin typeface="TradeGothic LT"/>
        <a:ea typeface=""/>
        <a:cs typeface=""/>
      </a:majorFont>
      <a:minorFont>
        <a:latin typeface="TradeGothic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TradeGothic LT">
      <a:majorFont>
        <a:latin typeface="TradeGothic LT"/>
        <a:ea typeface=""/>
        <a:cs typeface=""/>
      </a:majorFont>
      <a:minorFont>
        <a:latin typeface="TradeGothic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Words>492</Words>
  <Application>Microsoft Office PowerPoint</Application>
  <PresentationFormat>On-screen Show (4:3)</PresentationFormat>
  <Paragraphs>103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TradeGothic LT</vt:lpstr>
      <vt:lpstr>1_Custom Design</vt:lpstr>
      <vt:lpstr>Office Theme</vt:lpstr>
      <vt:lpstr>Custom Design</vt:lpstr>
      <vt:lpstr>PowerPoint Presentation</vt:lpstr>
      <vt:lpstr>RRGRR-021 Business Need</vt:lpstr>
      <vt:lpstr>Real-time TSAT Implementation/Progress</vt:lpstr>
      <vt:lpstr>TSAT Conventional model Vs PSS®E Benchmark</vt:lpstr>
      <vt:lpstr>RRGRR-021 TSAT Requirement</vt:lpstr>
      <vt:lpstr>Real-time TSAT – Model Deficiencies</vt:lpstr>
      <vt:lpstr>Real-time TSAT – Benefits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Gnanam, Gnanaprabhu</cp:lastModifiedBy>
  <cp:revision>97</cp:revision>
  <cp:lastPrinted>2016-01-21T20:53:15Z</cp:lastPrinted>
  <dcterms:created xsi:type="dcterms:W3CDTF">2016-01-21T15:20:31Z</dcterms:created>
  <dcterms:modified xsi:type="dcterms:W3CDTF">2019-10-01T16:33:24Z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