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4"/>
  </p:notesMasterIdLst>
  <p:handoutMasterIdLst>
    <p:handoutMasterId r:id="rId25"/>
  </p:handoutMasterIdLst>
  <p:sldIdLst>
    <p:sldId id="260" r:id="rId6"/>
    <p:sldId id="268" r:id="rId7"/>
    <p:sldId id="290" r:id="rId8"/>
    <p:sldId id="271" r:id="rId9"/>
    <p:sldId id="277" r:id="rId10"/>
    <p:sldId id="272" r:id="rId11"/>
    <p:sldId id="284" r:id="rId12"/>
    <p:sldId id="289" r:id="rId13"/>
    <p:sldId id="285" r:id="rId14"/>
    <p:sldId id="286" r:id="rId15"/>
    <p:sldId id="287" r:id="rId16"/>
    <p:sldId id="288" r:id="rId17"/>
    <p:sldId id="281" r:id="rId18"/>
    <p:sldId id="291" r:id="rId19"/>
    <p:sldId id="280" r:id="rId20"/>
    <p:sldId id="274" r:id="rId21"/>
    <p:sldId id="278" r:id="rId22"/>
    <p:sldId id="26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wnsend, Aaron" initials="TA" lastIdx="2" clrIdx="0">
    <p:extLst>
      <p:ext uri="{19B8F6BF-5375-455C-9EA6-DF929625EA0E}">
        <p15:presenceInfo xmlns:p15="http://schemas.microsoft.com/office/powerpoint/2012/main" userId="S-1-5-21-639947351-343809578-3807592339-53395" providerId="AD"/>
      </p:ext>
    </p:extLst>
  </p:cmAuthor>
  <p:cmAuthor id="2" name="Maggio, Dave" initials="MD" lastIdx="1" clrIdx="1">
    <p:extLst>
      <p:ext uri="{19B8F6BF-5375-455C-9EA6-DF929625EA0E}">
        <p15:presenceInfo xmlns:p15="http://schemas.microsoft.com/office/powerpoint/2012/main" userId="S-1-5-21-639947351-343809578-3807592339-47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94660"/>
  </p:normalViewPr>
  <p:slideViewPr>
    <p:cSldViewPr showGuides="1">
      <p:cViewPr varScale="1">
        <p:scale>
          <a:sx n="85" d="100"/>
          <a:sy n="85" d="100"/>
        </p:scale>
        <p:origin x="500" y="6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9/30/2019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9/30/2019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193496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6750021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2450785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1474812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a:p>
        </p:txBody>
      </p:sp>
    </p:spTree>
    <p:extLst>
      <p:ext uri="{BB962C8B-B14F-4D97-AF65-F5344CB8AC3E}">
        <p14:creationId xmlns:p14="http://schemas.microsoft.com/office/powerpoint/2010/main" val="2173132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a:p>
        </p:txBody>
      </p:sp>
    </p:spTree>
    <p:extLst>
      <p:ext uri="{BB962C8B-B14F-4D97-AF65-F5344CB8AC3E}">
        <p14:creationId xmlns:p14="http://schemas.microsoft.com/office/powerpoint/2010/main" val="841586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036359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57623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742899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006148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989898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640440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31514116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556747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334000" cy="2092881"/>
          </a:xfrm>
          <a:prstGeom prst="rect">
            <a:avLst/>
          </a:prstGeom>
          <a:noFill/>
        </p:spPr>
        <p:txBody>
          <a:bodyPr wrap="square" rtlCol="0">
            <a:spAutoFit/>
          </a:bodyPr>
          <a:lstStyle/>
          <a:p>
            <a:r>
              <a:rPr lang="en-US" sz="2000" b="1" dirty="0" smtClean="0">
                <a:solidFill>
                  <a:schemeClr val="tx2"/>
                </a:solidFill>
              </a:rPr>
              <a:t>Planned Analysis of Locational Reliability Deployment Price Adder Proposals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Market Analysis</a:t>
            </a:r>
            <a:endParaRPr lang="en-US" dirty="0">
              <a:solidFill>
                <a:schemeClr val="tx2"/>
              </a:solidFill>
            </a:endParaRPr>
          </a:p>
          <a:p>
            <a:endParaRPr lang="en-US" dirty="0">
              <a:solidFill>
                <a:schemeClr val="tx2"/>
              </a:solidFill>
            </a:endParaRPr>
          </a:p>
          <a:p>
            <a:r>
              <a:rPr lang="en-US" dirty="0" smtClean="0">
                <a:solidFill>
                  <a:schemeClr val="tx2"/>
                </a:solidFill>
              </a:rPr>
              <a:t>9/30/2019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Reliability Deployment Price Adder </a:t>
            </a:r>
            <a:r>
              <a:rPr lang="en-US" b="1" dirty="0">
                <a:solidFill>
                  <a:schemeClr val="accent1"/>
                </a:solidFill>
              </a:rPr>
              <a:t>Calculation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mc:AlternateContent xmlns:mc="http://schemas.openxmlformats.org/markup-compatibility/2006" xmlns:a14="http://schemas.microsoft.com/office/drawing/2010/main">
        <mc:Choice Requires="a14">
          <p:sp>
            <p:nvSpPr>
              <p:cNvPr id="5" name="Content Placeholder 4"/>
              <p:cNvSpPr>
                <a:spLocks noGrp="1"/>
              </p:cNvSpPr>
              <p:nvPr>
                <p:ph idx="1"/>
              </p:nvPr>
            </p:nvSpPr>
            <p:spPr>
              <a:xfrm>
                <a:off x="304800" y="1524000"/>
                <a:ext cx="8503920" cy="4518821"/>
              </a:xfrm>
            </p:spPr>
            <p:txBody>
              <a:bodyPr/>
              <a:lstStyle/>
              <a:p>
                <a:pPr marL="0" indent="0">
                  <a:buNone/>
                </a:pPr>
                <a:r>
                  <a:rPr lang="en-US" sz="2000" dirty="0" smtClean="0"/>
                  <a:t>Current system-wide reliability deployment price adder: </a:t>
                </a:r>
              </a:p>
              <a:p>
                <a:pPr marL="0" indent="0">
                  <a:buNone/>
                </a:pPr>
                <a:endParaRPr lang="en-US" sz="2000" dirty="0"/>
              </a:p>
              <a:p>
                <a:pPr marL="0" indent="0">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𝑅𝑇𝑂𝑅𝐷𝑃𝐴</m:t>
                      </m:r>
                      <m:r>
                        <a:rPr lang="en-US" sz="2000" b="0" i="1" smtClean="0">
                          <a:latin typeface="Cambria Math" panose="02040503050406030204" pitchFamily="18" charset="0"/>
                        </a:rPr>
                        <m:t>=</m:t>
                      </m:r>
                      <m:func>
                        <m:funcPr>
                          <m:ctrlPr>
                            <a:rPr lang="en-US" sz="2000" b="0" i="1" smtClean="0">
                              <a:latin typeface="Cambria Math" panose="02040503050406030204" pitchFamily="18" charset="0"/>
                            </a:rPr>
                          </m:ctrlPr>
                        </m:funcPr>
                        <m:fName>
                          <m:r>
                            <m:rPr>
                              <m:sty m:val="p"/>
                            </m:rPr>
                            <a:rPr lang="en-US" sz="2000" b="0" i="0" smtClean="0">
                              <a:latin typeface="Cambria Math" panose="02040503050406030204" pitchFamily="18" charset="0"/>
                            </a:rPr>
                            <m:t>min</m:t>
                          </m:r>
                        </m:fName>
                        <m:e>
                          <m:d>
                            <m:dPr>
                              <m:begChr m:val="["/>
                              <m:endChr m:val="]"/>
                              <m:ctrlPr>
                                <a:rPr lang="en-US" sz="2000" b="0" i="1" smtClean="0">
                                  <a:latin typeface="Cambria Math" panose="02040503050406030204" pitchFamily="18" charset="0"/>
                                </a:rPr>
                              </m:ctrlPr>
                            </m:dPr>
                            <m:e>
                              <m:eqArr>
                                <m:eqArrPr>
                                  <m:ctrlPr>
                                    <a:rPr lang="en-US" sz="2000" i="1">
                                      <a:latin typeface="Cambria Math" panose="02040503050406030204" pitchFamily="18" charset="0"/>
                                    </a:rPr>
                                  </m:ctrlPr>
                                </m:eqArrPr>
                                <m:e>
                                  <m:r>
                                    <a:rPr lang="en-US" sz="2000" i="1">
                                      <a:latin typeface="Cambria Math" panose="02040503050406030204" pitchFamily="18" charset="0"/>
                                    </a:rPr>
                                    <m:t>𝑚𝑎𝑥</m:t>
                                  </m:r>
                                  <m:d>
                                    <m:dPr>
                                      <m:ctrlPr>
                                        <a:rPr lang="en-US" sz="2000" i="1">
                                          <a:latin typeface="Cambria Math" panose="02040503050406030204" pitchFamily="18" charset="0"/>
                                        </a:rPr>
                                      </m:ctrlPr>
                                    </m:dPr>
                                    <m:e>
                                      <m:sSub>
                                        <m:sSubPr>
                                          <m:ctrlPr>
                                            <a:rPr lang="en-US" sz="2000" i="1">
                                              <a:latin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𝜆</m:t>
                                          </m:r>
                                        </m:e>
                                        <m:sub>
                                          <m:r>
                                            <a:rPr lang="en-US" sz="2000" i="1">
                                              <a:latin typeface="Cambria Math" panose="02040503050406030204" pitchFamily="18" charset="0"/>
                                            </a:rPr>
                                            <m:t>𝑝𝑟𝑖𝑐𝑖𝑛𝑔</m:t>
                                          </m:r>
                                        </m:sub>
                                      </m:sSub>
                                      <m:r>
                                        <a:rPr lang="en-US" sz="2000" i="1">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𝜆</m:t>
                                          </m:r>
                                        </m:e>
                                        <m:sub>
                                          <m:r>
                                            <a:rPr lang="en-US" sz="2000" i="1">
                                              <a:latin typeface="Cambria Math" panose="02040503050406030204" pitchFamily="18" charset="0"/>
                                            </a:rPr>
                                            <m:t>𝑑𝑖𝑠𝑝𝑎𝑡𝑐h</m:t>
                                          </m:r>
                                        </m:sub>
                                      </m:sSub>
                                      <m:r>
                                        <a:rPr lang="en-US" sz="2000" i="1">
                                          <a:latin typeface="Cambria Math" panose="02040503050406030204" pitchFamily="18" charset="0"/>
                                        </a:rPr>
                                        <m:t>, 0</m:t>
                                      </m:r>
                                    </m:e>
                                  </m:d>
                                  <m:r>
                                    <a:rPr lang="en-US" sz="2000" i="1">
                                      <a:latin typeface="Cambria Math" panose="02040503050406030204" pitchFamily="18" charset="0"/>
                                    </a:rPr>
                                    <m:t>, </m:t>
                                  </m:r>
                                </m:e>
                                <m:e>
                                  <m:r>
                                    <a:rPr lang="en-US" sz="2000" i="1">
                                      <a:latin typeface="Cambria Math" panose="02040503050406030204" pitchFamily="18" charset="0"/>
                                    </a:rPr>
                                    <m:t>𝑉𝑂𝐿𝐿</m:t>
                                  </m:r>
                                  <m:r>
                                    <a:rPr lang="en-US" sz="2000" i="1">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𝜆</m:t>
                                      </m:r>
                                    </m:e>
                                    <m:sub>
                                      <m:r>
                                        <a:rPr lang="en-US" sz="2000" b="0" i="1" smtClean="0">
                                          <a:latin typeface="Cambria Math" panose="02040503050406030204" pitchFamily="18" charset="0"/>
                                          <a:ea typeface="Cambria Math" panose="02040503050406030204" pitchFamily="18" charset="0"/>
                                        </a:rPr>
                                        <m:t>𝑑𝑖𝑠𝑝𝑎𝑡𝑐h</m:t>
                                      </m:r>
                                    </m:sub>
                                  </m:sSub>
                                  <m:r>
                                    <a:rPr lang="en-US" sz="2000" i="1">
                                      <a:latin typeface="Cambria Math" panose="02040503050406030204" pitchFamily="18" charset="0"/>
                                    </a:rPr>
                                    <m:t>−</m:t>
                                  </m:r>
                                  <m:r>
                                    <a:rPr lang="en-US" sz="2000" i="1">
                                      <a:latin typeface="Cambria Math" panose="02040503050406030204" pitchFamily="18" charset="0"/>
                                    </a:rPr>
                                    <m:t>𝑅𝑇𝑂𝑅𝑃𝐴</m:t>
                                  </m:r>
                                </m:e>
                              </m:eqArr>
                            </m:e>
                          </m:d>
                        </m:e>
                      </m:func>
                    </m:oMath>
                  </m:oMathPara>
                </a14:m>
                <a:endParaRPr lang="en-US" sz="2000" b="0" i="1" dirty="0">
                  <a:latin typeface="Cambria Math" panose="02040503050406030204" pitchFamily="18" charset="0"/>
                </a:endParaRPr>
              </a:p>
              <a:p>
                <a:pPr marL="0" indent="0">
                  <a:buNone/>
                </a:pPr>
                <a:endParaRPr lang="en-US" sz="2000" i="1" dirty="0">
                  <a:latin typeface="Cambria Math" panose="02040503050406030204" pitchFamily="18" charset="0"/>
                </a:endParaRPr>
              </a:p>
              <a:p>
                <a:pPr marL="0" indent="0">
                  <a:buNone/>
                </a:pPr>
                <a:r>
                  <a:rPr lang="en-US" sz="2000" dirty="0"/>
                  <a:t>Proposed locational reliability deployment price adder: </a:t>
                </a:r>
              </a:p>
              <a:p>
                <a:pPr marL="0" indent="0">
                  <a:buNone/>
                </a:pPr>
                <a:endParaRPr lang="en-US" sz="200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          </m:t>
                      </m:r>
                      <m:r>
                        <a:rPr lang="en-US" sz="2000" i="1">
                          <a:latin typeface="Cambria Math" panose="02040503050406030204" pitchFamily="18" charset="0"/>
                        </a:rPr>
                        <m:t>𝑅𝑇𝑂</m:t>
                      </m:r>
                      <m:r>
                        <a:rPr lang="en-US" sz="2000" b="0" i="1" smtClean="0">
                          <a:solidFill>
                            <a:srgbClr val="FF0000"/>
                          </a:solidFill>
                          <a:latin typeface="Cambria Math" panose="02040503050406030204" pitchFamily="18" charset="0"/>
                        </a:rPr>
                        <m:t>𝐿</m:t>
                      </m:r>
                      <m:r>
                        <a:rPr lang="en-US" sz="2000" i="1">
                          <a:latin typeface="Cambria Math" panose="02040503050406030204" pitchFamily="18" charset="0"/>
                        </a:rPr>
                        <m:t>𝑅𝐷𝑃𝐴</m:t>
                      </m:r>
                      <m:r>
                        <a:rPr lang="en-US" sz="2000" i="1">
                          <a:latin typeface="Cambria Math" panose="02040503050406030204" pitchFamily="18" charset="0"/>
                        </a:rPr>
                        <m:t>=</m:t>
                      </m:r>
                      <m:func>
                        <m:funcPr>
                          <m:ctrlPr>
                            <a:rPr lang="en-US" sz="2000" i="1">
                              <a:latin typeface="Cambria Math" panose="02040503050406030204" pitchFamily="18" charset="0"/>
                            </a:rPr>
                          </m:ctrlPr>
                        </m:funcPr>
                        <m:fName>
                          <m:r>
                            <m:rPr>
                              <m:sty m:val="p"/>
                            </m:rPr>
                            <a:rPr lang="en-US" sz="2000">
                              <a:latin typeface="Cambria Math" panose="02040503050406030204" pitchFamily="18" charset="0"/>
                            </a:rPr>
                            <m:t>min</m:t>
                          </m:r>
                        </m:fName>
                        <m:e>
                          <m:d>
                            <m:dPr>
                              <m:begChr m:val="["/>
                              <m:endChr m:val="]"/>
                              <m:ctrlPr>
                                <a:rPr lang="en-US" sz="2000" i="1">
                                  <a:latin typeface="Cambria Math" panose="02040503050406030204" pitchFamily="18" charset="0"/>
                                </a:rPr>
                              </m:ctrlPr>
                            </m:dPr>
                            <m:e>
                              <m:eqArr>
                                <m:eqArrPr>
                                  <m:ctrlPr>
                                    <a:rPr lang="en-US" sz="2000" i="1">
                                      <a:latin typeface="Cambria Math" panose="02040503050406030204" pitchFamily="18" charset="0"/>
                                    </a:rPr>
                                  </m:ctrlPr>
                                </m:eqArrPr>
                                <m:e>
                                  <m:r>
                                    <a:rPr lang="en-US" sz="2000" i="1">
                                      <a:latin typeface="Cambria Math" panose="02040503050406030204" pitchFamily="18" charset="0"/>
                                    </a:rPr>
                                    <m:t>𝑚𝑎𝑥</m:t>
                                  </m:r>
                                  <m:d>
                                    <m:dPr>
                                      <m:ctrlPr>
                                        <a:rPr lang="en-US" sz="2000" i="1">
                                          <a:latin typeface="Cambria Math" panose="02040503050406030204" pitchFamily="18" charset="0"/>
                                        </a:rPr>
                                      </m:ctrlPr>
                                    </m:dPr>
                                    <m:e>
                                      <m:sSub>
                                        <m:sSubPr>
                                          <m:ctrlPr>
                                            <a:rPr lang="en-US" sz="2000" i="1">
                                              <a:latin typeface="Cambria Math" panose="02040503050406030204" pitchFamily="18" charset="0"/>
                                            </a:rPr>
                                          </m:ctrlPr>
                                        </m:sSubPr>
                                        <m:e>
                                          <m:r>
                                            <a:rPr lang="en-US" sz="2000" b="0" i="1" smtClean="0">
                                              <a:solidFill>
                                                <a:srgbClr val="FF0000"/>
                                              </a:solidFill>
                                              <a:latin typeface="Cambria Math" panose="02040503050406030204" pitchFamily="18" charset="0"/>
                                              <a:ea typeface="Cambria Math" panose="02040503050406030204" pitchFamily="18" charset="0"/>
                                            </a:rPr>
                                            <m:t>𝐿𝑀𝑃</m:t>
                                          </m:r>
                                        </m:e>
                                        <m:sub>
                                          <m:r>
                                            <a:rPr lang="en-US" sz="2000" i="1">
                                              <a:latin typeface="Cambria Math" panose="02040503050406030204" pitchFamily="18" charset="0"/>
                                            </a:rPr>
                                            <m:t>𝑝𝑟𝑖𝑐𝑖𝑛𝑔</m:t>
                                          </m:r>
                                        </m:sub>
                                      </m:sSub>
                                      <m:r>
                                        <a:rPr lang="en-US" sz="2000" i="1">
                                          <a:latin typeface="Cambria Math" panose="02040503050406030204" pitchFamily="18" charset="0"/>
                                        </a:rPr>
                                        <m:t>−</m:t>
                                      </m:r>
                                      <m:sSub>
                                        <m:sSubPr>
                                          <m:ctrlPr>
                                            <a:rPr lang="en-US" sz="2000" i="1">
                                              <a:latin typeface="Cambria Math" panose="02040503050406030204" pitchFamily="18" charset="0"/>
                                            </a:rPr>
                                          </m:ctrlPr>
                                        </m:sSubPr>
                                        <m:e>
                                          <m:r>
                                            <a:rPr lang="en-US" sz="2000" b="0" i="1" smtClean="0">
                                              <a:solidFill>
                                                <a:srgbClr val="FF0000"/>
                                              </a:solidFill>
                                              <a:latin typeface="Cambria Math" panose="02040503050406030204" pitchFamily="18" charset="0"/>
                                              <a:ea typeface="Cambria Math" panose="02040503050406030204" pitchFamily="18" charset="0"/>
                                            </a:rPr>
                                            <m:t>𝐿𝑀𝑃</m:t>
                                          </m:r>
                                        </m:e>
                                        <m:sub>
                                          <m:r>
                                            <a:rPr lang="en-US" sz="2000" i="1">
                                              <a:latin typeface="Cambria Math" panose="02040503050406030204" pitchFamily="18" charset="0"/>
                                            </a:rPr>
                                            <m:t>𝑑𝑖𝑠𝑝𝑎𝑡𝑐h</m:t>
                                          </m:r>
                                        </m:sub>
                                      </m:sSub>
                                      <m:r>
                                        <a:rPr lang="en-US" sz="2000" i="1">
                                          <a:latin typeface="Cambria Math" panose="02040503050406030204" pitchFamily="18" charset="0"/>
                                        </a:rPr>
                                        <m:t>, 0</m:t>
                                      </m:r>
                                    </m:e>
                                  </m:d>
                                  <m:r>
                                    <a:rPr lang="en-US" sz="2000" i="1">
                                      <a:latin typeface="Cambria Math" panose="02040503050406030204" pitchFamily="18" charset="0"/>
                                    </a:rPr>
                                    <m:t>,</m:t>
                                  </m:r>
                                </m:e>
                                <m:e>
                                  <m:r>
                                    <a:rPr lang="en-US" sz="2000" i="1">
                                      <a:latin typeface="Cambria Math" panose="02040503050406030204" pitchFamily="18" charset="0"/>
                                    </a:rPr>
                                    <m:t> </m:t>
                                  </m:r>
                                  <m:r>
                                    <a:rPr lang="en-US" sz="2000" i="1">
                                      <a:latin typeface="Cambria Math" panose="02040503050406030204" pitchFamily="18" charset="0"/>
                                    </a:rPr>
                                    <m:t>𝑉𝑂𝐿𝐿</m:t>
                                  </m:r>
                                  <m:r>
                                    <a:rPr lang="en-US" sz="2000" i="1">
                                      <a:latin typeface="Cambria Math" panose="02040503050406030204" pitchFamily="18" charset="0"/>
                                    </a:rPr>
                                    <m:t>−</m:t>
                                  </m:r>
                                  <m:sSub>
                                    <m:sSubPr>
                                      <m:ctrlPr>
                                        <a:rPr lang="en-US" sz="2000" i="1" smtClean="0">
                                          <a:latin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𝜆</m:t>
                                      </m:r>
                                    </m:e>
                                    <m:sub>
                                      <m:r>
                                        <a:rPr lang="en-US" sz="2000" b="0" i="1" smtClean="0">
                                          <a:latin typeface="Cambria Math" panose="02040503050406030204" pitchFamily="18" charset="0"/>
                                          <a:ea typeface="Cambria Math" panose="02040503050406030204" pitchFamily="18" charset="0"/>
                                        </a:rPr>
                                        <m:t>𝑑𝑖𝑠𝑝𝑎𝑡𝑐h</m:t>
                                      </m:r>
                                    </m:sub>
                                  </m:sSub>
                                  <m:r>
                                    <a:rPr lang="en-US" sz="2000" i="1">
                                      <a:latin typeface="Cambria Math" panose="02040503050406030204" pitchFamily="18" charset="0"/>
                                    </a:rPr>
                                    <m:t>−</m:t>
                                  </m:r>
                                  <m:r>
                                    <a:rPr lang="en-US" sz="2000" i="1">
                                      <a:latin typeface="Cambria Math" panose="02040503050406030204" pitchFamily="18" charset="0"/>
                                    </a:rPr>
                                    <m:t>𝑅𝑇𝑂𝑅𝑃𝐴</m:t>
                                  </m:r>
                                </m:e>
                              </m:eqArr>
                            </m:e>
                          </m:d>
                        </m:e>
                      </m:func>
                    </m:oMath>
                  </m:oMathPara>
                </a14:m>
                <a:endParaRPr lang="en-US" sz="2000" i="1" dirty="0">
                  <a:latin typeface="Cambria Math" panose="02040503050406030204" pitchFamily="18" charset="0"/>
                </a:endParaRPr>
              </a:p>
              <a:p>
                <a:pPr marL="0" indent="0">
                  <a:buNone/>
                </a:pPr>
                <a:endParaRPr lang="en-US" sz="2000" b="1" i="1" dirty="0">
                  <a:latin typeface="Cambria Math" panose="02040503050406030204" pitchFamily="18" charset="0"/>
                </a:endParaRPr>
              </a:p>
              <a:p>
                <a:pPr marL="0" indent="0">
                  <a:buNone/>
                </a:pPr>
                <a:endParaRPr lang="en-US" sz="2000" b="0" i="1" dirty="0">
                  <a:latin typeface="Cambria Math" panose="02040503050406030204" pitchFamily="18" charset="0"/>
                </a:endParaRPr>
              </a:p>
            </p:txBody>
          </p:sp>
        </mc:Choice>
        <mc:Fallback xmlns="">
          <p:sp>
            <p:nvSpPr>
              <p:cNvPr id="5" name="Content Placeholder 4"/>
              <p:cNvSpPr>
                <a:spLocks noGrp="1" noRot="1" noChangeAspect="1" noMove="1" noResize="1" noEditPoints="1" noAdjustHandles="1" noChangeArrowheads="1" noChangeShapeType="1" noTextEdit="1"/>
              </p:cNvSpPr>
              <p:nvPr>
                <p:ph idx="1"/>
              </p:nvPr>
            </p:nvSpPr>
            <p:spPr>
              <a:xfrm>
                <a:off x="304800" y="1524000"/>
                <a:ext cx="8503920" cy="4518821"/>
              </a:xfrm>
              <a:blipFill rotWithShape="0">
                <a:blip r:embed="rId3"/>
                <a:stretch>
                  <a:fillRect l="-717" t="-540"/>
                </a:stretch>
              </a:blipFill>
            </p:spPr>
            <p:txBody>
              <a:bodyPr/>
              <a:lstStyle/>
              <a:p>
                <a:r>
                  <a:rPr lang="en-US">
                    <a:noFill/>
                  </a:rPr>
                  <a:t> </a:t>
                </a:r>
              </a:p>
            </p:txBody>
          </p:sp>
        </mc:Fallback>
      </mc:AlternateContent>
    </p:spTree>
    <p:extLst>
      <p:ext uri="{BB962C8B-B14F-4D97-AF65-F5344CB8AC3E}">
        <p14:creationId xmlns:p14="http://schemas.microsoft.com/office/powerpoint/2010/main" val="2188407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rPr>
              <a:t>Impact on Other Equations</a:t>
            </a: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a:t>Resources will continue to receive Dispatch LMP</a:t>
            </a:r>
          </a:p>
          <a:p>
            <a:pPr>
              <a:lnSpc>
                <a:spcPct val="150000"/>
              </a:lnSpc>
            </a:pPr>
            <a:r>
              <a:rPr lang="en-US" sz="2000" dirty="0"/>
              <a:t>For all other purposes, LMPs shall be (similar to ELMP markets):</a:t>
            </a:r>
          </a:p>
          <a:p>
            <a:pPr marL="0" indent="0">
              <a:lnSpc>
                <a:spcPct val="150000"/>
              </a:lnSpc>
              <a:buNone/>
            </a:pPr>
            <a:r>
              <a:rPr lang="en-US" sz="2000" dirty="0"/>
              <a:t>	ELMP = Dispatch LMP </a:t>
            </a:r>
            <a:r>
              <a:rPr lang="en-US" sz="2000" dirty="0" smtClean="0"/>
              <a:t>+ RTO</a:t>
            </a:r>
            <a:r>
              <a:rPr lang="en-US" sz="2000" dirty="0" smtClean="0">
                <a:solidFill>
                  <a:srgbClr val="FF0000"/>
                </a:solidFill>
              </a:rPr>
              <a:t>L</a:t>
            </a:r>
            <a:r>
              <a:rPr lang="en-US" sz="2000" dirty="0" smtClean="0"/>
              <a:t>RDPA</a:t>
            </a:r>
            <a:endParaRPr lang="en-US" sz="2000" dirty="0"/>
          </a:p>
          <a:p>
            <a:pPr>
              <a:lnSpc>
                <a:spcPct val="150000"/>
              </a:lnSpc>
            </a:pPr>
            <a:r>
              <a:rPr lang="en-US" sz="2000" dirty="0"/>
              <a:t>Settlement Point Price equations for Resource Nodes, Hubs, Load Zones, and LCCRNs, and other equations for SOGs and WSL would use </a:t>
            </a:r>
            <a:r>
              <a:rPr lang="en-US" sz="2000" dirty="0" smtClean="0"/>
              <a:t>ELMPs.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161196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QSE Real-Time Ancillary Service Imbalance</a:t>
            </a:r>
            <a:endParaRPr lang="en-US" b="1" dirty="0">
              <a:solidFill>
                <a:schemeClr val="accent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a:t>Real-Time Reliability Deployment Ancillary Service Imbalance Amount:</a:t>
                </a:r>
                <a:br>
                  <a:rPr lang="en-US" sz="2000" dirty="0"/>
                </a:br>
                <a14:m>
                  <m:oMath xmlns:m="http://schemas.openxmlformats.org/officeDocument/2006/math">
                    <m:r>
                      <a:rPr lang="en-US" sz="2000" i="1">
                        <a:latin typeface="Cambria Math" panose="02040503050406030204" pitchFamily="18" charset="0"/>
                      </a:rPr>
                      <m:t>𝑅𝑇𝑅𝐷𝐴𝑆𝐼𝐴𝑀𝑇</m:t>
                    </m:r>
                    <m:r>
                      <a:rPr lang="en-US" sz="2000" i="1">
                        <a:latin typeface="Cambria Math" panose="02040503050406030204" pitchFamily="18" charset="0"/>
                      </a:rPr>
                      <m:t>=</m:t>
                    </m:r>
                    <m:d>
                      <m:dPr>
                        <m:ctrlPr>
                          <a:rPr lang="en-US" sz="2000" i="1">
                            <a:latin typeface="Cambria Math" panose="02040503050406030204" pitchFamily="18" charset="0"/>
                          </a:rPr>
                        </m:ctrlPr>
                      </m:dPr>
                      <m:e>
                        <m:r>
                          <a:rPr lang="en-US" sz="2000" i="1">
                            <a:latin typeface="Cambria Math" panose="02040503050406030204" pitchFamily="18" charset="0"/>
                          </a:rPr>
                          <m:t>−1</m:t>
                        </m:r>
                      </m:e>
                    </m:d>
                    <m:r>
                      <a:rPr lang="en-US" sz="2000" i="1">
                        <a:latin typeface="Cambria Math" panose="02040503050406030204" pitchFamily="18" charset="0"/>
                      </a:rPr>
                      <m:t>∗</m:t>
                    </m:r>
                    <m:d>
                      <m:dPr>
                        <m:ctrlPr>
                          <a:rPr lang="en-US" sz="2000" i="1">
                            <a:latin typeface="Cambria Math" panose="02040503050406030204" pitchFamily="18" charset="0"/>
                          </a:rPr>
                        </m:ctrlPr>
                      </m:dPr>
                      <m:e>
                        <m:r>
                          <a:rPr lang="en-US" sz="2000" i="1">
                            <a:latin typeface="Cambria Math" panose="02040503050406030204" pitchFamily="18" charset="0"/>
                          </a:rPr>
                          <m:t>𝑅𝑇𝐴𝑆𝑂𝐿𝐼𝑀</m:t>
                        </m:r>
                        <m:sSub>
                          <m:sSubPr>
                            <m:ctrlPr>
                              <a:rPr lang="en-US" sz="2000" i="1">
                                <a:latin typeface="Cambria Math" panose="02040503050406030204" pitchFamily="18" charset="0"/>
                              </a:rPr>
                            </m:ctrlPr>
                          </m:sSubPr>
                          <m:e>
                            <m:r>
                              <a:rPr lang="en-US" sz="2000" i="1">
                                <a:latin typeface="Cambria Math" panose="02040503050406030204" pitchFamily="18" charset="0"/>
                              </a:rPr>
                              <m:t>𝐵</m:t>
                            </m:r>
                          </m:e>
                          <m:sub>
                            <m:r>
                              <a:rPr lang="en-US" sz="2000" i="1">
                                <a:latin typeface="Cambria Math" panose="02040503050406030204" pitchFamily="18" charset="0"/>
                              </a:rPr>
                              <m:t>𝑞</m:t>
                            </m:r>
                          </m:sub>
                        </m:sSub>
                        <m:r>
                          <a:rPr lang="en-US" sz="2000" i="1">
                            <a:latin typeface="Cambria Math" panose="02040503050406030204" pitchFamily="18" charset="0"/>
                          </a:rPr>
                          <m:t> ∗</m:t>
                        </m:r>
                        <m:r>
                          <a:rPr lang="en-US" sz="2000" i="1">
                            <a:latin typeface="Cambria Math" panose="02040503050406030204" pitchFamily="18" charset="0"/>
                          </a:rPr>
                          <m:t>𝑅𝑇𝑅𝐷𝑃</m:t>
                        </m:r>
                      </m:e>
                    </m:d>
                  </m:oMath>
                </a14:m>
                <a:endParaRPr lang="en-US" sz="2000" dirty="0"/>
              </a:p>
              <a:p>
                <a:pPr>
                  <a:lnSpc>
                    <a:spcPct val="150000"/>
                  </a:lnSpc>
                </a:pPr>
                <a:r>
                  <a:rPr lang="en-US" sz="2000" dirty="0"/>
                  <a:t>RTASOLIMB is a QSE-level number, and RTRDP is a system-wide </a:t>
                </a:r>
                <a:r>
                  <a:rPr lang="en-US" sz="2000" dirty="0" smtClean="0"/>
                  <a:t>value </a:t>
                </a:r>
                <a:endParaRPr lang="en-US" sz="2000" dirty="0"/>
              </a:p>
              <a:p>
                <a:pPr>
                  <a:lnSpc>
                    <a:spcPct val="150000"/>
                  </a:lnSpc>
                </a:pPr>
                <a:r>
                  <a:rPr lang="en-US" sz="2000" dirty="0"/>
                  <a:t>The proposal keeps this value system-wide, based on the difference in system lambdas rather than LMPs, to minimize system impacts</a:t>
                </a:r>
              </a:p>
              <a:p>
                <a:pPr>
                  <a:lnSpc>
                    <a:spcPct val="150000"/>
                  </a:lnSpc>
                </a:pPr>
                <a:r>
                  <a:rPr lang="en-US" sz="2000" dirty="0"/>
                  <a:t>The disadvantage of not making this locational is that it does not necessarily maintain indifference to dispatch instructions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219200"/>
                <a:ext cx="8534400" cy="4876800"/>
              </a:xfrm>
              <a:blipFill rotWithShape="0">
                <a:blip r:embed="rId3"/>
                <a:stretch>
                  <a:fillRect l="-643" r="-357"/>
                </a:stretch>
              </a:blipFill>
            </p:spPr>
            <p:txBody>
              <a:bodyPr/>
              <a:lstStyle/>
              <a:p>
                <a:r>
                  <a:rPr lang="en-US">
                    <a:noFill/>
                  </a:rPr>
                  <a:t> </a:t>
                </a:r>
              </a:p>
            </p:txBody>
          </p:sp>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4152674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t>Additional Treatment for Other Reliability Actions</a:t>
            </a:r>
            <a:endParaRPr lang="en-US" sz="24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Proposal has additional treatment of reliability actions related to DC ties via reversing the reliability action in the pricing run and adding a pseudo-Resource at the DC tie load zones with a prescribed offer</a:t>
            </a:r>
          </a:p>
          <a:p>
            <a:pPr>
              <a:lnSpc>
                <a:spcPct val="150000"/>
              </a:lnSpc>
            </a:pPr>
            <a:endParaRPr lang="en-US" sz="2000" dirty="0" smtClean="0">
              <a:solidFill>
                <a:schemeClr val="tx2"/>
              </a:solidFill>
            </a:endParaRPr>
          </a:p>
          <a:p>
            <a:pPr>
              <a:lnSpc>
                <a:spcPct val="150000"/>
              </a:lnSpc>
            </a:pPr>
            <a:r>
              <a:rPr lang="en-US" sz="2000" dirty="0" smtClean="0">
                <a:solidFill>
                  <a:schemeClr val="tx2"/>
                </a:solidFill>
              </a:rPr>
              <a:t>In this first round of evaluation </a:t>
            </a:r>
            <a:r>
              <a:rPr lang="en-US" sz="2000" dirty="0" smtClean="0"/>
              <a:t>ERCOT</a:t>
            </a:r>
            <a:r>
              <a:rPr lang="en-US" sz="2000" dirty="0" smtClean="0">
                <a:solidFill>
                  <a:schemeClr val="tx2"/>
                </a:solidFill>
              </a:rPr>
              <a:t> will only analyze RUC cases and will analyze reliability actions related to DC ties after presenting the results of the RUC cases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185813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590800"/>
            <a:ext cx="7772400" cy="1009650"/>
          </a:xfrm>
        </p:spPr>
        <p:txBody>
          <a:bodyPr/>
          <a:lstStyle/>
          <a:p>
            <a:r>
              <a:rPr lang="en-US" sz="2800" dirty="0" smtClean="0"/>
              <a:t>Study Approach and Plan Going Forward</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584442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Study Approach</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Create a study SCED model able to model both proposals and base case and e</a:t>
            </a:r>
            <a:r>
              <a:rPr lang="en-US" sz="2000" dirty="0" smtClean="0"/>
              <a:t>xecute the model for a base case and the proposals using historical data</a:t>
            </a:r>
          </a:p>
          <a:p>
            <a:pPr>
              <a:lnSpc>
                <a:spcPct val="150000"/>
              </a:lnSpc>
            </a:pPr>
            <a:r>
              <a:rPr lang="en-US" sz="2000" dirty="0" smtClean="0"/>
              <a:t>Compare the results in terms of:</a:t>
            </a:r>
          </a:p>
          <a:p>
            <a:pPr lvl="1">
              <a:lnSpc>
                <a:spcPct val="150000"/>
              </a:lnSpc>
            </a:pPr>
            <a:r>
              <a:rPr lang="en-US" sz="1800" dirty="0" smtClean="0"/>
              <a:t>SPPs and locational price impacts</a:t>
            </a:r>
          </a:p>
          <a:p>
            <a:pPr lvl="1">
              <a:lnSpc>
                <a:spcPct val="150000"/>
              </a:lnSpc>
            </a:pPr>
            <a:r>
              <a:rPr lang="en-US" sz="1800" dirty="0" smtClean="0"/>
              <a:t>Offer-based production costs</a:t>
            </a:r>
          </a:p>
          <a:p>
            <a:pPr lvl="1">
              <a:lnSpc>
                <a:spcPct val="150000"/>
              </a:lnSpc>
            </a:pPr>
            <a:r>
              <a:rPr lang="en-US" sz="1800" dirty="0" smtClean="0"/>
              <a:t>Congestion revenue</a:t>
            </a:r>
          </a:p>
          <a:p>
            <a:pPr lvl="1">
              <a:lnSpc>
                <a:spcPct val="150000"/>
              </a:lnSpc>
            </a:pPr>
            <a:r>
              <a:rPr lang="en-US" sz="1800" dirty="0" smtClean="0"/>
              <a:t>Uplift due to DAM PTP settlement, DAM energy-only transactions, RTM AS imbalance payments, and RUC make-whole</a:t>
            </a:r>
          </a:p>
          <a:p>
            <a:pPr>
              <a:lnSpc>
                <a:spcPct val="150000"/>
              </a:lnSpc>
            </a:pPr>
            <a:endParaRPr lang="en-US" sz="2000" dirty="0" smtClean="0">
              <a:solidFill>
                <a:schemeClr val="tx2"/>
              </a:solidFill>
            </a:endParaRPr>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2202756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Base Case Assumptions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NPRR904 (approved 8/13/2019 but not yet implemented) contains changes to the pricing run.  The base case will assume approval and </a:t>
            </a:r>
            <a:r>
              <a:rPr lang="en-US" sz="2000" dirty="0"/>
              <a:t>implementation of these changes.</a:t>
            </a:r>
          </a:p>
          <a:p>
            <a:pPr>
              <a:lnSpc>
                <a:spcPct val="150000"/>
              </a:lnSpc>
            </a:pPr>
            <a:r>
              <a:rPr lang="en-US" sz="2000" dirty="0"/>
              <a:t>There is currently a proposal to include startup and minimum generation costs in MOCs for ONRUC Resources.  At the last CMWG </a:t>
            </a:r>
            <a:r>
              <a:rPr lang="en-US" sz="2000" dirty="0" smtClean="0"/>
              <a:t>minimal feedback was received </a:t>
            </a:r>
            <a:r>
              <a:rPr lang="en-US" sz="2000" dirty="0"/>
              <a:t>on whether the base case should include this proposal.  </a:t>
            </a:r>
            <a:r>
              <a:rPr lang="en-US" sz="2000" dirty="0" smtClean="0"/>
              <a:t>Do CMWG members have any further recommendations?</a:t>
            </a:r>
            <a:endParaRPr lang="en-US" sz="2000" dirty="0" smtClean="0">
              <a:solidFill>
                <a:schemeClr val="tx2"/>
              </a:solidFill>
            </a:endParaRPr>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30079156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Scope of Analysis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This analysis is aimed at quantifying the relative advantages and disadvantages of the two approaches in terms of local price signals and uplift.</a:t>
            </a:r>
          </a:p>
          <a:p>
            <a:pPr>
              <a:lnSpc>
                <a:spcPct val="150000"/>
              </a:lnSpc>
            </a:pPr>
            <a:r>
              <a:rPr lang="en-US" sz="2000" dirty="0" smtClean="0"/>
              <a:t>The two approaches would also have different advantages and disadvantages in terms of implementation cost and impact on routine operations.  This analysis does not consider these impacts.</a:t>
            </a: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13812178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Plan Going Forward</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Discussed concepts and plan at CMWG 8/5/2019</a:t>
            </a:r>
          </a:p>
          <a:p>
            <a:pPr>
              <a:lnSpc>
                <a:spcPct val="150000"/>
              </a:lnSpc>
            </a:pPr>
            <a:r>
              <a:rPr lang="en-US" sz="2000" dirty="0" smtClean="0"/>
              <a:t>Present final form of the proposals at CMWG 9/30/10 (today)</a:t>
            </a:r>
          </a:p>
          <a:p>
            <a:pPr>
              <a:lnSpc>
                <a:spcPct val="150000"/>
              </a:lnSpc>
            </a:pPr>
            <a:r>
              <a:rPr lang="en-US" sz="2000" dirty="0" smtClean="0"/>
              <a:t>Run initial analysis on historical RUC cases</a:t>
            </a:r>
          </a:p>
          <a:p>
            <a:pPr>
              <a:lnSpc>
                <a:spcPct val="150000"/>
              </a:lnSpc>
            </a:pPr>
            <a:r>
              <a:rPr lang="en-US" sz="2000" dirty="0" smtClean="0">
                <a:solidFill>
                  <a:schemeClr val="tx2"/>
                </a:solidFill>
              </a:rPr>
              <a:t>Bring back to a future CMWG once the initial analysis is complete to discuss initial results and expansion of analysis to </a:t>
            </a:r>
            <a:r>
              <a:rPr lang="en-US" sz="2000" dirty="0"/>
              <a:t>DC tie </a:t>
            </a:r>
            <a:r>
              <a:rPr lang="en-US" sz="2000" dirty="0" smtClean="0"/>
              <a:t>curtailments</a:t>
            </a:r>
            <a:endParaRPr lang="en-US" sz="2000" dirty="0" smtClean="0">
              <a:solidFill>
                <a:schemeClr val="tx2"/>
              </a:solidFill>
            </a:endParaRPr>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3652811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Two Concepts Have </a:t>
            </a:r>
            <a:r>
              <a:rPr lang="en-US" dirty="0"/>
              <a:t>B</a:t>
            </a:r>
            <a:r>
              <a:rPr lang="en-US" b="1" dirty="0" smtClean="0">
                <a:solidFill>
                  <a:schemeClr val="accent1"/>
                </a:solidFill>
              </a:rPr>
              <a:t>een Proposed</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Two proposals </a:t>
            </a:r>
            <a:r>
              <a:rPr lang="en-US" sz="2000" dirty="0"/>
              <a:t>to improve locational RTORDPA price signals </a:t>
            </a:r>
            <a:r>
              <a:rPr lang="en-US" sz="2000" dirty="0" smtClean="0">
                <a:solidFill>
                  <a:schemeClr val="tx2"/>
                </a:solidFill>
              </a:rPr>
              <a:t>have previously been discussed in the stakeholder process or at the PUC</a:t>
            </a:r>
          </a:p>
          <a:p>
            <a:pPr lvl="1">
              <a:lnSpc>
                <a:spcPct val="150000"/>
              </a:lnSpc>
            </a:pPr>
            <a:r>
              <a:rPr lang="en-US" sz="1800" dirty="0" smtClean="0">
                <a:solidFill>
                  <a:schemeClr val="tx2"/>
                </a:solidFill>
              </a:rPr>
              <a:t>The “but-for” concept proposed by the Hogan and Pope </a:t>
            </a:r>
            <a:r>
              <a:rPr lang="en-US" sz="1800" dirty="0" smtClean="0"/>
              <a:t>filing in PUC project 47199</a:t>
            </a:r>
            <a:endParaRPr lang="en-US" sz="1800" dirty="0">
              <a:solidFill>
                <a:schemeClr val="tx2"/>
              </a:solidFill>
            </a:endParaRPr>
          </a:p>
          <a:p>
            <a:pPr lvl="1">
              <a:lnSpc>
                <a:spcPct val="150000"/>
              </a:lnSpc>
            </a:pPr>
            <a:r>
              <a:rPr lang="en-US" sz="1800" dirty="0" smtClean="0"/>
              <a:t>The “positive </a:t>
            </a:r>
            <a:r>
              <a:rPr lang="en-US" sz="1800" dirty="0"/>
              <a:t>LMP </a:t>
            </a:r>
            <a:r>
              <a:rPr lang="en-US" sz="1800" dirty="0" smtClean="0"/>
              <a:t>increase” </a:t>
            </a:r>
            <a:r>
              <a:rPr lang="en-US" sz="1800" dirty="0"/>
              <a:t>concept proposed by Shams </a:t>
            </a:r>
            <a:r>
              <a:rPr lang="en-US" sz="1800" dirty="0" smtClean="0"/>
              <a:t>Siddiqi</a:t>
            </a:r>
          </a:p>
          <a:p>
            <a:pPr>
              <a:lnSpc>
                <a:spcPct val="150000"/>
              </a:lnSpc>
            </a:pPr>
            <a:endParaRPr lang="en-US" sz="2000" dirty="0" smtClean="0">
              <a:solidFill>
                <a:schemeClr val="tx2"/>
              </a:solidFill>
            </a:endParaRPr>
          </a:p>
          <a:p>
            <a:pPr>
              <a:lnSpc>
                <a:spcPct val="150000"/>
              </a:lnSpc>
            </a:pPr>
            <a:r>
              <a:rPr lang="en-US" sz="2000" dirty="0" smtClean="0">
                <a:solidFill>
                  <a:schemeClr val="tx2"/>
                </a:solidFill>
              </a:rPr>
              <a:t>ERCOT is presenting these proposals to accept final feedback prior to performing an analysis of the </a:t>
            </a:r>
            <a:r>
              <a:rPr lang="en-US" sz="2000" dirty="0" smtClean="0"/>
              <a:t>impact of the </a:t>
            </a:r>
            <a:r>
              <a:rPr lang="en-US" sz="2000" dirty="0" smtClean="0">
                <a:solidFill>
                  <a:schemeClr val="tx2"/>
                </a:solidFill>
              </a:rPr>
              <a:t>proposals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705035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590800"/>
            <a:ext cx="7772400" cy="1009650"/>
          </a:xfrm>
        </p:spPr>
        <p:txBody>
          <a:bodyPr/>
          <a:lstStyle/>
          <a:p>
            <a:r>
              <a:rPr lang="en-US" sz="2800" dirty="0" smtClean="0"/>
              <a:t>Hogan And Pope “But-For” Proposal</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28760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The Hogan </a:t>
            </a:r>
            <a:r>
              <a:rPr lang="en-US" dirty="0"/>
              <a:t>and Pope “But-For” Proposal</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Basic </a:t>
            </a:r>
            <a:r>
              <a:rPr lang="en-US" sz="2000" dirty="0" smtClean="0"/>
              <a:t>concept is to “…</a:t>
            </a:r>
            <a:r>
              <a:rPr lang="en-US" sz="2000" dirty="0" err="1" smtClean="0"/>
              <a:t>reduc</a:t>
            </a:r>
            <a:r>
              <a:rPr lang="en-US" sz="2000" dirty="0" smtClean="0"/>
              <a:t>[e] </a:t>
            </a:r>
            <a:r>
              <a:rPr lang="en-US" sz="2000" dirty="0"/>
              <a:t>the transmission capacity of the constraints relieved by </a:t>
            </a:r>
            <a:r>
              <a:rPr lang="en-US" sz="2000" dirty="0" smtClean="0"/>
              <a:t>the RUC </a:t>
            </a:r>
            <a:r>
              <a:rPr lang="en-US" sz="2000" dirty="0"/>
              <a:t>by the amount of the “but‐for” </a:t>
            </a:r>
            <a:r>
              <a:rPr lang="en-US" sz="2000" dirty="0" err="1"/>
              <a:t>counterflow</a:t>
            </a:r>
            <a:r>
              <a:rPr lang="en-US" sz="2000" dirty="0"/>
              <a:t> created by the minimum operating level of </a:t>
            </a:r>
            <a:r>
              <a:rPr lang="en-US" sz="2000" dirty="0" smtClean="0"/>
              <a:t>the RUC </a:t>
            </a:r>
            <a:r>
              <a:rPr lang="en-US" sz="2000" dirty="0"/>
              <a:t>unit</a:t>
            </a:r>
            <a:r>
              <a:rPr lang="en-US" sz="2000" dirty="0" smtClean="0"/>
              <a:t>.”</a:t>
            </a:r>
          </a:p>
          <a:p>
            <a:pPr>
              <a:lnSpc>
                <a:spcPct val="150000"/>
              </a:lnSpc>
            </a:pPr>
            <a:r>
              <a:rPr lang="en-US" sz="2000" dirty="0" smtClean="0"/>
              <a:t>For any constraints where an ONRUC Resource has a helping shift factor, modify the math limit of the transmission constraint by the shift factor * LSL</a:t>
            </a:r>
          </a:p>
          <a:p>
            <a:pPr>
              <a:lnSpc>
                <a:spcPct val="150000"/>
              </a:lnSpc>
            </a:pPr>
            <a:r>
              <a:rPr lang="en-US" sz="2000" dirty="0" smtClean="0"/>
              <a:t>This will remove the effect of the zero-to-LSL energy on the constraint and potentially send a stronger local price signal</a:t>
            </a: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184458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“But-For</a:t>
            </a:r>
            <a:r>
              <a:rPr lang="en-US" dirty="0"/>
              <a:t>” </a:t>
            </a:r>
            <a:r>
              <a:rPr lang="en-US" dirty="0" smtClean="0"/>
              <a:t>Local and System-Wide Price Impacts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Reducing the constraint limits in the </a:t>
            </a:r>
            <a:r>
              <a:rPr lang="en-US" sz="2000" dirty="0" smtClean="0"/>
              <a:t>dispatch run </a:t>
            </a:r>
            <a:r>
              <a:rPr lang="en-US" sz="2000" dirty="0" smtClean="0">
                <a:solidFill>
                  <a:schemeClr val="tx2"/>
                </a:solidFill>
              </a:rPr>
              <a:t>addresses local price impact but does not address any system-wide price impact</a:t>
            </a:r>
          </a:p>
          <a:p>
            <a:pPr>
              <a:lnSpc>
                <a:spcPct val="150000"/>
              </a:lnSpc>
            </a:pPr>
            <a:r>
              <a:rPr lang="en-US" sz="2000" dirty="0" smtClean="0">
                <a:solidFill>
                  <a:schemeClr val="tx2"/>
                </a:solidFill>
              </a:rPr>
              <a:t>A pricing run would be used to address any system-wide price impact</a:t>
            </a:r>
            <a:r>
              <a:rPr lang="en-US" sz="2000" dirty="0" smtClean="0"/>
              <a:t>, as </a:t>
            </a:r>
            <a:r>
              <a:rPr lang="en-US" sz="2000" dirty="0"/>
              <a:t>is done </a:t>
            </a:r>
            <a:r>
              <a:rPr lang="en-US" sz="2000" dirty="0" smtClean="0"/>
              <a:t>today</a:t>
            </a:r>
          </a:p>
          <a:p>
            <a:pPr>
              <a:lnSpc>
                <a:spcPct val="150000"/>
              </a:lnSpc>
            </a:pPr>
            <a:r>
              <a:rPr lang="en-US" sz="2000" dirty="0" smtClean="0"/>
              <a:t>Improved locational prices would be through stronger LMP price signals in the dispatch run and the price adder would still be system-wide</a:t>
            </a:r>
            <a:endParaRPr lang="en-US" sz="2000" dirty="0" smtClean="0">
              <a:solidFill>
                <a:schemeClr val="tx2"/>
              </a:solidFill>
            </a:endParaRPr>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235352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a:t>
            </a:r>
            <a:r>
              <a:rPr lang="en-US" dirty="0"/>
              <a:t>But-For” </a:t>
            </a:r>
            <a:r>
              <a:rPr lang="en-US" dirty="0" smtClean="0"/>
              <a:t>Proposal Variants</a:t>
            </a:r>
            <a:endParaRPr lang="en-US" b="1" dirty="0">
              <a:solidFill>
                <a:schemeClr val="accent1"/>
              </a:solidFill>
            </a:endParaRPr>
          </a:p>
        </p:txBody>
      </p:sp>
      <p:sp>
        <p:nvSpPr>
          <p:cNvPr id="3" name="Content Placeholder 2"/>
          <p:cNvSpPr>
            <a:spLocks noGrp="1"/>
          </p:cNvSpPr>
          <p:nvPr>
            <p:ph idx="1"/>
          </p:nvPr>
        </p:nvSpPr>
        <p:spPr>
          <a:xfrm>
            <a:off x="304800" y="990600"/>
            <a:ext cx="8534400" cy="5105400"/>
          </a:xfrm>
        </p:spPr>
        <p:txBody>
          <a:bodyPr/>
          <a:lstStyle/>
          <a:p>
            <a:pPr>
              <a:lnSpc>
                <a:spcPct val="150000"/>
              </a:lnSpc>
            </a:pPr>
            <a:r>
              <a:rPr lang="en-US" sz="2000" dirty="0" smtClean="0">
                <a:solidFill>
                  <a:schemeClr val="tx2"/>
                </a:solidFill>
              </a:rPr>
              <a:t>Variants on this proposal include using different shadow price cap values for the reduced portion of the transmission limit</a:t>
            </a:r>
            <a:endParaRPr lang="en-US" sz="1800" dirty="0" smtClean="0">
              <a:solidFill>
                <a:schemeClr val="tx2"/>
              </a:solidFill>
            </a:endParaRPr>
          </a:p>
          <a:p>
            <a:pPr>
              <a:lnSpc>
                <a:spcPct val="150000"/>
              </a:lnSpc>
            </a:pPr>
            <a:r>
              <a:rPr lang="en-US" sz="2000" dirty="0" smtClean="0"/>
              <a:t>Using a lower shadow price cap so that SCED violates the soft constraint and the flow is closer to the original limit may send sufficient local price signals while reducing the potential for uplift.</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877922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a:t>“But-For” </a:t>
            </a:r>
            <a:r>
              <a:rPr lang="en-US" sz="2400" dirty="0" smtClean="0"/>
              <a:t>Shadow Price Cap Options</a:t>
            </a:r>
            <a:endParaRPr lang="en-US" sz="24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grpSp>
        <p:nvGrpSpPr>
          <p:cNvPr id="30" name="Group 29"/>
          <p:cNvGrpSpPr/>
          <p:nvPr/>
        </p:nvGrpSpPr>
        <p:grpSpPr>
          <a:xfrm>
            <a:off x="3546080" y="1405370"/>
            <a:ext cx="5140720" cy="2471021"/>
            <a:chOff x="1023857" y="1852728"/>
            <a:chExt cx="5140720" cy="3155722"/>
          </a:xfrm>
        </p:grpSpPr>
        <p:grpSp>
          <p:nvGrpSpPr>
            <p:cNvPr id="13" name="Group 12"/>
            <p:cNvGrpSpPr/>
            <p:nvPr/>
          </p:nvGrpSpPr>
          <p:grpSpPr>
            <a:xfrm>
              <a:off x="1905000" y="1852728"/>
              <a:ext cx="4027508" cy="2338272"/>
              <a:chOff x="1752600" y="2081328"/>
              <a:chExt cx="4027508" cy="2338272"/>
            </a:xfrm>
          </p:grpSpPr>
          <p:cxnSp>
            <p:nvCxnSpPr>
              <p:cNvPr id="7" name="Straight Connector 6"/>
              <p:cNvCxnSpPr/>
              <p:nvPr/>
            </p:nvCxnSpPr>
            <p:spPr>
              <a:xfrm>
                <a:off x="1752600" y="2081328"/>
                <a:ext cx="0" cy="233827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752600" y="4419600"/>
                <a:ext cx="4027508" cy="0"/>
              </a:xfrm>
              <a:prstGeom prst="line">
                <a:avLst/>
              </a:prstGeom>
              <a:ln w="28575"/>
            </p:spPr>
            <p:style>
              <a:lnRef idx="1">
                <a:schemeClr val="accent1"/>
              </a:lnRef>
              <a:fillRef idx="0">
                <a:schemeClr val="accent1"/>
              </a:fillRef>
              <a:effectRef idx="0">
                <a:schemeClr val="accent1"/>
              </a:effectRef>
              <a:fontRef idx="minor">
                <a:schemeClr val="tx1"/>
              </a:fontRef>
            </p:style>
          </p:cxnSp>
        </p:grpSp>
        <p:cxnSp>
          <p:nvCxnSpPr>
            <p:cNvPr id="17" name="Straight Connector 16"/>
            <p:cNvCxnSpPr/>
            <p:nvPr/>
          </p:nvCxnSpPr>
          <p:spPr>
            <a:xfrm>
              <a:off x="5257800" y="2362200"/>
              <a:ext cx="0" cy="1828800"/>
            </a:xfrm>
            <a:prstGeom prst="line">
              <a:avLst/>
            </a:prstGeom>
            <a:ln w="19050">
              <a:prstDash val="sysDot"/>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243909" y="3373553"/>
              <a:ext cx="920668" cy="523220"/>
            </a:xfrm>
            <a:prstGeom prst="rect">
              <a:avLst/>
            </a:prstGeom>
            <a:noFill/>
          </p:spPr>
          <p:txBody>
            <a:bodyPr wrap="square" rtlCol="0">
              <a:spAutoFit/>
            </a:bodyPr>
            <a:lstStyle/>
            <a:p>
              <a:pPr algn="ctr"/>
              <a:r>
                <a:rPr lang="en-US" sz="1400" dirty="0" smtClean="0">
                  <a:solidFill>
                    <a:schemeClr val="accent1"/>
                  </a:solidFill>
                </a:rPr>
                <a:t>Element Rating</a:t>
              </a:r>
              <a:endParaRPr lang="en-US" sz="1400" dirty="0">
                <a:solidFill>
                  <a:schemeClr val="accent1"/>
                </a:solidFill>
              </a:endParaRPr>
            </a:p>
          </p:txBody>
        </p:sp>
        <p:cxnSp>
          <p:nvCxnSpPr>
            <p:cNvPr id="20" name="Straight Connector 19"/>
            <p:cNvCxnSpPr/>
            <p:nvPr/>
          </p:nvCxnSpPr>
          <p:spPr>
            <a:xfrm>
              <a:off x="5257799" y="2362200"/>
              <a:ext cx="674709"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828800" y="2362200"/>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023857" y="1992868"/>
              <a:ext cx="881973" cy="738664"/>
            </a:xfrm>
            <a:prstGeom prst="rect">
              <a:avLst/>
            </a:prstGeom>
            <a:noFill/>
          </p:spPr>
          <p:txBody>
            <a:bodyPr wrap="none" rtlCol="0">
              <a:spAutoFit/>
            </a:bodyPr>
            <a:lstStyle/>
            <a:p>
              <a:pPr algn="ctr"/>
              <a:r>
                <a:rPr lang="en-US" sz="1400" dirty="0" smtClean="0">
                  <a:solidFill>
                    <a:schemeClr val="accent1"/>
                  </a:solidFill>
                </a:rPr>
                <a:t>Max </a:t>
              </a:r>
            </a:p>
            <a:p>
              <a:pPr algn="ctr"/>
              <a:r>
                <a:rPr lang="en-US" sz="1400" dirty="0" smtClean="0">
                  <a:solidFill>
                    <a:schemeClr val="accent1"/>
                  </a:solidFill>
                </a:rPr>
                <a:t>Shadow </a:t>
              </a:r>
            </a:p>
            <a:p>
              <a:pPr algn="ctr"/>
              <a:r>
                <a:rPr lang="en-US" sz="1400" dirty="0" smtClean="0">
                  <a:solidFill>
                    <a:schemeClr val="accent1"/>
                  </a:solidFill>
                </a:rPr>
                <a:t>Price</a:t>
              </a:r>
              <a:endParaRPr lang="en-US" sz="1400" dirty="0">
                <a:solidFill>
                  <a:schemeClr val="accent1"/>
                </a:solidFill>
              </a:endParaRPr>
            </a:p>
          </p:txBody>
        </p:sp>
        <p:cxnSp>
          <p:nvCxnSpPr>
            <p:cNvPr id="28" name="Straight Connector 27"/>
            <p:cNvCxnSpPr/>
            <p:nvPr/>
          </p:nvCxnSpPr>
          <p:spPr>
            <a:xfrm rot="5400000">
              <a:off x="5181598" y="4181148"/>
              <a:ext cx="15240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Left Brace 2"/>
            <p:cNvSpPr/>
            <p:nvPr/>
          </p:nvSpPr>
          <p:spPr>
            <a:xfrm rot="16200000">
              <a:off x="4259578" y="3423716"/>
              <a:ext cx="152400" cy="18288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2732108" y="4485230"/>
              <a:ext cx="3276600" cy="523220"/>
            </a:xfrm>
            <a:prstGeom prst="rect">
              <a:avLst/>
            </a:prstGeom>
            <a:noFill/>
          </p:spPr>
          <p:txBody>
            <a:bodyPr wrap="square" rtlCol="0">
              <a:spAutoFit/>
            </a:bodyPr>
            <a:lstStyle/>
            <a:p>
              <a:pPr algn="ctr"/>
              <a:r>
                <a:rPr lang="en-US" sz="1400" dirty="0" smtClean="0">
                  <a:solidFill>
                    <a:schemeClr val="accent1"/>
                  </a:solidFill>
                </a:rPr>
                <a:t>Reliability Action Flow Impact (RAFI)</a:t>
              </a:r>
            </a:p>
            <a:p>
              <a:pPr algn="ctr"/>
              <a:r>
                <a:rPr lang="en-US" sz="1400" dirty="0" smtClean="0">
                  <a:solidFill>
                    <a:schemeClr val="accent1"/>
                  </a:solidFill>
                </a:rPr>
                <a:t>=RUC LSL * Shift Factor</a:t>
              </a:r>
              <a:endParaRPr lang="en-US" sz="1400" dirty="0">
                <a:solidFill>
                  <a:schemeClr val="accent1"/>
                </a:solidFill>
              </a:endParaRPr>
            </a:p>
          </p:txBody>
        </p:sp>
        <p:cxnSp>
          <p:nvCxnSpPr>
            <p:cNvPr id="19" name="Straight Connector 18"/>
            <p:cNvCxnSpPr/>
            <p:nvPr/>
          </p:nvCxnSpPr>
          <p:spPr>
            <a:xfrm>
              <a:off x="3421378" y="2362200"/>
              <a:ext cx="0" cy="1828800"/>
            </a:xfrm>
            <a:prstGeom prst="line">
              <a:avLst/>
            </a:prstGeom>
            <a:ln w="12700">
              <a:solidFill>
                <a:schemeClr val="accent5"/>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421378" y="2362200"/>
              <a:ext cx="1836420" cy="0"/>
            </a:xfrm>
            <a:prstGeom prst="line">
              <a:avLst/>
            </a:prstGeom>
            <a:ln w="12700"/>
          </p:spPr>
          <p:style>
            <a:lnRef idx="1">
              <a:schemeClr val="accent5"/>
            </a:lnRef>
            <a:fillRef idx="0">
              <a:schemeClr val="accent5"/>
            </a:fillRef>
            <a:effectRef idx="0">
              <a:schemeClr val="accent5"/>
            </a:effectRef>
            <a:fontRef idx="minor">
              <a:schemeClr val="tx1"/>
            </a:fontRef>
          </p:style>
        </p:cxnSp>
        <p:cxnSp>
          <p:nvCxnSpPr>
            <p:cNvPr id="12" name="Straight Connector 11"/>
            <p:cNvCxnSpPr/>
            <p:nvPr/>
          </p:nvCxnSpPr>
          <p:spPr>
            <a:xfrm flipV="1">
              <a:off x="3421378" y="2362200"/>
              <a:ext cx="1828800" cy="1818948"/>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3421378" y="3886200"/>
              <a:ext cx="0" cy="294948"/>
            </a:xfrm>
            <a:prstGeom prst="line">
              <a:avLst/>
            </a:prstGeom>
            <a:ln w="12700">
              <a:solidFill>
                <a:schemeClr val="accent6"/>
              </a:solidFill>
              <a:prstDash val="dash"/>
            </a:ln>
          </p:spPr>
          <p:style>
            <a:lnRef idx="1">
              <a:schemeClr val="accent6"/>
            </a:lnRef>
            <a:fillRef idx="0">
              <a:schemeClr val="accent6"/>
            </a:fillRef>
            <a:effectRef idx="0">
              <a:schemeClr val="accent6"/>
            </a:effectRef>
            <a:fontRef idx="minor">
              <a:schemeClr val="tx1"/>
            </a:fontRef>
          </p:style>
        </p:cxnSp>
        <p:cxnSp>
          <p:nvCxnSpPr>
            <p:cNvPr id="22" name="Straight Connector 21"/>
            <p:cNvCxnSpPr/>
            <p:nvPr/>
          </p:nvCxnSpPr>
          <p:spPr>
            <a:xfrm>
              <a:off x="3421378" y="3886200"/>
              <a:ext cx="18288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733799" y="1852728"/>
              <a:ext cx="1203956" cy="307777"/>
            </a:xfrm>
            <a:prstGeom prst="rect">
              <a:avLst/>
            </a:prstGeom>
            <a:noFill/>
          </p:spPr>
          <p:txBody>
            <a:bodyPr wrap="square" rtlCol="0">
              <a:spAutoFit/>
            </a:bodyPr>
            <a:lstStyle/>
            <a:p>
              <a:r>
                <a:rPr lang="en-US" sz="1400" dirty="0" smtClean="0">
                  <a:solidFill>
                    <a:schemeClr val="accent5"/>
                  </a:solidFill>
                </a:rPr>
                <a:t>Option A</a:t>
              </a:r>
              <a:endParaRPr lang="en-US" sz="1400" dirty="0">
                <a:solidFill>
                  <a:schemeClr val="accent5"/>
                </a:solidFill>
              </a:endParaRPr>
            </a:p>
          </p:txBody>
        </p:sp>
        <p:sp>
          <p:nvSpPr>
            <p:cNvPr id="27" name="TextBox 26"/>
            <p:cNvSpPr txBox="1"/>
            <p:nvPr/>
          </p:nvSpPr>
          <p:spPr>
            <a:xfrm>
              <a:off x="3334775" y="2698654"/>
              <a:ext cx="1868158" cy="442772"/>
            </a:xfrm>
            <a:prstGeom prst="rect">
              <a:avLst/>
            </a:prstGeom>
            <a:noFill/>
          </p:spPr>
          <p:txBody>
            <a:bodyPr wrap="square" rtlCol="0">
              <a:spAutoFit/>
            </a:bodyPr>
            <a:lstStyle/>
            <a:p>
              <a:pPr algn="ctr"/>
              <a:r>
                <a:rPr lang="en-US" sz="1400" dirty="0" smtClean="0">
                  <a:solidFill>
                    <a:schemeClr val="accent3"/>
                  </a:solidFill>
                </a:rPr>
                <a:t>Option B</a:t>
              </a:r>
              <a:endParaRPr lang="en-US" sz="1400" dirty="0">
                <a:solidFill>
                  <a:schemeClr val="accent3"/>
                </a:solidFill>
              </a:endParaRPr>
            </a:p>
          </p:txBody>
        </p:sp>
        <p:sp>
          <p:nvSpPr>
            <p:cNvPr id="29" name="TextBox 28"/>
            <p:cNvSpPr txBox="1"/>
            <p:nvPr/>
          </p:nvSpPr>
          <p:spPr>
            <a:xfrm>
              <a:off x="4259579" y="3462213"/>
              <a:ext cx="1203956" cy="307777"/>
            </a:xfrm>
            <a:prstGeom prst="rect">
              <a:avLst/>
            </a:prstGeom>
            <a:noFill/>
          </p:spPr>
          <p:txBody>
            <a:bodyPr wrap="square" rtlCol="0">
              <a:spAutoFit/>
            </a:bodyPr>
            <a:lstStyle/>
            <a:p>
              <a:r>
                <a:rPr lang="en-US" sz="1400" dirty="0" smtClean="0">
                  <a:solidFill>
                    <a:schemeClr val="accent6"/>
                  </a:solidFill>
                </a:rPr>
                <a:t>Option C</a:t>
              </a:r>
              <a:endParaRPr lang="en-US" sz="1400" dirty="0">
                <a:solidFill>
                  <a:schemeClr val="accent6"/>
                </a:solidFill>
              </a:endParaRPr>
            </a:p>
          </p:txBody>
        </p:sp>
      </p:grpSp>
      <p:sp>
        <p:nvSpPr>
          <p:cNvPr id="31" name="Content Placeholder 2"/>
          <p:cNvSpPr>
            <a:spLocks noGrp="1"/>
          </p:cNvSpPr>
          <p:nvPr>
            <p:ph idx="1"/>
          </p:nvPr>
        </p:nvSpPr>
        <p:spPr>
          <a:xfrm>
            <a:off x="304800" y="1143000"/>
            <a:ext cx="3458800" cy="4953000"/>
          </a:xfrm>
        </p:spPr>
        <p:txBody>
          <a:bodyPr/>
          <a:lstStyle/>
          <a:p>
            <a:pPr>
              <a:lnSpc>
                <a:spcPct val="150000"/>
              </a:lnSpc>
            </a:pPr>
            <a:r>
              <a:rPr lang="en-US" sz="2000" dirty="0"/>
              <a:t>Option A: Use existing shadow price cap</a:t>
            </a:r>
          </a:p>
          <a:p>
            <a:pPr>
              <a:lnSpc>
                <a:spcPct val="150000"/>
              </a:lnSpc>
            </a:pPr>
            <a:r>
              <a:rPr lang="en-US" sz="2000" dirty="0"/>
              <a:t>Option B: Use a linear sloped shadow price </a:t>
            </a:r>
            <a:r>
              <a:rPr lang="en-US" sz="2000" dirty="0" smtClean="0"/>
              <a:t>cap</a:t>
            </a:r>
          </a:p>
          <a:p>
            <a:pPr>
              <a:lnSpc>
                <a:spcPct val="150000"/>
              </a:lnSpc>
            </a:pPr>
            <a:r>
              <a:rPr lang="en-US" sz="2000" dirty="0"/>
              <a:t>Option C: Use a constant, lower shadow price cap</a:t>
            </a:r>
          </a:p>
          <a:p>
            <a:pPr>
              <a:lnSpc>
                <a:spcPct val="150000"/>
              </a:lnSpc>
            </a:pPr>
            <a:endParaRPr lang="en-US" sz="2000" dirty="0"/>
          </a:p>
        </p:txBody>
      </p:sp>
      <p:sp>
        <p:nvSpPr>
          <p:cNvPr id="34" name="Content Placeholder 2"/>
          <p:cNvSpPr txBox="1">
            <a:spLocks/>
          </p:cNvSpPr>
          <p:nvPr/>
        </p:nvSpPr>
        <p:spPr>
          <a:xfrm>
            <a:off x="152400" y="3989408"/>
            <a:ext cx="8534400" cy="219758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nSpc>
                <a:spcPct val="150000"/>
              </a:lnSpc>
            </a:pPr>
            <a:r>
              <a:rPr lang="en-US" sz="1800" dirty="0" smtClean="0"/>
              <a:t>Intent is to allow this portion of the constraint to be violated so that a price signal is sent but dispatch is more optimal and the potential for overselling is reduced</a:t>
            </a:r>
          </a:p>
          <a:p>
            <a:pPr lvl="1">
              <a:lnSpc>
                <a:spcPct val="150000"/>
              </a:lnSpc>
            </a:pPr>
            <a:r>
              <a:rPr lang="en-US" sz="1800" dirty="0" smtClean="0"/>
              <a:t>ERCOT is still considering options for determining the value of this lower shadow price cap</a:t>
            </a:r>
            <a:endParaRPr lang="en-US" sz="1800" dirty="0"/>
          </a:p>
        </p:txBody>
      </p:sp>
    </p:spTree>
    <p:extLst>
      <p:ext uri="{BB962C8B-B14F-4D97-AF65-F5344CB8AC3E}">
        <p14:creationId xmlns:p14="http://schemas.microsoft.com/office/powerpoint/2010/main" val="1888869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2590800"/>
            <a:ext cx="7772400" cy="1009650"/>
          </a:xfrm>
        </p:spPr>
        <p:txBody>
          <a:bodyPr/>
          <a:lstStyle/>
          <a:p>
            <a:r>
              <a:rPr lang="en-US" sz="2800" dirty="0"/>
              <a:t>Locational RTRDPA Proposal</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120347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rPr>
              <a:t>Proposed Locational </a:t>
            </a:r>
            <a:r>
              <a:rPr lang="en-US" dirty="0"/>
              <a:t>Reliability Deployment</a:t>
            </a:r>
            <a:r>
              <a:rPr lang="en-US" b="1" dirty="0">
                <a:solidFill>
                  <a:schemeClr val="accent1"/>
                </a:solidFill>
              </a:rPr>
              <a:t> Price Adder</a:t>
            </a: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t>Proposed by Shams Siddiqi</a:t>
            </a:r>
          </a:p>
          <a:p>
            <a:pPr>
              <a:lnSpc>
                <a:spcPct val="150000"/>
              </a:lnSpc>
            </a:pPr>
            <a:r>
              <a:rPr lang="en-US" sz="2000" dirty="0" smtClean="0"/>
              <a:t>The </a:t>
            </a:r>
            <a:r>
              <a:rPr lang="en-US" sz="2000" dirty="0"/>
              <a:t>Real-Time Online Reliability Deployment Price Adder (RTORDPA) is currently a system-wide price equal to the positive difference between SCED’s dispatch run System Lambda and pricing run System Lambda</a:t>
            </a:r>
          </a:p>
          <a:p>
            <a:pPr>
              <a:lnSpc>
                <a:spcPct val="150000"/>
              </a:lnSpc>
            </a:pPr>
            <a:r>
              <a:rPr lang="en-US" sz="2000" dirty="0"/>
              <a:t>The proposed Real-Time Online Locational Reliability Deployment Price Adder (RTOLRDPA) </a:t>
            </a:r>
            <a:r>
              <a:rPr lang="en-US" sz="2000" dirty="0" smtClean="0"/>
              <a:t>would be </a:t>
            </a:r>
            <a:r>
              <a:rPr lang="en-US" sz="2000" dirty="0"/>
              <a:t>a locational price signal equal to the positive difference between electrical bus LMPs in the dispatch and pricing run</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12839029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elements/1.1/"/>
    <ds:schemaRef ds:uri="c34af464-7aa1-4edd-9be4-83dffc1cb926"/>
    <ds:schemaRef ds:uri="http://purl.org/dc/terms/"/>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1161</TotalTime>
  <Words>901</Words>
  <Application>Microsoft Office PowerPoint</Application>
  <PresentationFormat>On-screen Show (4:3)</PresentationFormat>
  <Paragraphs>116</Paragraphs>
  <Slides>18</Slides>
  <Notes>14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Cambria Math</vt:lpstr>
      <vt:lpstr>1_Custom Design</vt:lpstr>
      <vt:lpstr>Office Theme</vt:lpstr>
      <vt:lpstr>PowerPoint Presentation</vt:lpstr>
      <vt:lpstr>Two Concepts Have Been Proposed</vt:lpstr>
      <vt:lpstr>Hogan And Pope “But-For” Proposal</vt:lpstr>
      <vt:lpstr>The Hogan and Pope “But-For” Proposal</vt:lpstr>
      <vt:lpstr>“But-For” Local and System-Wide Price Impacts</vt:lpstr>
      <vt:lpstr>“But-For” Proposal Variants</vt:lpstr>
      <vt:lpstr>“But-For” Shadow Price Cap Options</vt:lpstr>
      <vt:lpstr>Locational RTRDPA Proposal</vt:lpstr>
      <vt:lpstr>Proposed Locational Reliability Deployment Price Adder</vt:lpstr>
      <vt:lpstr>Reliability Deployment Price Adder Calculation</vt:lpstr>
      <vt:lpstr>Impact on Other Equations</vt:lpstr>
      <vt:lpstr>QSE Real-Time Ancillary Service Imbalance</vt:lpstr>
      <vt:lpstr>Additional Treatment for Other Reliability Actions</vt:lpstr>
      <vt:lpstr>Study Approach and Plan Going Forward</vt:lpstr>
      <vt:lpstr>Study Approach</vt:lpstr>
      <vt:lpstr>Base Case Assumptions</vt:lpstr>
      <vt:lpstr>Scope of Analysis</vt:lpstr>
      <vt:lpstr>Plan Going Forward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Townsend, Aaron</cp:lastModifiedBy>
  <cp:revision>83</cp:revision>
  <cp:lastPrinted>2016-01-21T20:53:15Z</cp:lastPrinted>
  <dcterms:created xsi:type="dcterms:W3CDTF">2016-01-21T15:20:31Z</dcterms:created>
  <dcterms:modified xsi:type="dcterms:W3CDTF">2019-09-30T12:41:59Z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