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365" r:id="rId8"/>
    <p:sldId id="366" r:id="rId9"/>
    <p:sldId id="341" r:id="rId10"/>
    <p:sldId id="379" r:id="rId11"/>
    <p:sldId id="381" r:id="rId12"/>
    <p:sldId id="372" r:id="rId13"/>
    <p:sldId id="373" r:id="rId14"/>
    <p:sldId id="375" r:id="rId15"/>
    <p:sldId id="378" r:id="rId16"/>
    <p:sldId id="376" r:id="rId17"/>
    <p:sldId id="37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7" autoAdjust="0"/>
  </p:normalViewPr>
  <p:slideViewPr>
    <p:cSldViewPr showGuides="1">
      <p:cViewPr varScale="1">
        <p:scale>
          <a:sx n="105" d="100"/>
          <a:sy n="105" d="100"/>
        </p:scale>
        <p:origin x="52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71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6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70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234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21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823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7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Unconfirmed Retirements</a:t>
            </a:r>
          </a:p>
          <a:p>
            <a:pPr>
              <a:spcBef>
                <a:spcPct val="0"/>
              </a:spcBef>
            </a:pPr>
            <a:r>
              <a:rPr lang="en-US" altLang="en-US" sz="2400" b="1" dirty="0" smtClean="0"/>
              <a:t>Forced Outage NSOs</a:t>
            </a:r>
          </a:p>
          <a:p>
            <a:pPr>
              <a:spcBef>
                <a:spcPct val="0"/>
              </a:spcBef>
            </a:pPr>
            <a:r>
              <a:rPr lang="en-US" altLang="en-US" sz="2400" b="1" dirty="0" smtClean="0"/>
              <a:t>Gap Analysis for CDR DG Reporting</a:t>
            </a:r>
          </a:p>
          <a:p>
            <a:pPr>
              <a:spcBef>
                <a:spcPct val="0"/>
              </a:spcBef>
            </a:pPr>
            <a:r>
              <a:rPr lang="en-US" altLang="en-US" sz="2400" b="1" dirty="0" smtClean="0"/>
              <a:t>GINR Projects with an Inactive Status</a:t>
            </a:r>
          </a:p>
          <a:p>
            <a:pPr algn="ctr">
              <a:spcBef>
                <a:spcPct val="0"/>
              </a:spcBef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Manager, Resource Adequacy</a:t>
            </a:r>
          </a:p>
          <a:p>
            <a:endParaRPr lang="en-US" dirty="0"/>
          </a:p>
          <a:p>
            <a:r>
              <a:rPr lang="en-US" dirty="0" smtClean="0"/>
              <a:t>September 27,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dirty="0" smtClean="0"/>
              <a:t>Planning Guide Section 5.7.6, Inactive Status (Gray boxed)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608134"/>
            <a:ext cx="381000" cy="144463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9199"/>
            <a:ext cx="7010400" cy="491724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4563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GIS Report “Inactive Status” Project List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608134"/>
            <a:ext cx="381000" cy="144463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990600"/>
            <a:ext cx="676106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Treatment of Inactive Projects in the CDR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76994"/>
            <a:ext cx="8534400" cy="1371350"/>
          </a:xfrm>
        </p:spPr>
        <p:txBody>
          <a:bodyPr/>
          <a:lstStyle/>
          <a:p>
            <a:r>
              <a:rPr lang="en-US" altLang="en-US" sz="2000" dirty="0" smtClean="0"/>
              <a:t>ERCOT will exclude inactive projects from Planning Reserve Margin calculations in the December CDR</a:t>
            </a:r>
          </a:p>
          <a:p>
            <a:r>
              <a:rPr lang="en-US" altLang="en-US" sz="2000" dirty="0"/>
              <a:t>Protocol Section 3.2.6.2.2 </a:t>
            </a:r>
            <a:r>
              <a:rPr lang="en-US" altLang="en-US" sz="2000" dirty="0" smtClean="0"/>
              <a:t>NPRR to update the PLANNON and PLANIRR variables?</a:t>
            </a:r>
          </a:p>
          <a:p>
            <a:endParaRPr lang="en-US" alt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719" y="2117864"/>
            <a:ext cx="5867401" cy="19160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9719" y="4078908"/>
            <a:ext cx="5867402" cy="2156864"/>
          </a:xfrm>
          <a:prstGeom prst="rect">
            <a:avLst/>
          </a:prstGeom>
        </p:spPr>
      </p:pic>
      <p:sp>
        <p:nvSpPr>
          <p:cNvPr id="7" name="Flowchart: Process 6"/>
          <p:cNvSpPr/>
          <p:nvPr/>
        </p:nvSpPr>
        <p:spPr>
          <a:xfrm>
            <a:off x="7658100" y="4485640"/>
            <a:ext cx="114300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Pending NPRR958 Language</a:t>
            </a:r>
            <a:endParaRPr lang="en-US" sz="1400" dirty="0"/>
          </a:p>
        </p:txBody>
      </p:sp>
      <p:sp>
        <p:nvSpPr>
          <p:cNvPr id="10" name="Right Brace 9"/>
          <p:cNvSpPr/>
          <p:nvPr/>
        </p:nvSpPr>
        <p:spPr>
          <a:xfrm>
            <a:off x="7437120" y="4409440"/>
            <a:ext cx="22098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CDR Reporting of Unconfirmed Retirements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9994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 smtClean="0"/>
              <a:t>Updated Supplemental Tab Layout and Capacity Reporting Criteria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78" y="3105912"/>
            <a:ext cx="8324314" cy="2945677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261872"/>
            <a:ext cx="8229600" cy="1828800"/>
          </a:xfrm>
        </p:spPr>
        <p:txBody>
          <a:bodyPr/>
          <a:lstStyle/>
          <a:p>
            <a:r>
              <a:rPr lang="en-US" altLang="en-US" sz="2200" dirty="0" smtClean="0"/>
              <a:t>Changes:</a:t>
            </a:r>
          </a:p>
          <a:p>
            <a:pPr lvl="1"/>
            <a:r>
              <a:rPr lang="en-US" altLang="en-US" sz="1800" dirty="0" smtClean="0"/>
              <a:t>Edit to the note regarding ERCOT follow-up inquires</a:t>
            </a:r>
          </a:p>
          <a:p>
            <a:pPr lvl="1"/>
            <a:r>
              <a:rPr lang="en-US" altLang="en-US" sz="1800" dirty="0" smtClean="0"/>
              <a:t>List both Unconfirmed Retirements and associated replacement capacity (if identified) in the line item section</a:t>
            </a:r>
          </a:p>
          <a:p>
            <a:pPr lvl="1"/>
            <a:r>
              <a:rPr lang="en-US" altLang="en-US" sz="1800" dirty="0" smtClean="0"/>
              <a:t>Deleted Note 3 pertaining to replacement capacity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917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Treatment of Forced Outage NSOs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0173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NPRR Options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09074"/>
            <a:ext cx="8534400" cy="5186926"/>
          </a:xfrm>
        </p:spPr>
        <p:txBody>
          <a:bodyPr/>
          <a:lstStyle/>
          <a:p>
            <a:r>
              <a:rPr lang="en-US" altLang="en-US" sz="2400" dirty="0" smtClean="0"/>
              <a:t>ERCOT Legal Department recommends an NPRR to clarify how Forced Outages reported in NSOs should be </a:t>
            </a:r>
            <a:r>
              <a:rPr lang="en-US" altLang="en-US" sz="2400" dirty="0"/>
              <a:t>handled if such information is to be included in the CDR</a:t>
            </a:r>
            <a:endParaRPr lang="en-US" altLang="en-US" sz="2400" dirty="0" smtClean="0"/>
          </a:p>
          <a:p>
            <a:r>
              <a:rPr lang="en-US" altLang="en-US" sz="2400" dirty="0" smtClean="0"/>
              <a:t>At least three possible options</a:t>
            </a:r>
          </a:p>
          <a:p>
            <a:pPr lvl="1"/>
            <a:r>
              <a:rPr lang="en-US" altLang="en-US" sz="2200" dirty="0" smtClean="0"/>
              <a:t>Option 1: Define a new capacity variable in </a:t>
            </a:r>
            <a:r>
              <a:rPr lang="en-US" altLang="en-US" sz="2200" dirty="0"/>
              <a:t>Section </a:t>
            </a:r>
            <a:r>
              <a:rPr lang="en-US" altLang="en-US" sz="2200" dirty="0" smtClean="0"/>
              <a:t>3.2.6.2.2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 smtClean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 smtClean="0"/>
          </a:p>
          <a:p>
            <a:pPr lvl="1"/>
            <a:endParaRPr lang="en-US" altLang="en-US" sz="2000" dirty="0"/>
          </a:p>
          <a:p>
            <a:pPr marL="457200" lvl="1" indent="0">
              <a:buNone/>
            </a:pPr>
            <a:endParaRPr lang="en-US" altLang="en-US" sz="20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074662"/>
            <a:ext cx="6000750" cy="1343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4572000"/>
            <a:ext cx="6918036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8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NPRR Options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09074"/>
            <a:ext cx="8534400" cy="5186926"/>
          </a:xfrm>
        </p:spPr>
        <p:txBody>
          <a:bodyPr/>
          <a:lstStyle/>
          <a:p>
            <a:pPr lvl="1"/>
            <a:r>
              <a:rPr lang="en-US" altLang="en-US" sz="2200" dirty="0" smtClean="0"/>
              <a:t>Option 2: Make Forced Outage NSOs an exception to Section 1.3.1.1, </a:t>
            </a:r>
            <a:r>
              <a:rPr lang="en-US" altLang="en-US" sz="2200" dirty="0"/>
              <a:t>Items Considered Protected Information  </a:t>
            </a:r>
            <a:endParaRPr lang="en-US" altLang="en-US" sz="2200" dirty="0" smtClean="0"/>
          </a:p>
          <a:p>
            <a:pPr lvl="1"/>
            <a:endParaRPr lang="en-US" altLang="en-US" sz="2200" dirty="0"/>
          </a:p>
          <a:p>
            <a:pPr lvl="1"/>
            <a:endParaRPr lang="en-US" altLang="en-US" sz="2200" dirty="0" smtClean="0"/>
          </a:p>
          <a:p>
            <a:pPr lvl="1"/>
            <a:endParaRPr lang="en-US" altLang="en-US" dirty="0" smtClean="0"/>
          </a:p>
          <a:p>
            <a:pPr lvl="1"/>
            <a:r>
              <a:rPr lang="en-US" altLang="en-US" sz="2200" dirty="0" smtClean="0"/>
              <a:t>Option 3: Add NSOs to Section 1.3.1.2, Items Not Considered </a:t>
            </a:r>
            <a:r>
              <a:rPr lang="en-US" altLang="en-US" sz="2200" dirty="0" smtClean="0"/>
              <a:t>Protected </a:t>
            </a:r>
            <a:r>
              <a:rPr lang="en-US" altLang="en-US" sz="2200" dirty="0" smtClean="0"/>
              <a:t>Information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562" y="1754613"/>
            <a:ext cx="6096000" cy="855764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3762" y="3886200"/>
            <a:ext cx="5819775" cy="14763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200" y="5602232"/>
            <a:ext cx="5962650" cy="6286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04288" y="523049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Gap Analysis for Reporting of DG in the CDR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2157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Gap Analysis Paper Outline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143000"/>
            <a:ext cx="7802304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8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GINR Projects with an Inactive Status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990222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41248</TotalTime>
  <Words>253</Words>
  <Application>Microsoft Office PowerPoint</Application>
  <PresentationFormat>On-screen Show (4:3)</PresentationFormat>
  <Paragraphs>58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CDR Reporting of Unconfirmed Retirements</vt:lpstr>
      <vt:lpstr>Updated Supplemental Tab Layout and Capacity Reporting Criteria</vt:lpstr>
      <vt:lpstr>Treatment of Forced Outage NSOs</vt:lpstr>
      <vt:lpstr>NPRR Options</vt:lpstr>
      <vt:lpstr>NPRR Options</vt:lpstr>
      <vt:lpstr>Gap Analysis for Reporting of DG in the CDR</vt:lpstr>
      <vt:lpstr>Gap Analysis Paper Outline</vt:lpstr>
      <vt:lpstr>GINR Projects with an Inactive Status</vt:lpstr>
      <vt:lpstr>Planning Guide Section 5.7.6, Inactive Status (Gray boxed)</vt:lpstr>
      <vt:lpstr>GIS Report “Inactive Status” Project List</vt:lpstr>
      <vt:lpstr>Treatment of Inactive Projects in the CDR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509</cp:revision>
  <cp:lastPrinted>2016-11-14T19:26:45Z</cp:lastPrinted>
  <dcterms:created xsi:type="dcterms:W3CDTF">2016-01-21T15:20:31Z</dcterms:created>
  <dcterms:modified xsi:type="dcterms:W3CDTF">2019-09-20T21:49:25Z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