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3" r:id="rId6"/>
  </p:sldMasterIdLst>
  <p:notesMasterIdLst>
    <p:notesMasterId r:id="rId27"/>
  </p:notesMasterIdLst>
  <p:handoutMasterIdLst>
    <p:handoutMasterId r:id="rId28"/>
  </p:handoutMasterIdLst>
  <p:sldIdLst>
    <p:sldId id="445" r:id="rId7"/>
    <p:sldId id="463" r:id="rId8"/>
    <p:sldId id="491" r:id="rId9"/>
    <p:sldId id="527" r:id="rId10"/>
    <p:sldId id="528" r:id="rId11"/>
    <p:sldId id="539" r:id="rId12"/>
    <p:sldId id="540" r:id="rId13"/>
    <p:sldId id="541" r:id="rId14"/>
    <p:sldId id="542" r:id="rId15"/>
    <p:sldId id="474" r:id="rId16"/>
    <p:sldId id="526" r:id="rId17"/>
    <p:sldId id="532" r:id="rId18"/>
    <p:sldId id="543" r:id="rId19"/>
    <p:sldId id="544" r:id="rId20"/>
    <p:sldId id="545" r:id="rId21"/>
    <p:sldId id="546" r:id="rId22"/>
    <p:sldId id="547" r:id="rId23"/>
    <p:sldId id="548" r:id="rId24"/>
    <p:sldId id="454" r:id="rId25"/>
    <p:sldId id="464" r:id="rId2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 id="2" name="Teixeira, Jay" initials="TJ" lastIdx="4" clrIdx="1">
    <p:extLst>
      <p:ext uri="{19B8F6BF-5375-455C-9EA6-DF929625EA0E}">
        <p15:presenceInfo xmlns:p15="http://schemas.microsoft.com/office/powerpoint/2012/main" userId="S-1-5-21-639947351-343809578-3807592339-4441" providerId="AD"/>
      </p:ext>
    </p:extLst>
  </p:cmAuthor>
  <p:cmAuthor id="3" name="Jay Teixeira" initials="JT" lastIdx="2" clrIdx="2">
    <p:extLst>
      <p:ext uri="{19B8F6BF-5375-455C-9EA6-DF929625EA0E}">
        <p15:presenceInfo xmlns:p15="http://schemas.microsoft.com/office/powerpoint/2012/main" userId="e3c21acb6147413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4" autoAdjust="0"/>
    <p:restoredTop sz="90485" autoAdjust="0"/>
  </p:normalViewPr>
  <p:slideViewPr>
    <p:cSldViewPr showGuides="1">
      <p:cViewPr varScale="1">
        <p:scale>
          <a:sx n="121" d="100"/>
          <a:sy n="121" d="100"/>
        </p:scale>
        <p:origin x="456" y="102"/>
      </p:cViewPr>
      <p:guideLst>
        <p:guide orient="horz" pos="2160"/>
        <p:guide pos="384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notesMaster" Target="notesMasters/notesMaster1.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9/23/2019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9/23/2019</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829413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33276547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20078960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11296189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1883208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28820675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2638706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25551534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29830621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2777079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19</a:t>
            </a:fld>
            <a:endParaRPr lang="en-US"/>
          </a:p>
        </p:txBody>
      </p:sp>
    </p:spTree>
    <p:extLst>
      <p:ext uri="{BB962C8B-B14F-4D97-AF65-F5344CB8AC3E}">
        <p14:creationId xmlns:p14="http://schemas.microsoft.com/office/powerpoint/2010/main" val="16019807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4198639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20</a:t>
            </a:fld>
            <a:endParaRPr lang="en-US"/>
          </a:p>
        </p:txBody>
      </p:sp>
    </p:spTree>
    <p:extLst>
      <p:ext uri="{BB962C8B-B14F-4D97-AF65-F5344CB8AC3E}">
        <p14:creationId xmlns:p14="http://schemas.microsoft.com/office/powerpoint/2010/main" val="2349141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40203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485713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27448708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1363014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4263697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23156864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503425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7896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11277600" y="6505761"/>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748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277600" y="6527713"/>
            <a:ext cx="8128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2754549710"/>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mailto:ResourceIntegrationDepartment@ercot.com" TargetMode="External"/><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mailto:ResourceIntegrationDepartment@ercot.com"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4936906" y="2413338"/>
            <a:ext cx="5646034" cy="2031325"/>
          </a:xfrm>
          <a:prstGeom prst="rect">
            <a:avLst/>
          </a:prstGeom>
          <a:noFill/>
        </p:spPr>
        <p:txBody>
          <a:bodyPr wrap="square" rtlCol="0">
            <a:spAutoFit/>
          </a:bodyPr>
          <a:lstStyle/>
          <a:p>
            <a:r>
              <a:rPr lang="en-US" b="1" dirty="0"/>
              <a:t>Resource Integration Workshop </a:t>
            </a:r>
            <a:endParaRPr lang="en-US" b="1" dirty="0" smtClean="0"/>
          </a:p>
          <a:p>
            <a:r>
              <a:rPr lang="en-US" b="1" dirty="0" smtClean="0"/>
              <a:t>Resource Integration Topics </a:t>
            </a:r>
            <a:endParaRPr lang="en-US" b="1" dirty="0"/>
          </a:p>
          <a:p>
            <a:endParaRPr lang="en-US" dirty="0"/>
          </a:p>
          <a:p>
            <a:r>
              <a:rPr lang="en-US" dirty="0"/>
              <a:t>ERCOT</a:t>
            </a:r>
          </a:p>
          <a:p>
            <a:r>
              <a:rPr lang="en-US" dirty="0"/>
              <a:t>Jay Teixeira</a:t>
            </a:r>
          </a:p>
          <a:p>
            <a:endParaRPr lang="en-US" dirty="0"/>
          </a:p>
          <a:p>
            <a:r>
              <a:rPr lang="en-US" dirty="0" smtClean="0"/>
              <a:t>September 26, 2019</a:t>
            </a:r>
            <a:endParaRPr lang="en-US" dirty="0"/>
          </a:p>
        </p:txBody>
      </p:sp>
    </p:spTree>
    <p:extLst>
      <p:ext uri="{BB962C8B-B14F-4D97-AF65-F5344CB8AC3E}">
        <p14:creationId xmlns:p14="http://schemas.microsoft.com/office/powerpoint/2010/main" val="387225821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Active PGRR’s</a:t>
            </a:r>
            <a:endParaRPr lang="en-US" dirty="0"/>
          </a:p>
        </p:txBody>
      </p:sp>
      <p:sp>
        <p:nvSpPr>
          <p:cNvPr id="3" name="Content Placeholder 2"/>
          <p:cNvSpPr>
            <a:spLocks noGrp="1"/>
          </p:cNvSpPr>
          <p:nvPr>
            <p:ph idx="1"/>
          </p:nvPr>
        </p:nvSpPr>
        <p:spPr>
          <a:xfrm>
            <a:off x="533400" y="762000"/>
            <a:ext cx="10134600" cy="5638800"/>
          </a:xfrm>
        </p:spPr>
        <p:txBody>
          <a:bodyPr/>
          <a:lstStyle/>
          <a:p>
            <a:r>
              <a:rPr lang="en-US" sz="2800" dirty="0" smtClean="0">
                <a:solidFill>
                  <a:srgbClr val="92D050"/>
                </a:solidFill>
              </a:rPr>
              <a:t>PGRR066 </a:t>
            </a:r>
            <a:r>
              <a:rPr lang="en-US" sz="2800" dirty="0"/>
              <a:t>- Interconnection Request Cancellation and Creation of Inactive </a:t>
            </a:r>
            <a:r>
              <a:rPr lang="en-US" sz="2800" dirty="0" smtClean="0"/>
              <a:t>Status – BOD approved December 11, 2018.  </a:t>
            </a:r>
            <a:r>
              <a:rPr lang="en-US" sz="2800" dirty="0" smtClean="0">
                <a:solidFill>
                  <a:srgbClr val="FF0000"/>
                </a:solidFill>
              </a:rPr>
              <a:t>Implemented </a:t>
            </a:r>
            <a:r>
              <a:rPr lang="en-US" sz="2800" dirty="0" smtClean="0">
                <a:solidFill>
                  <a:srgbClr val="FF0000"/>
                </a:solidFill>
              </a:rPr>
              <a:t>work around Aug 1, 2019</a:t>
            </a:r>
            <a:r>
              <a:rPr lang="en-US" sz="2800" dirty="0" smtClean="0"/>
              <a:t>.</a:t>
            </a:r>
          </a:p>
          <a:p>
            <a:r>
              <a:rPr lang="en-US" sz="2800" dirty="0">
                <a:solidFill>
                  <a:srgbClr val="92D050"/>
                </a:solidFill>
              </a:rPr>
              <a:t>PGRR071</a:t>
            </a:r>
            <a:r>
              <a:rPr lang="en-US" sz="2800" dirty="0" smtClean="0"/>
              <a:t> - </a:t>
            </a:r>
            <a:r>
              <a:rPr lang="en-US" sz="2800" dirty="0"/>
              <a:t> Update Interconnection Process Timetables to Align with </a:t>
            </a:r>
            <a:r>
              <a:rPr lang="en-US" sz="2800" dirty="0" smtClean="0"/>
              <a:t>NPRR926 – Referred to PLWG by ROS on 7/11/2019. </a:t>
            </a:r>
            <a:r>
              <a:rPr lang="en-US" sz="2800" dirty="0" smtClean="0"/>
              <a:t>PLWG </a:t>
            </a:r>
            <a:r>
              <a:rPr lang="en-US" sz="2800" dirty="0" smtClean="0"/>
              <a:t>consensus Sept 18</a:t>
            </a:r>
            <a:r>
              <a:rPr lang="en-US" sz="2800" dirty="0" smtClean="0"/>
              <a:t>.  Goes to ROS on Oct 3rd.</a:t>
            </a:r>
            <a:endParaRPr lang="en-US" sz="2800" dirty="0" smtClean="0"/>
          </a:p>
          <a:p>
            <a:r>
              <a:rPr lang="en-US" sz="2800" dirty="0" smtClean="0">
                <a:solidFill>
                  <a:srgbClr val="FF0000"/>
                </a:solidFill>
              </a:rPr>
              <a:t>New </a:t>
            </a:r>
            <a:r>
              <a:rPr lang="en-US" sz="2800" dirty="0" smtClean="0">
                <a:solidFill>
                  <a:srgbClr val="FF0000"/>
                </a:solidFill>
              </a:rPr>
              <a:t>PGRR </a:t>
            </a:r>
            <a:r>
              <a:rPr lang="en-US" sz="2800" dirty="0" smtClean="0"/>
              <a:t>– Miscellaneous </a:t>
            </a:r>
            <a:r>
              <a:rPr lang="en-US" sz="2800" dirty="0" smtClean="0"/>
              <a:t>Updates now split, part called “Add Definitions GSU and MPT”, NPRR</a:t>
            </a:r>
            <a:r>
              <a:rPr lang="en-US" sz="2800" dirty="0" smtClean="0"/>
              <a:t>, NOGRR, and RRGRR </a:t>
            </a:r>
            <a:r>
              <a:rPr lang="en-US" sz="2800" dirty="0" smtClean="0"/>
              <a:t>on MPT, GSU definitions.</a:t>
            </a:r>
          </a:p>
          <a:p>
            <a:r>
              <a:rPr lang="en-US" sz="2800" dirty="0" smtClean="0">
                <a:solidFill>
                  <a:srgbClr val="FF0000"/>
                </a:solidFill>
              </a:rPr>
              <a:t>New PGRR </a:t>
            </a:r>
            <a:r>
              <a:rPr lang="en-US" sz="2800" dirty="0" smtClean="0"/>
              <a:t>– Miscellaneous Updates, the other part now called “Improvements to GINR”, with non-MPT, non-GSU changes</a:t>
            </a:r>
            <a:endParaRPr lang="en-US" sz="28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10</a:t>
            </a:fld>
            <a:endParaRPr lang="en-US">
              <a:solidFill>
                <a:prstClr val="black">
                  <a:tint val="75000"/>
                </a:prstClr>
              </a:solidFill>
            </a:endParaRPr>
          </a:p>
        </p:txBody>
      </p:sp>
    </p:spTree>
    <p:extLst>
      <p:ext uri="{BB962C8B-B14F-4D97-AF65-F5344CB8AC3E}">
        <p14:creationId xmlns:p14="http://schemas.microsoft.com/office/powerpoint/2010/main" val="23487261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Active NPRR’s</a:t>
            </a:r>
            <a:endParaRPr lang="en-US" dirty="0"/>
          </a:p>
        </p:txBody>
      </p:sp>
      <p:sp>
        <p:nvSpPr>
          <p:cNvPr id="3" name="Content Placeholder 2"/>
          <p:cNvSpPr>
            <a:spLocks noGrp="1"/>
          </p:cNvSpPr>
          <p:nvPr>
            <p:ph idx="1"/>
          </p:nvPr>
        </p:nvSpPr>
        <p:spPr>
          <a:xfrm>
            <a:off x="533400" y="1066800"/>
            <a:ext cx="10134600" cy="5334000"/>
          </a:xfrm>
        </p:spPr>
        <p:txBody>
          <a:bodyPr/>
          <a:lstStyle/>
          <a:p>
            <a:r>
              <a:rPr lang="en-US" dirty="0" smtClean="0"/>
              <a:t>Soon on “Add Definitions for MPT and GSU”.</a:t>
            </a:r>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11</a:t>
            </a:fld>
            <a:endParaRPr lang="en-US">
              <a:solidFill>
                <a:prstClr val="black">
                  <a:tint val="75000"/>
                </a:prstClr>
              </a:solidFill>
            </a:endParaRPr>
          </a:p>
        </p:txBody>
      </p:sp>
    </p:spTree>
    <p:extLst>
      <p:ext uri="{BB962C8B-B14F-4D97-AF65-F5344CB8AC3E}">
        <p14:creationId xmlns:p14="http://schemas.microsoft.com/office/powerpoint/2010/main" val="40293930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Other Topics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12</a:t>
            </a:fld>
            <a:endParaRPr lang="en-US">
              <a:solidFill>
                <a:prstClr val="black">
                  <a:tint val="75000"/>
                </a:prstClr>
              </a:solidFill>
            </a:endParaRPr>
          </a:p>
        </p:txBody>
      </p:sp>
      <p:sp>
        <p:nvSpPr>
          <p:cNvPr id="10" name="Content Placeholder 9"/>
          <p:cNvSpPr>
            <a:spLocks noGrp="1"/>
          </p:cNvSpPr>
          <p:nvPr>
            <p:ph idx="1"/>
          </p:nvPr>
        </p:nvSpPr>
        <p:spPr/>
        <p:txBody>
          <a:bodyPr/>
          <a:lstStyle/>
          <a:p>
            <a:r>
              <a:rPr lang="en-US" dirty="0" err="1" smtClean="0"/>
              <a:t>Oncor</a:t>
            </a:r>
            <a:r>
              <a:rPr lang="en-US" dirty="0" smtClean="0"/>
              <a:t> </a:t>
            </a:r>
            <a:r>
              <a:rPr lang="en-US" dirty="0" smtClean="0"/>
              <a:t>Topics</a:t>
            </a:r>
            <a:endParaRPr lang="en-US" dirty="0"/>
          </a:p>
        </p:txBody>
      </p:sp>
    </p:spTree>
    <p:extLst>
      <p:ext uri="{BB962C8B-B14F-4D97-AF65-F5344CB8AC3E}">
        <p14:creationId xmlns:p14="http://schemas.microsoft.com/office/powerpoint/2010/main" val="18072347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err="1" smtClean="0"/>
              <a:t>Oncor</a:t>
            </a:r>
            <a:r>
              <a:rPr lang="en-US" dirty="0" smtClean="0"/>
              <a:t> Topics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13</a:t>
            </a:fld>
            <a:endParaRPr lang="en-US">
              <a:solidFill>
                <a:prstClr val="black">
                  <a:tint val="75000"/>
                </a:prstClr>
              </a:solidFill>
            </a:endParaRPr>
          </a:p>
        </p:txBody>
      </p:sp>
      <p:sp>
        <p:nvSpPr>
          <p:cNvPr id="10" name="Content Placeholder 9"/>
          <p:cNvSpPr>
            <a:spLocks noGrp="1"/>
          </p:cNvSpPr>
          <p:nvPr>
            <p:ph idx="1"/>
          </p:nvPr>
        </p:nvSpPr>
        <p:spPr/>
        <p:txBody>
          <a:bodyPr/>
          <a:lstStyle/>
          <a:p>
            <a:r>
              <a:rPr lang="en-US" dirty="0" smtClean="0"/>
              <a:t>Case Selection</a:t>
            </a:r>
          </a:p>
          <a:p>
            <a:pPr lvl="1"/>
            <a:r>
              <a:rPr lang="en-US" dirty="0"/>
              <a:t>Should COD or first synchronization date be used to select base case(s) for FIS</a:t>
            </a:r>
            <a:r>
              <a:rPr lang="en-US" dirty="0" smtClean="0"/>
              <a:t>?  </a:t>
            </a:r>
            <a:r>
              <a:rPr lang="en-US" dirty="0" smtClean="0">
                <a:solidFill>
                  <a:srgbClr val="FF0000"/>
                </a:solidFill>
              </a:rPr>
              <a:t>COD</a:t>
            </a:r>
            <a:endParaRPr lang="en-US" dirty="0"/>
          </a:p>
          <a:p>
            <a:pPr lvl="1"/>
            <a:r>
              <a:rPr lang="en-US" dirty="0" smtClean="0"/>
              <a:t>What </a:t>
            </a:r>
            <a:r>
              <a:rPr lang="en-US" dirty="0"/>
              <a:t>are the guidelines for selecting base cases for projects with COD or first synchronization date in May to July</a:t>
            </a:r>
            <a:r>
              <a:rPr lang="en-US" dirty="0" smtClean="0"/>
              <a:t>?  </a:t>
            </a:r>
            <a:r>
              <a:rPr lang="en-US" dirty="0" smtClean="0">
                <a:solidFill>
                  <a:srgbClr val="FF0000"/>
                </a:solidFill>
              </a:rPr>
              <a:t>June 1</a:t>
            </a:r>
            <a:endParaRPr lang="en-US" dirty="0"/>
          </a:p>
          <a:p>
            <a:pPr lvl="1"/>
            <a:r>
              <a:rPr lang="en-US" dirty="0" smtClean="0"/>
              <a:t>What </a:t>
            </a:r>
            <a:r>
              <a:rPr lang="en-US" dirty="0"/>
              <a:t>are the guidelines for selecting summer peak, HWLL, or both base cases for projects in the panhandle?  Should lack of load in the panhandle prior to Lubbock transfer be a consideration</a:t>
            </a:r>
            <a:r>
              <a:rPr lang="en-US" dirty="0" smtClean="0"/>
              <a:t>?  </a:t>
            </a:r>
            <a:r>
              <a:rPr lang="en-US" dirty="0" smtClean="0">
                <a:solidFill>
                  <a:srgbClr val="FF0000"/>
                </a:solidFill>
              </a:rPr>
              <a:t>Discuss</a:t>
            </a:r>
            <a:endParaRPr lang="en-US" dirty="0"/>
          </a:p>
          <a:p>
            <a:endParaRPr lang="en-US" dirty="0"/>
          </a:p>
        </p:txBody>
      </p:sp>
    </p:spTree>
    <p:extLst>
      <p:ext uri="{BB962C8B-B14F-4D97-AF65-F5344CB8AC3E}">
        <p14:creationId xmlns:p14="http://schemas.microsoft.com/office/powerpoint/2010/main" val="2633366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err="1" smtClean="0"/>
              <a:t>Oncor</a:t>
            </a:r>
            <a:r>
              <a:rPr lang="en-US" dirty="0" smtClean="0"/>
              <a:t> Topics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14</a:t>
            </a:fld>
            <a:endParaRPr lang="en-US">
              <a:solidFill>
                <a:prstClr val="black">
                  <a:tint val="75000"/>
                </a:prstClr>
              </a:solidFill>
            </a:endParaRPr>
          </a:p>
        </p:txBody>
      </p:sp>
      <p:sp>
        <p:nvSpPr>
          <p:cNvPr id="10" name="Content Placeholder 9"/>
          <p:cNvSpPr>
            <a:spLocks noGrp="1"/>
          </p:cNvSpPr>
          <p:nvPr>
            <p:ph idx="1"/>
          </p:nvPr>
        </p:nvSpPr>
        <p:spPr/>
        <p:txBody>
          <a:bodyPr/>
          <a:lstStyle/>
          <a:p>
            <a:r>
              <a:rPr lang="en-US" dirty="0" smtClean="0"/>
              <a:t>Solar Dispatch</a:t>
            </a:r>
          </a:p>
          <a:p>
            <a:pPr lvl="1"/>
            <a:r>
              <a:rPr lang="en-US" dirty="0"/>
              <a:t>What is the status of discussion on turning solar generation on in HWLL FIS cases given issues with flat starts for stability base case and ERCOT’s decision to not include solar generation in HWLL case</a:t>
            </a:r>
            <a:r>
              <a:rPr lang="en-US" dirty="0" smtClean="0"/>
              <a:t>?  </a:t>
            </a:r>
            <a:r>
              <a:rPr lang="en-US" dirty="0" smtClean="0">
                <a:solidFill>
                  <a:srgbClr val="FF0000"/>
                </a:solidFill>
              </a:rPr>
              <a:t>Discuss</a:t>
            </a:r>
            <a:endParaRPr lang="en-US" dirty="0"/>
          </a:p>
          <a:p>
            <a:endParaRPr lang="en-US" dirty="0"/>
          </a:p>
        </p:txBody>
      </p:sp>
    </p:spTree>
    <p:extLst>
      <p:ext uri="{BB962C8B-B14F-4D97-AF65-F5344CB8AC3E}">
        <p14:creationId xmlns:p14="http://schemas.microsoft.com/office/powerpoint/2010/main" val="35278054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err="1" smtClean="0"/>
              <a:t>Oncor</a:t>
            </a:r>
            <a:r>
              <a:rPr lang="en-US" dirty="0" smtClean="0"/>
              <a:t> Topics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15</a:t>
            </a:fld>
            <a:endParaRPr lang="en-US">
              <a:solidFill>
                <a:prstClr val="black">
                  <a:tint val="75000"/>
                </a:prstClr>
              </a:solidFill>
            </a:endParaRPr>
          </a:p>
        </p:txBody>
      </p:sp>
      <p:sp>
        <p:nvSpPr>
          <p:cNvPr id="10" name="Content Placeholder 9"/>
          <p:cNvSpPr>
            <a:spLocks noGrp="1"/>
          </p:cNvSpPr>
          <p:nvPr>
            <p:ph idx="1"/>
          </p:nvPr>
        </p:nvSpPr>
        <p:spPr/>
        <p:txBody>
          <a:bodyPr/>
          <a:lstStyle/>
          <a:p>
            <a:r>
              <a:rPr lang="en-US" dirty="0" smtClean="0"/>
              <a:t>Study Questions</a:t>
            </a:r>
          </a:p>
          <a:p>
            <a:pPr lvl="1"/>
            <a:r>
              <a:rPr lang="en-US" dirty="0"/>
              <a:t>What transfer limits from the panhandle for pre- and post-Lubbock integration should the TSPs use for the FIS</a:t>
            </a:r>
            <a:r>
              <a:rPr lang="en-US" dirty="0" smtClean="0"/>
              <a:t>?  </a:t>
            </a:r>
            <a:r>
              <a:rPr lang="en-US" dirty="0" smtClean="0">
                <a:solidFill>
                  <a:srgbClr val="FF0000"/>
                </a:solidFill>
              </a:rPr>
              <a:t>ERCOT is working on for next month’s workshop</a:t>
            </a:r>
            <a:endParaRPr lang="en-US" dirty="0"/>
          </a:p>
          <a:p>
            <a:pPr lvl="1"/>
            <a:r>
              <a:rPr lang="en-US" dirty="0" smtClean="0"/>
              <a:t>Are </a:t>
            </a:r>
            <a:r>
              <a:rPr lang="en-US" dirty="0"/>
              <a:t>harmonics studies needed for inverter based generation or batteries near HVDC ties</a:t>
            </a:r>
            <a:r>
              <a:rPr lang="en-US" dirty="0" smtClean="0"/>
              <a:t>?  </a:t>
            </a:r>
            <a:r>
              <a:rPr lang="en-US" dirty="0" smtClean="0">
                <a:solidFill>
                  <a:srgbClr val="FF0000"/>
                </a:solidFill>
              </a:rPr>
              <a:t>Discuss</a:t>
            </a:r>
            <a:endParaRPr lang="en-US" dirty="0"/>
          </a:p>
          <a:p>
            <a:endParaRPr lang="en-US" dirty="0"/>
          </a:p>
        </p:txBody>
      </p:sp>
    </p:spTree>
    <p:extLst>
      <p:ext uri="{BB962C8B-B14F-4D97-AF65-F5344CB8AC3E}">
        <p14:creationId xmlns:p14="http://schemas.microsoft.com/office/powerpoint/2010/main" val="19721128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err="1" smtClean="0"/>
              <a:t>Oncor</a:t>
            </a:r>
            <a:r>
              <a:rPr lang="en-US" dirty="0" smtClean="0"/>
              <a:t> Topics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16</a:t>
            </a:fld>
            <a:endParaRPr lang="en-US">
              <a:solidFill>
                <a:prstClr val="black">
                  <a:tint val="75000"/>
                </a:prstClr>
              </a:solidFill>
            </a:endParaRPr>
          </a:p>
        </p:txBody>
      </p:sp>
      <p:sp>
        <p:nvSpPr>
          <p:cNvPr id="10" name="Content Placeholder 9"/>
          <p:cNvSpPr>
            <a:spLocks noGrp="1"/>
          </p:cNvSpPr>
          <p:nvPr>
            <p:ph idx="1"/>
          </p:nvPr>
        </p:nvSpPr>
        <p:spPr/>
        <p:txBody>
          <a:bodyPr/>
          <a:lstStyle/>
          <a:p>
            <a:r>
              <a:rPr lang="en-US" dirty="0" smtClean="0"/>
              <a:t>RIOO Suggestions</a:t>
            </a:r>
          </a:p>
          <a:p>
            <a:pPr lvl="1"/>
            <a:r>
              <a:rPr lang="en-US" dirty="0"/>
              <a:t>Is there a way to filter out the barrage of notifications coming as blanket announcements from RIOO IS? Certainly like the automation of receiving when changes are made or uploaded but should there be a </a:t>
            </a:r>
            <a:r>
              <a:rPr lang="en-US" dirty="0" smtClean="0"/>
              <a:t>way</a:t>
            </a:r>
            <a:r>
              <a:rPr lang="en-US" dirty="0"/>
              <a:t> </a:t>
            </a:r>
            <a:r>
              <a:rPr lang="en-US" dirty="0" smtClean="0"/>
              <a:t>to </a:t>
            </a:r>
            <a:r>
              <a:rPr lang="en-US" dirty="0"/>
              <a:t>filter by company, or type of change, or other criteria</a:t>
            </a:r>
            <a:r>
              <a:rPr lang="en-US" dirty="0" smtClean="0"/>
              <a:t>?  </a:t>
            </a:r>
            <a:r>
              <a:rPr lang="en-US" dirty="0" smtClean="0">
                <a:solidFill>
                  <a:srgbClr val="FF0000"/>
                </a:solidFill>
              </a:rPr>
              <a:t>There is no way to do that in RIOO </a:t>
            </a:r>
            <a:endParaRPr lang="en-US" dirty="0"/>
          </a:p>
          <a:p>
            <a:pPr lvl="1"/>
            <a:r>
              <a:rPr lang="en-US" dirty="0" smtClean="0"/>
              <a:t>Can </a:t>
            </a:r>
            <a:r>
              <a:rPr lang="en-US" dirty="0"/>
              <a:t>a clearer email notification indicating TDSP owners of new gen interconnect request be implemented. Perhaps it includes the assigned TDSP name at the very front of the email subject line</a:t>
            </a:r>
            <a:r>
              <a:rPr lang="en-US" dirty="0" smtClean="0"/>
              <a:t>?  </a:t>
            </a:r>
            <a:r>
              <a:rPr lang="en-US" dirty="0" smtClean="0">
                <a:solidFill>
                  <a:srgbClr val="FF0000"/>
                </a:solidFill>
              </a:rPr>
              <a:t>Possibly but not implementable soon</a:t>
            </a:r>
            <a:endParaRPr lang="en-US" dirty="0"/>
          </a:p>
        </p:txBody>
      </p:sp>
    </p:spTree>
    <p:extLst>
      <p:ext uri="{BB962C8B-B14F-4D97-AF65-F5344CB8AC3E}">
        <p14:creationId xmlns:p14="http://schemas.microsoft.com/office/powerpoint/2010/main" val="31397257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err="1" smtClean="0"/>
              <a:t>Oncor</a:t>
            </a:r>
            <a:r>
              <a:rPr lang="en-US" dirty="0" smtClean="0"/>
              <a:t> Topics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17</a:t>
            </a:fld>
            <a:endParaRPr lang="en-US">
              <a:solidFill>
                <a:prstClr val="black">
                  <a:tint val="75000"/>
                </a:prstClr>
              </a:solidFill>
            </a:endParaRPr>
          </a:p>
        </p:txBody>
      </p:sp>
      <p:sp>
        <p:nvSpPr>
          <p:cNvPr id="10" name="Content Placeholder 9"/>
          <p:cNvSpPr>
            <a:spLocks noGrp="1"/>
          </p:cNvSpPr>
          <p:nvPr>
            <p:ph idx="1"/>
          </p:nvPr>
        </p:nvSpPr>
        <p:spPr/>
        <p:txBody>
          <a:bodyPr/>
          <a:lstStyle/>
          <a:p>
            <a:r>
              <a:rPr lang="en-US" dirty="0" smtClean="0"/>
              <a:t>RIOO Suggestions (cont’d)</a:t>
            </a:r>
          </a:p>
          <a:p>
            <a:r>
              <a:rPr lang="en-US" dirty="0"/>
              <a:t>Currently, “21INR0383 (Icarus Solar) Change Request Accepted”, </a:t>
            </a:r>
          </a:p>
          <a:p>
            <a:r>
              <a:rPr lang="en-US" dirty="0" smtClean="0"/>
              <a:t>Proposed</a:t>
            </a:r>
            <a:r>
              <a:rPr lang="en-US" dirty="0"/>
              <a:t>, “ </a:t>
            </a:r>
            <a:r>
              <a:rPr lang="en-US" dirty="0" err="1">
                <a:solidFill>
                  <a:srgbClr val="FF0000"/>
                </a:solidFill>
              </a:rPr>
              <a:t>Oncor</a:t>
            </a:r>
            <a:r>
              <a:rPr lang="en-US" dirty="0">
                <a:solidFill>
                  <a:srgbClr val="FF0000"/>
                </a:solidFill>
              </a:rPr>
              <a:t> </a:t>
            </a:r>
            <a:r>
              <a:rPr lang="en-US" dirty="0"/>
              <a:t>- 21INR0383 (Icarus Solar) Change Request Accepted”</a:t>
            </a:r>
            <a:endParaRPr lang="en-US" dirty="0"/>
          </a:p>
        </p:txBody>
      </p:sp>
    </p:spTree>
    <p:extLst>
      <p:ext uri="{BB962C8B-B14F-4D97-AF65-F5344CB8AC3E}">
        <p14:creationId xmlns:p14="http://schemas.microsoft.com/office/powerpoint/2010/main" val="10327335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err="1" smtClean="0"/>
              <a:t>Oncor</a:t>
            </a:r>
            <a:r>
              <a:rPr lang="en-US" dirty="0" smtClean="0"/>
              <a:t> Topics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18</a:t>
            </a:fld>
            <a:endParaRPr lang="en-US">
              <a:solidFill>
                <a:prstClr val="black">
                  <a:tint val="75000"/>
                </a:prstClr>
              </a:solidFill>
            </a:endParaRPr>
          </a:p>
        </p:txBody>
      </p:sp>
      <p:sp>
        <p:nvSpPr>
          <p:cNvPr id="10" name="Content Placeholder 9"/>
          <p:cNvSpPr>
            <a:spLocks noGrp="1"/>
          </p:cNvSpPr>
          <p:nvPr>
            <p:ph idx="1"/>
          </p:nvPr>
        </p:nvSpPr>
        <p:spPr>
          <a:xfrm>
            <a:off x="406400" y="1066801"/>
            <a:ext cx="11379200" cy="5333999"/>
          </a:xfrm>
        </p:spPr>
        <p:txBody>
          <a:bodyPr/>
          <a:lstStyle/>
          <a:p>
            <a:r>
              <a:rPr lang="en-US" dirty="0" smtClean="0"/>
              <a:t>RIOO Suggestions (cont’d)</a:t>
            </a:r>
          </a:p>
          <a:p>
            <a:r>
              <a:rPr lang="en-US" dirty="0"/>
              <a:t>Can a way to mass extract documents from RIOO IS be added for </a:t>
            </a:r>
            <a:r>
              <a:rPr lang="en-US" dirty="0" err="1"/>
              <a:t>i</a:t>
            </a:r>
            <a:r>
              <a:rPr lang="en-US" dirty="0"/>
              <a:t>) for the same project, and ii) across multiple </a:t>
            </a:r>
            <a:r>
              <a:rPr lang="en-US" dirty="0" smtClean="0"/>
              <a:t>projects  </a:t>
            </a:r>
            <a:r>
              <a:rPr lang="en-US" dirty="0" smtClean="0">
                <a:solidFill>
                  <a:srgbClr val="FF0000"/>
                </a:solidFill>
              </a:rPr>
              <a:t>Both good ideas but not implementable soon</a:t>
            </a:r>
            <a:endParaRPr lang="en-US" dirty="0"/>
          </a:p>
          <a:p>
            <a:pPr lvl="1"/>
            <a:r>
              <a:rPr lang="en-US" dirty="0" smtClean="0"/>
              <a:t>Same </a:t>
            </a:r>
            <a:r>
              <a:rPr lang="en-US" dirty="0"/>
              <a:t>project mass download – propose a check box function to choose what document(s) to download, instead of having to download one document at a time </a:t>
            </a:r>
          </a:p>
          <a:p>
            <a:pPr lvl="1"/>
            <a:r>
              <a:rPr lang="en-US" dirty="0"/>
              <a:t>Can multiple projects mass download be added?  We propose a way to download similar documents across multiple projects, for instance, downloading the final Steady-State Study for projects x, y, z, etc.</a:t>
            </a:r>
          </a:p>
          <a:p>
            <a:pPr marL="0" indent="0">
              <a:buNone/>
            </a:pPr>
            <a:endParaRPr lang="en-US" dirty="0" smtClean="0"/>
          </a:p>
        </p:txBody>
      </p:sp>
    </p:spTree>
    <p:extLst>
      <p:ext uri="{BB962C8B-B14F-4D97-AF65-F5344CB8AC3E}">
        <p14:creationId xmlns:p14="http://schemas.microsoft.com/office/powerpoint/2010/main" val="8859273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670718"/>
          </a:xfrm>
        </p:spPr>
        <p:txBody>
          <a:bodyPr/>
          <a:lstStyle/>
          <a:p>
            <a:r>
              <a:rPr lang="en-US" dirty="0"/>
              <a:t>Other contact information</a:t>
            </a:r>
          </a:p>
        </p:txBody>
      </p:sp>
      <p:sp>
        <p:nvSpPr>
          <p:cNvPr id="3" name="Content Placeholder 2"/>
          <p:cNvSpPr>
            <a:spLocks noGrp="1"/>
          </p:cNvSpPr>
          <p:nvPr>
            <p:ph idx="1"/>
          </p:nvPr>
        </p:nvSpPr>
        <p:spPr>
          <a:xfrm>
            <a:off x="609600" y="1143000"/>
            <a:ext cx="8534400" cy="4511040"/>
          </a:xfrm>
        </p:spPr>
        <p:txBody>
          <a:bodyPr/>
          <a:lstStyle/>
          <a:p>
            <a:r>
              <a:rPr lang="en-US" dirty="0" smtClean="0">
                <a:hlinkClick r:id="rId3"/>
              </a:rPr>
              <a:t>ResourceIntegrationDepartment@ercot.com</a:t>
            </a:r>
            <a:r>
              <a:rPr lang="en-US" dirty="0" smtClean="0"/>
              <a:t> </a:t>
            </a:r>
            <a:r>
              <a:rPr lang="en-US" dirty="0"/>
              <a:t>is distribution list for Resource Integration department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19</a:t>
            </a:fld>
            <a:endParaRPr lang="en-US"/>
          </a:p>
        </p:txBody>
      </p:sp>
    </p:spTree>
    <p:extLst>
      <p:ext uri="{BB962C8B-B14F-4D97-AF65-F5344CB8AC3E}">
        <p14:creationId xmlns:p14="http://schemas.microsoft.com/office/powerpoint/2010/main" val="3304018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5.9</a:t>
            </a:r>
            <a:endParaRPr lang="en-US" dirty="0"/>
          </a:p>
          <a:p>
            <a:r>
              <a:rPr lang="en-US" sz="2800" dirty="0" smtClean="0"/>
              <a:t>Next Deadline for QSA</a:t>
            </a:r>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a:p>
          <a:p>
            <a:endParaRPr lang="en-US" sz="2800" dirty="0" smtClean="0"/>
          </a:p>
          <a:p>
            <a:endParaRPr lang="en-US" sz="2800" dirty="0" smtClean="0"/>
          </a:p>
          <a:p>
            <a:r>
              <a:rPr lang="en-US" sz="2800" dirty="0" smtClean="0"/>
              <a:t>If a GINR is not included in QSA, its Initial Synchronization date will be automatically delayed to the next quarter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3347588"/>
              </p:ext>
            </p:extLst>
          </p:nvPr>
        </p:nvGraphicFramePr>
        <p:xfrm>
          <a:off x="2209800" y="2362200"/>
          <a:ext cx="7467600" cy="2519680"/>
        </p:xfrm>
        <a:graphic>
          <a:graphicData uri="http://schemas.openxmlformats.org/drawingml/2006/table">
            <a:tbl>
              <a:tblPr firstRow="1" firstCol="1" bandRow="1">
                <a:tableStyleId>{5C22544A-7EE6-4342-B048-85BDC9FD1C3A}</a:tableStyleId>
              </a:tblPr>
              <a:tblGrid>
                <a:gridCol w="2489200"/>
                <a:gridCol w="2489200"/>
                <a:gridCol w="2489200"/>
              </a:tblGrid>
              <a:tr h="71120">
                <a:tc>
                  <a:txBody>
                    <a:bodyPr/>
                    <a:lstStyle/>
                    <a:p>
                      <a:pPr marL="0" marR="0">
                        <a:spcBef>
                          <a:spcPts val="0"/>
                        </a:spcBef>
                        <a:spcAft>
                          <a:spcPts val="0"/>
                        </a:spcAft>
                      </a:pPr>
                      <a:r>
                        <a:rPr lang="en-US" sz="1200" dirty="0">
                          <a:effectLst/>
                        </a:rPr>
                        <a:t>All-Inclusive Generation Resource Initial Synchronization Date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Last Day for an IE to meet prerequisites as listed in paragraph (4) below</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Completion of Quarterly Stability Assessment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January, February, March</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August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October</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April, May, June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Prior November 1</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January</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July, August, September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February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April</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October, November, December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May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End of July</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6" name="Right Arrow 5"/>
          <p:cNvSpPr/>
          <p:nvPr/>
        </p:nvSpPr>
        <p:spPr>
          <a:xfrm>
            <a:off x="1231392" y="3379724"/>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99319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r>
              <a:rPr lang="en-US" dirty="0"/>
              <a:t>Thank you!</a:t>
            </a:r>
          </a:p>
        </p:txBody>
      </p:sp>
      <p:pic>
        <p:nvPicPr>
          <p:cNvPr id="4" name="Picture 3"/>
          <p:cNvPicPr>
            <a:picLocks noChangeAspect="1"/>
          </p:cNvPicPr>
          <p:nvPr/>
        </p:nvPicPr>
        <p:blipFill>
          <a:blip r:embed="rId3"/>
          <a:stretch>
            <a:fillRect/>
          </a:stretch>
        </p:blipFill>
        <p:spPr>
          <a:xfrm>
            <a:off x="3124200" y="938274"/>
            <a:ext cx="5517497" cy="4624326"/>
          </a:xfrm>
          <a:prstGeom prst="rect">
            <a:avLst/>
          </a:prstGeom>
        </p:spPr>
      </p:pic>
    </p:spTree>
    <p:extLst>
      <p:ext uri="{BB962C8B-B14F-4D97-AF65-F5344CB8AC3E}">
        <p14:creationId xmlns:p14="http://schemas.microsoft.com/office/powerpoint/2010/main" val="39948612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a:t>
            </a:r>
            <a:r>
              <a:rPr lang="en-US" dirty="0"/>
              <a:t>5.9, Quarterly Stability Assessment</a:t>
            </a:r>
          </a:p>
          <a:p>
            <a:r>
              <a:rPr lang="en-US" sz="2800" dirty="0" smtClean="0"/>
              <a:t>Issue’s seen in the QSA that had May 1, 2018 deadline</a:t>
            </a:r>
          </a:p>
          <a:p>
            <a:pPr lvl="1"/>
            <a:r>
              <a:rPr lang="en-US" sz="2400" dirty="0" smtClean="0"/>
              <a:t>10 day comment period for FIS</a:t>
            </a:r>
          </a:p>
          <a:p>
            <a:pPr lvl="2"/>
            <a:r>
              <a:rPr lang="en-US" sz="2000" dirty="0" smtClean="0"/>
              <a:t>Needs to be complete before QSA deadline</a:t>
            </a:r>
          </a:p>
          <a:p>
            <a:pPr lvl="2"/>
            <a:r>
              <a:rPr lang="en-US" sz="2000" dirty="0" smtClean="0"/>
              <a:t>TSPs need to plan for it</a:t>
            </a:r>
          </a:p>
          <a:p>
            <a:pPr lvl="1"/>
            <a:r>
              <a:rPr lang="en-US" sz="2400" dirty="0" smtClean="0"/>
              <a:t>Dynamic data validation </a:t>
            </a:r>
          </a:p>
          <a:p>
            <a:pPr lvl="2"/>
            <a:r>
              <a:rPr lang="en-US" sz="2000" dirty="0" smtClean="0"/>
              <a:t>Dependent on FIS Stability study</a:t>
            </a:r>
          </a:p>
          <a:p>
            <a:pPr lvl="2"/>
            <a:r>
              <a:rPr lang="en-US" sz="2000" dirty="0" smtClean="0"/>
              <a:t>Need to meet PG 6.9 15 to 30 days prior to QSA deadline</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2410443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Resource Integration and Ongoing Operations – Interconnection Services (RIOO-IS) – Releases</a:t>
            </a:r>
            <a:endParaRPr lang="en-US" dirty="0"/>
          </a:p>
        </p:txBody>
      </p:sp>
      <p:sp>
        <p:nvSpPr>
          <p:cNvPr id="3" name="Content Placeholder 2"/>
          <p:cNvSpPr>
            <a:spLocks noGrp="1"/>
          </p:cNvSpPr>
          <p:nvPr>
            <p:ph idx="1"/>
          </p:nvPr>
        </p:nvSpPr>
        <p:spPr>
          <a:xfrm>
            <a:off x="525566" y="1193884"/>
            <a:ext cx="10134600" cy="5334000"/>
          </a:xfrm>
        </p:spPr>
        <p:txBody>
          <a:bodyPr/>
          <a:lstStyle/>
          <a:p>
            <a:pPr marL="0" indent="0">
              <a:buNone/>
            </a:pPr>
            <a:r>
              <a:rPr lang="en-US" dirty="0" smtClean="0"/>
              <a:t>Last Release – September 12, 2019</a:t>
            </a:r>
          </a:p>
          <a:p>
            <a:r>
              <a:rPr lang="en-US" sz="2800" dirty="0" smtClean="0"/>
              <a:t>Fix RARF attestation to only go out to those that have FIS request</a:t>
            </a:r>
          </a:p>
          <a:p>
            <a:r>
              <a:rPr lang="en-US" sz="2800" dirty="0" smtClean="0"/>
              <a:t>Fix TSP COD on TSP Dashboard</a:t>
            </a:r>
          </a:p>
          <a:p>
            <a:r>
              <a:rPr lang="en-US" sz="2800" dirty="0" smtClean="0"/>
              <a:t>Fix to not allow empty CR’s to be submitted</a:t>
            </a:r>
          </a:p>
          <a:p>
            <a:endParaRPr lang="en-US" sz="2800" dirty="0"/>
          </a:p>
          <a:p>
            <a:endParaRPr lang="en-US" sz="2800" dirty="0" smtClean="0"/>
          </a:p>
          <a:p>
            <a:endParaRPr lang="en-US" sz="2800" dirty="0" smtClean="0"/>
          </a:p>
          <a:p>
            <a:endParaRPr lang="en-US" dirty="0" smtClean="0"/>
          </a:p>
          <a:p>
            <a:pPr marL="0" indent="0">
              <a:buNone/>
            </a:pPr>
            <a:endParaRPr lang="en-US" dirty="0" smtClean="0"/>
          </a:p>
          <a:p>
            <a:pPr marL="0" indent="0">
              <a:buNone/>
            </a:pPr>
            <a:r>
              <a:rPr lang="en-US" dirty="0"/>
              <a:t>	</a:t>
            </a:r>
            <a:r>
              <a:rPr lang="en-US"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Tree>
    <p:extLst>
      <p:ext uri="{BB962C8B-B14F-4D97-AF65-F5344CB8AC3E}">
        <p14:creationId xmlns:p14="http://schemas.microsoft.com/office/powerpoint/2010/main" val="5796335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594518"/>
          </a:xfrm>
        </p:spPr>
        <p:txBody>
          <a:bodyPr/>
          <a:lstStyle/>
          <a:p>
            <a:r>
              <a:rPr lang="en-US" dirty="0" smtClean="0"/>
              <a:t>PGRR066 </a:t>
            </a:r>
            <a:r>
              <a:rPr lang="en-US" dirty="0" smtClean="0"/>
              <a:t>– Implemented in August 2019</a:t>
            </a:r>
            <a:endParaRPr lang="en-US" dirty="0"/>
          </a:p>
        </p:txBody>
      </p:sp>
      <p:sp>
        <p:nvSpPr>
          <p:cNvPr id="3" name="Content Placeholder 2"/>
          <p:cNvSpPr>
            <a:spLocks noGrp="1"/>
          </p:cNvSpPr>
          <p:nvPr>
            <p:ph idx="1"/>
          </p:nvPr>
        </p:nvSpPr>
        <p:spPr>
          <a:xfrm>
            <a:off x="505078" y="762000"/>
            <a:ext cx="11077322" cy="5867400"/>
          </a:xfrm>
        </p:spPr>
        <p:txBody>
          <a:bodyPr/>
          <a:lstStyle/>
          <a:p>
            <a:r>
              <a:rPr lang="en-US" dirty="0" smtClean="0"/>
              <a:t>Manual </a:t>
            </a:r>
            <a:r>
              <a:rPr lang="en-US" dirty="0" smtClean="0"/>
              <a:t>Implementation – RIOO-IS “Suspended” status </a:t>
            </a:r>
            <a:r>
              <a:rPr lang="en-US" dirty="0" smtClean="0"/>
              <a:t>is being </a:t>
            </a:r>
            <a:r>
              <a:rPr lang="en-US" dirty="0" smtClean="0"/>
              <a:t>used for “Inactive” until RIOO-IS implementation.  IE’s </a:t>
            </a:r>
            <a:r>
              <a:rPr lang="en-US" dirty="0" smtClean="0"/>
              <a:t>see this as “</a:t>
            </a:r>
            <a:r>
              <a:rPr lang="en-US" sz="2800" b="1" dirty="0" smtClean="0"/>
              <a:t>Suspended </a:t>
            </a:r>
            <a:r>
              <a:rPr lang="en-US" sz="2800" b="1" dirty="0"/>
              <a:t>for Ownership </a:t>
            </a:r>
            <a:r>
              <a:rPr lang="en-US" sz="2800" b="1" dirty="0" smtClean="0"/>
              <a:t>Determination</a:t>
            </a:r>
            <a:r>
              <a:rPr lang="en-US" dirty="0" smtClean="0"/>
              <a:t>” in RIOO-IS.  TSP’s do not see status.</a:t>
            </a:r>
          </a:p>
          <a:p>
            <a:r>
              <a:rPr lang="en-US" dirty="0" smtClean="0"/>
              <a:t>Implementation Date:  August 1, 2019</a:t>
            </a:r>
          </a:p>
          <a:p>
            <a:pPr lvl="1"/>
            <a:r>
              <a:rPr lang="en-US" sz="2400" dirty="0" smtClean="0"/>
              <a:t>IE’s with active INR projects can email ERCOT at </a:t>
            </a:r>
            <a:r>
              <a:rPr lang="en-US" sz="2400" dirty="0" smtClean="0">
                <a:hlinkClick r:id="rId3"/>
              </a:rPr>
              <a:t>ResourceIntegrationDepartment@ercot.com</a:t>
            </a:r>
            <a:r>
              <a:rPr lang="en-US" sz="2400" dirty="0" smtClean="0"/>
              <a:t> to have ERCOT change the status of their INR (1 per email)</a:t>
            </a:r>
          </a:p>
          <a:p>
            <a:pPr lvl="1"/>
            <a:r>
              <a:rPr lang="en-US" sz="2400" dirty="0" smtClean="0"/>
              <a:t>ERCOT </a:t>
            </a:r>
            <a:r>
              <a:rPr lang="en-US" sz="2400" dirty="0" smtClean="0"/>
              <a:t>queried RIOO database around August 29 to </a:t>
            </a:r>
            <a:r>
              <a:rPr lang="en-US" sz="2400" dirty="0" smtClean="0"/>
              <a:t>determine </a:t>
            </a:r>
            <a:r>
              <a:rPr lang="en-US" sz="2400" dirty="0" smtClean="0"/>
              <a:t>the INR </a:t>
            </a:r>
            <a:r>
              <a:rPr lang="en-US" sz="2400" dirty="0" smtClean="0"/>
              <a:t>projects </a:t>
            </a:r>
            <a:r>
              <a:rPr lang="en-US" sz="2400" dirty="0" smtClean="0"/>
              <a:t>that should </a:t>
            </a:r>
            <a:r>
              <a:rPr lang="en-US" sz="2400" dirty="0" smtClean="0"/>
              <a:t>be moved to “Inactive” [5.7.6 (1</a:t>
            </a:r>
            <a:r>
              <a:rPr lang="en-US" sz="2400" dirty="0" smtClean="0"/>
              <a:t>)]</a:t>
            </a:r>
          </a:p>
          <a:p>
            <a:pPr lvl="1"/>
            <a:r>
              <a:rPr lang="en-US" sz="2400" dirty="0" smtClean="0"/>
              <a:t>Approximately 15 INR’s were moved to “Inactive”</a:t>
            </a:r>
            <a:endParaRPr lang="en-US" sz="2400" dirty="0" smtClean="0"/>
          </a:p>
          <a:p>
            <a:endParaRPr lang="en-US" dirty="0" smtClean="0"/>
          </a:p>
          <a:p>
            <a:pPr marL="0" indent="0">
              <a:buNone/>
            </a:pPr>
            <a:endParaRPr lang="en-US" dirty="0" smtClean="0"/>
          </a:p>
          <a:p>
            <a:pPr marL="0" indent="0">
              <a:buNone/>
            </a:pPr>
            <a:r>
              <a:rPr lang="en-US" dirty="0"/>
              <a:t>	</a:t>
            </a:r>
            <a:r>
              <a:rPr lang="en-US"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5</a:t>
            </a:fld>
            <a:endParaRPr lang="en-US">
              <a:solidFill>
                <a:prstClr val="black">
                  <a:tint val="75000"/>
                </a:prstClr>
              </a:solidFill>
            </a:endParaRPr>
          </a:p>
        </p:txBody>
      </p:sp>
    </p:spTree>
    <p:extLst>
      <p:ext uri="{BB962C8B-B14F-4D97-AF65-F5344CB8AC3E}">
        <p14:creationId xmlns:p14="http://schemas.microsoft.com/office/powerpoint/2010/main" val="34200504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594518"/>
          </a:xfrm>
        </p:spPr>
        <p:txBody>
          <a:bodyPr/>
          <a:lstStyle/>
          <a:p>
            <a:r>
              <a:rPr lang="en-US" dirty="0" smtClean="0"/>
              <a:t>PGRR066 </a:t>
            </a:r>
            <a:r>
              <a:rPr lang="en-US" dirty="0" smtClean="0"/>
              <a:t>– Implemented in August 2019</a:t>
            </a:r>
            <a:endParaRPr lang="en-US" dirty="0"/>
          </a:p>
        </p:txBody>
      </p:sp>
      <p:sp>
        <p:nvSpPr>
          <p:cNvPr id="3" name="Content Placeholder 2"/>
          <p:cNvSpPr>
            <a:spLocks noGrp="1"/>
          </p:cNvSpPr>
          <p:nvPr>
            <p:ph idx="1"/>
          </p:nvPr>
        </p:nvSpPr>
        <p:spPr>
          <a:xfrm>
            <a:off x="505078" y="1143000"/>
            <a:ext cx="11077322" cy="5486400"/>
          </a:xfrm>
        </p:spPr>
        <p:txBody>
          <a:bodyPr/>
          <a:lstStyle/>
          <a:p>
            <a:r>
              <a:rPr lang="en-US" dirty="0" smtClean="0"/>
              <a:t>Query was run to determine:</a:t>
            </a:r>
          </a:p>
          <a:p>
            <a:pPr lvl="1"/>
            <a:r>
              <a:rPr lang="en-US" dirty="0" smtClean="0"/>
              <a:t>Last FIS Study or FIS Approved date in </a:t>
            </a:r>
            <a:r>
              <a:rPr lang="en-US" dirty="0" smtClean="0">
                <a:solidFill>
                  <a:srgbClr val="FF0000"/>
                </a:solidFill>
              </a:rPr>
              <a:t>RIOO Database </a:t>
            </a:r>
            <a:r>
              <a:rPr lang="en-US" dirty="0" smtClean="0"/>
              <a:t>was 2 years or more in the past, and</a:t>
            </a:r>
          </a:p>
          <a:p>
            <a:pPr lvl="2"/>
            <a:r>
              <a:rPr lang="en-US" dirty="0" smtClean="0"/>
              <a:t>Blank fields counted as study not approved</a:t>
            </a:r>
          </a:p>
          <a:p>
            <a:pPr lvl="1"/>
            <a:r>
              <a:rPr lang="en-US" dirty="0" smtClean="0"/>
              <a:t>PG 6.9(1) was not marked as complete</a:t>
            </a:r>
          </a:p>
          <a:p>
            <a:pPr marL="0" indent="0">
              <a:buNone/>
            </a:pPr>
            <a:endParaRPr lang="en-US" dirty="0" smtClean="0"/>
          </a:p>
          <a:p>
            <a:pPr marL="0" indent="0">
              <a:buNone/>
            </a:pPr>
            <a:r>
              <a:rPr lang="en-US" dirty="0"/>
              <a:t>	</a:t>
            </a:r>
            <a:r>
              <a:rPr lang="en-US"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Tree>
    <p:extLst>
      <p:ext uri="{BB962C8B-B14F-4D97-AF65-F5344CB8AC3E}">
        <p14:creationId xmlns:p14="http://schemas.microsoft.com/office/powerpoint/2010/main" val="9294068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594518"/>
          </a:xfrm>
        </p:spPr>
        <p:txBody>
          <a:bodyPr/>
          <a:lstStyle/>
          <a:p>
            <a:r>
              <a:rPr lang="en-US" dirty="0" smtClean="0"/>
              <a:t>PGRR066 </a:t>
            </a:r>
            <a:r>
              <a:rPr lang="en-US" dirty="0" smtClean="0"/>
              <a:t>– Implemented in August 2019</a:t>
            </a:r>
            <a:endParaRPr lang="en-US" dirty="0"/>
          </a:p>
        </p:txBody>
      </p:sp>
      <p:sp>
        <p:nvSpPr>
          <p:cNvPr id="3" name="Content Placeholder 2"/>
          <p:cNvSpPr>
            <a:spLocks noGrp="1"/>
          </p:cNvSpPr>
          <p:nvPr>
            <p:ph idx="1"/>
          </p:nvPr>
        </p:nvSpPr>
        <p:spPr>
          <a:xfrm>
            <a:off x="505078" y="762000"/>
            <a:ext cx="11077322" cy="5867400"/>
          </a:xfrm>
        </p:spPr>
        <p:txBody>
          <a:bodyPr/>
          <a:lstStyle/>
          <a:p>
            <a:r>
              <a:rPr lang="en-US" dirty="0"/>
              <a:t>Complication</a:t>
            </a:r>
          </a:p>
          <a:p>
            <a:pPr lvl="1"/>
            <a:r>
              <a:rPr lang="en-US" dirty="0"/>
              <a:t>When an FIS study needs to be redone, ERCOT blanks the fields in the RIOO Database if a previous study was done.</a:t>
            </a:r>
          </a:p>
          <a:p>
            <a:pPr lvl="2"/>
            <a:r>
              <a:rPr lang="en-US" dirty="0"/>
              <a:t>Older studies </a:t>
            </a:r>
            <a:r>
              <a:rPr lang="en-US" dirty="0" smtClean="0"/>
              <a:t>remain posted in MIS</a:t>
            </a:r>
            <a:endParaRPr lang="en-US" dirty="0"/>
          </a:p>
          <a:p>
            <a:pPr lvl="2"/>
            <a:r>
              <a:rPr lang="en-US" dirty="0" smtClean="0"/>
              <a:t>Using the database led </a:t>
            </a:r>
            <a:r>
              <a:rPr lang="en-US" dirty="0"/>
              <a:t>to some </a:t>
            </a:r>
            <a:r>
              <a:rPr lang="en-US" dirty="0" smtClean="0"/>
              <a:t>incorrect </a:t>
            </a:r>
            <a:r>
              <a:rPr lang="en-US" dirty="0"/>
              <a:t>status changes</a:t>
            </a:r>
          </a:p>
          <a:p>
            <a:pPr lvl="1"/>
            <a:r>
              <a:rPr lang="en-US" dirty="0" smtClean="0"/>
              <a:t>PG 5.7.6(1) says to use “the date on which ERCOT posts the final FIS studies...to the MIS Secure Area”</a:t>
            </a:r>
          </a:p>
          <a:p>
            <a:pPr lvl="1"/>
            <a:r>
              <a:rPr lang="en-US" dirty="0" smtClean="0"/>
              <a:t>MIS Posting date must be manually checked</a:t>
            </a:r>
          </a:p>
          <a:p>
            <a:pPr lvl="1"/>
            <a:r>
              <a:rPr lang="en-US" dirty="0" smtClean="0"/>
              <a:t>ERCOT will attempt to use the history table to determine the dates of previous studies if they exist.</a:t>
            </a:r>
          </a:p>
          <a:p>
            <a:pPr lvl="1"/>
            <a:r>
              <a:rPr lang="en-US" dirty="0" smtClean="0"/>
              <a:t>ERCOT will check the MIS for all INR’s that meet the query criteria</a:t>
            </a:r>
            <a:endParaRPr lang="en-US" dirty="0" smtClean="0"/>
          </a:p>
          <a:p>
            <a:pPr marL="0" indent="0">
              <a:buNone/>
            </a:pPr>
            <a:endParaRPr lang="en-US" dirty="0" smtClean="0"/>
          </a:p>
          <a:p>
            <a:pPr marL="0" indent="0">
              <a:buNone/>
            </a:pPr>
            <a:r>
              <a:rPr lang="en-US" dirty="0"/>
              <a:t>	</a:t>
            </a:r>
            <a:r>
              <a:rPr lang="en-US"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Tree>
    <p:extLst>
      <p:ext uri="{BB962C8B-B14F-4D97-AF65-F5344CB8AC3E}">
        <p14:creationId xmlns:p14="http://schemas.microsoft.com/office/powerpoint/2010/main" val="12886024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594518"/>
          </a:xfrm>
        </p:spPr>
        <p:txBody>
          <a:bodyPr/>
          <a:lstStyle/>
          <a:p>
            <a:r>
              <a:rPr lang="en-US" dirty="0" smtClean="0"/>
              <a:t>PGRR066 </a:t>
            </a:r>
            <a:r>
              <a:rPr lang="en-US" dirty="0" smtClean="0"/>
              <a:t>– Returning from “Inactive” Status</a:t>
            </a:r>
            <a:endParaRPr lang="en-US" dirty="0"/>
          </a:p>
        </p:txBody>
      </p:sp>
      <p:sp>
        <p:nvSpPr>
          <p:cNvPr id="3" name="Content Placeholder 2"/>
          <p:cNvSpPr>
            <a:spLocks noGrp="1"/>
          </p:cNvSpPr>
          <p:nvPr>
            <p:ph idx="1"/>
          </p:nvPr>
        </p:nvSpPr>
        <p:spPr>
          <a:xfrm>
            <a:off x="505078" y="762000"/>
            <a:ext cx="11077322" cy="5867400"/>
          </a:xfrm>
        </p:spPr>
        <p:txBody>
          <a:bodyPr/>
          <a:lstStyle/>
          <a:p>
            <a:r>
              <a:rPr lang="en-US" dirty="0" smtClean="0"/>
              <a:t>Many entities assigned “Inactive” status requested instructions on how to get out of it</a:t>
            </a:r>
          </a:p>
          <a:p>
            <a:pPr lvl="1"/>
            <a:r>
              <a:rPr lang="en-US" dirty="0" smtClean="0"/>
              <a:t>Designed to identify INR’s not moving through process at a predetermined pace</a:t>
            </a:r>
          </a:p>
          <a:p>
            <a:pPr lvl="1"/>
            <a:r>
              <a:rPr lang="en-US" dirty="0" smtClean="0"/>
              <a:t>If FIS studies are two years old, work with TSP to initiate new studies</a:t>
            </a:r>
          </a:p>
          <a:p>
            <a:pPr lvl="1"/>
            <a:r>
              <a:rPr lang="en-US" dirty="0" smtClean="0"/>
              <a:t>Meet planning guide 6.9(1)</a:t>
            </a:r>
          </a:p>
          <a:p>
            <a:pPr marL="0" indent="0">
              <a:buNone/>
            </a:pPr>
            <a:r>
              <a:rPr lang="en-US" dirty="0" smtClean="0"/>
              <a:t>	</a:t>
            </a:r>
            <a:endParaRPr lang="en-US" dirty="0" smtClean="0"/>
          </a:p>
          <a:p>
            <a:pPr marL="0" indent="0">
              <a:buNone/>
            </a:pPr>
            <a:r>
              <a:rPr lang="en-US" dirty="0"/>
              <a:t>	</a:t>
            </a:r>
            <a:r>
              <a:rPr lang="en-US"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8</a:t>
            </a:fld>
            <a:endParaRPr lang="en-US">
              <a:solidFill>
                <a:prstClr val="black">
                  <a:tint val="75000"/>
                </a:prstClr>
              </a:solidFill>
            </a:endParaRPr>
          </a:p>
        </p:txBody>
      </p:sp>
    </p:spTree>
    <p:extLst>
      <p:ext uri="{BB962C8B-B14F-4D97-AF65-F5344CB8AC3E}">
        <p14:creationId xmlns:p14="http://schemas.microsoft.com/office/powerpoint/2010/main" val="41328407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594518"/>
          </a:xfrm>
        </p:spPr>
        <p:txBody>
          <a:bodyPr/>
          <a:lstStyle/>
          <a:p>
            <a:r>
              <a:rPr lang="en-US" dirty="0" smtClean="0"/>
              <a:t>Project Size and RARF</a:t>
            </a:r>
            <a:endParaRPr lang="en-US" dirty="0"/>
          </a:p>
        </p:txBody>
      </p:sp>
      <p:sp>
        <p:nvSpPr>
          <p:cNvPr id="3" name="Content Placeholder 2"/>
          <p:cNvSpPr>
            <a:spLocks noGrp="1"/>
          </p:cNvSpPr>
          <p:nvPr>
            <p:ph idx="1"/>
          </p:nvPr>
        </p:nvSpPr>
        <p:spPr>
          <a:xfrm>
            <a:off x="505078" y="762000"/>
            <a:ext cx="11077322" cy="5867400"/>
          </a:xfrm>
        </p:spPr>
        <p:txBody>
          <a:bodyPr/>
          <a:lstStyle/>
          <a:p>
            <a:r>
              <a:rPr lang="en-US" dirty="0" smtClean="0"/>
              <a:t>Many entities base their project size as the MW’s that</a:t>
            </a:r>
            <a:r>
              <a:rPr lang="en-US" dirty="0" smtClean="0"/>
              <a:t>	cross the POI to the grid</a:t>
            </a:r>
          </a:p>
          <a:p>
            <a:r>
              <a:rPr lang="en-US" dirty="0" smtClean="0"/>
              <a:t>The RARF Unit Info -&gt;Real Power Rating is the MW’s that leave the Generator Terminals</a:t>
            </a:r>
          </a:p>
          <a:p>
            <a:r>
              <a:rPr lang="en-US" dirty="0" smtClean="0"/>
              <a:t>Project size and Real Power Rating need to match</a:t>
            </a:r>
            <a:endParaRPr lang="en-US" dirty="0" smtClean="0"/>
          </a:p>
          <a:p>
            <a:pPr marL="0" indent="0">
              <a:buNone/>
            </a:pPr>
            <a:r>
              <a:rPr lang="en-US" dirty="0"/>
              <a:t>	</a:t>
            </a:r>
            <a:r>
              <a:rPr lang="en-US"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9</a:t>
            </a:fld>
            <a:endParaRPr lang="en-US">
              <a:solidFill>
                <a:prstClr val="black">
                  <a:tint val="75000"/>
                </a:prstClr>
              </a:solidFill>
            </a:endParaRPr>
          </a:p>
        </p:txBody>
      </p:sp>
    </p:spTree>
    <p:extLst>
      <p:ext uri="{BB962C8B-B14F-4D97-AF65-F5344CB8AC3E}">
        <p14:creationId xmlns:p14="http://schemas.microsoft.com/office/powerpoint/2010/main" val="205990755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163D459-1C05-483F-85D1-C9E478EC32CC}">
  <ds:schemaRefs>
    <ds:schemaRef ds:uri="http://schemas.microsoft.com/office/2006/metadata/properties"/>
    <ds:schemaRef ds:uri="http://purl.org/dc/dcmitype/"/>
    <ds:schemaRef ds:uri="http://purl.org/dc/terms/"/>
    <ds:schemaRef ds:uri="http://www.w3.org/XML/1998/namespace"/>
    <ds:schemaRef ds:uri="http://purl.org/dc/elements/1.1/"/>
    <ds:schemaRef ds:uri="http://schemas.microsoft.com/office/infopath/2007/PartnerControls"/>
    <ds:schemaRef ds:uri="http://schemas.microsoft.com/office/2006/documentManagement/types"/>
    <ds:schemaRef ds:uri="http://schemas.openxmlformats.org/package/2006/metadata/core-properties"/>
    <ds:schemaRef ds:uri="c34af464-7aa1-4edd-9be4-83dffc1cb926"/>
  </ds:schemaRefs>
</ds:datastoreItem>
</file>

<file path=customXml/itemProps3.xml><?xml version="1.0" encoding="utf-8"?>
<ds:datastoreItem xmlns:ds="http://schemas.openxmlformats.org/officeDocument/2006/customXml" ds:itemID="{39968CB8-5FF8-44D7-A459-A3FC34AC4F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48661</TotalTime>
  <Words>1051</Words>
  <Application>Microsoft Office PowerPoint</Application>
  <PresentationFormat>Widescreen</PresentationFormat>
  <Paragraphs>167</Paragraphs>
  <Slides>20</Slides>
  <Notes>20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20</vt:i4>
      </vt:variant>
    </vt:vector>
  </HeadingPairs>
  <TitlesOfParts>
    <vt:vector size="26" baseType="lpstr">
      <vt:lpstr>Arial</vt:lpstr>
      <vt:lpstr>Calibri</vt:lpstr>
      <vt:lpstr>Times New Roman</vt:lpstr>
      <vt:lpstr>1_Custom Design</vt:lpstr>
      <vt:lpstr>Inside pages</vt:lpstr>
      <vt:lpstr>2_Custom Design</vt:lpstr>
      <vt:lpstr>PowerPoint Presentation</vt:lpstr>
      <vt:lpstr>Quarterly Stability Assessment (QSA)  </vt:lpstr>
      <vt:lpstr>Quarterly Stability Assessment (QSA)  </vt:lpstr>
      <vt:lpstr>Resource Integration and Ongoing Operations – Interconnection Services (RIOO-IS) – Releases</vt:lpstr>
      <vt:lpstr>PGRR066 – Implemented in August 2019</vt:lpstr>
      <vt:lpstr>PGRR066 – Implemented in August 2019</vt:lpstr>
      <vt:lpstr>PGRR066 – Implemented in August 2019</vt:lpstr>
      <vt:lpstr>PGRR066 – Returning from “Inactive” Status</vt:lpstr>
      <vt:lpstr>Project Size and RARF</vt:lpstr>
      <vt:lpstr>Active PGRR’s</vt:lpstr>
      <vt:lpstr>Active NPRR’s</vt:lpstr>
      <vt:lpstr>Other Topics</vt:lpstr>
      <vt:lpstr>Oncor Topics</vt:lpstr>
      <vt:lpstr>Oncor Topics</vt:lpstr>
      <vt:lpstr>Oncor Topics</vt:lpstr>
      <vt:lpstr>Oncor Topics</vt:lpstr>
      <vt:lpstr>Oncor Topics</vt:lpstr>
      <vt:lpstr>Oncor Topics</vt:lpstr>
      <vt:lpstr>Other contact information</vt:lpstr>
      <vt:lpstr>Questions?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Teixeira, Jay</cp:lastModifiedBy>
  <cp:revision>495</cp:revision>
  <cp:lastPrinted>2018-07-25T14:31:19Z</cp:lastPrinted>
  <dcterms:created xsi:type="dcterms:W3CDTF">2016-01-21T15:20:31Z</dcterms:created>
  <dcterms:modified xsi:type="dcterms:W3CDTF">2019-09-25T15:43:36Z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