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345" r:id="rId8"/>
    <p:sldId id="348" r:id="rId9"/>
    <p:sldId id="355" r:id="rId10"/>
    <p:sldId id="35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0742359-91D9-428B-9D45-B16091FF240E}">
          <p14:sldIdLst>
            <p14:sldId id="260"/>
            <p14:sldId id="345"/>
            <p14:sldId id="348"/>
            <p14:sldId id="355"/>
            <p14:sldId id="3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am, Gnanaprabhu" initials="GG" lastIdx="1" clrIdx="0">
    <p:extLst>
      <p:ext uri="{19B8F6BF-5375-455C-9EA6-DF929625EA0E}">
        <p15:presenceInfo xmlns:p15="http://schemas.microsoft.com/office/powerpoint/2012/main" userId="S-1-5-21-639947351-343809578-3807592339-275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C9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83" autoAdjust="0"/>
  </p:normalViewPr>
  <p:slideViewPr>
    <p:cSldViewPr showGuides="1">
      <p:cViewPr varScale="1">
        <p:scale>
          <a:sx n="76" d="100"/>
          <a:sy n="76" d="100"/>
        </p:scale>
        <p:origin x="91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ohn.Schmall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438400"/>
            <a:ext cx="578394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200" b="1" dirty="0" smtClean="0"/>
              <a:t>Dynamic Model Improvement Proposal</a:t>
            </a:r>
          </a:p>
          <a:p>
            <a:endParaRPr lang="en-US" sz="2200" b="1" dirty="0"/>
          </a:p>
          <a:p>
            <a:endParaRPr lang="en-US" sz="20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Resource Integration Workshop</a:t>
            </a:r>
          </a:p>
          <a:p>
            <a:r>
              <a:rPr lang="en-US" dirty="0" smtClean="0"/>
              <a:t>September 26,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4777033"/>
          </a:xfrm>
        </p:spPr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2019 ROS Goal: 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Continuously </a:t>
            </a:r>
            <a:r>
              <a:rPr lang="en-US" sz="2400" dirty="0">
                <a:solidFill>
                  <a:schemeClr val="tx2"/>
                </a:solidFill>
              </a:rPr>
              <a:t>improve dynamic modeling </a:t>
            </a:r>
            <a:r>
              <a:rPr lang="en-US" sz="2400" dirty="0" smtClean="0">
                <a:solidFill>
                  <a:schemeClr val="tx2"/>
                </a:solidFill>
              </a:rPr>
              <a:t>processes</a:t>
            </a:r>
          </a:p>
          <a:p>
            <a:pPr lvl="1"/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2800" dirty="0" smtClean="0">
                <a:solidFill>
                  <a:schemeClr val="tx2"/>
                </a:solidFill>
              </a:rPr>
              <a:t>April 25, 2019, Inverter Based Resource Workshop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June 20, 2019, Resource Integration Workshop</a:t>
            </a:r>
          </a:p>
          <a:p>
            <a:r>
              <a:rPr lang="en-US" sz="2800" dirty="0">
                <a:solidFill>
                  <a:schemeClr val="tx2"/>
                </a:solidFill>
              </a:rPr>
              <a:t>July 30, 2019, Resource Integration Workshop</a:t>
            </a:r>
          </a:p>
          <a:p>
            <a:r>
              <a:rPr lang="en-US" sz="2800" dirty="0">
                <a:solidFill>
                  <a:schemeClr val="tx2"/>
                </a:solidFill>
              </a:rPr>
              <a:t>August 27, </a:t>
            </a:r>
            <a:r>
              <a:rPr lang="en-US" sz="2800" dirty="0" smtClean="0">
                <a:solidFill>
                  <a:schemeClr val="tx2"/>
                </a:solidFill>
              </a:rPr>
              <a:t>2019, DWG Meeting</a:t>
            </a:r>
          </a:p>
          <a:p>
            <a:endParaRPr lang="en-US" sz="2800" dirty="0" smtClean="0">
              <a:solidFill>
                <a:schemeClr val="tx2"/>
              </a:solidFill>
            </a:endParaRPr>
          </a:p>
          <a:p>
            <a:r>
              <a:rPr lang="en-US" sz="2800" dirty="0" smtClean="0">
                <a:solidFill>
                  <a:schemeClr val="tx2"/>
                </a:solidFill>
              </a:rPr>
              <a:t>Draft PGRR available on meeting page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53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Data Shall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077200" cy="462463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Model quality </a:t>
            </a:r>
            <a:r>
              <a:rPr lang="en-US" sz="2400" dirty="0" smtClean="0">
                <a:solidFill>
                  <a:schemeClr val="tx2"/>
                </a:solidFill>
              </a:rPr>
              <a:t>test results </a:t>
            </a:r>
            <a:r>
              <a:rPr lang="en-US" sz="2400" dirty="0" smtClean="0">
                <a:solidFill>
                  <a:schemeClr val="tx2"/>
                </a:solidFill>
              </a:rPr>
              <a:t>and associated simulation files to </a:t>
            </a:r>
            <a:r>
              <a:rPr lang="en-US" sz="2400" dirty="0">
                <a:solidFill>
                  <a:schemeClr val="tx2"/>
                </a:solidFill>
              </a:rPr>
              <a:t>demonstrate acceptable performance of the </a:t>
            </a:r>
            <a:r>
              <a:rPr lang="en-US" sz="2400" dirty="0" smtClean="0">
                <a:solidFill>
                  <a:schemeClr val="tx2"/>
                </a:solidFill>
              </a:rPr>
              <a:t>model submitted </a:t>
            </a:r>
            <a:r>
              <a:rPr lang="en-US" sz="2400" dirty="0" smtClean="0">
                <a:solidFill>
                  <a:schemeClr val="tx2"/>
                </a:solidFill>
              </a:rPr>
              <a:t>by RE/IE</a:t>
            </a:r>
            <a:endParaRPr lang="en-US" sz="2400" dirty="0">
              <a:solidFill>
                <a:schemeClr val="tx2"/>
              </a:solidFill>
            </a:endParaRP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Flat </a:t>
            </a:r>
            <a:r>
              <a:rPr lang="en-US" sz="2000" dirty="0">
                <a:solidFill>
                  <a:schemeClr val="tx2"/>
                </a:solidFill>
              </a:rPr>
              <a:t>Start Test (no </a:t>
            </a:r>
            <a:r>
              <a:rPr lang="en-US" sz="2000" dirty="0" smtClean="0">
                <a:solidFill>
                  <a:schemeClr val="tx2"/>
                </a:solidFill>
              </a:rPr>
              <a:t>disturbance/initialization </a:t>
            </a:r>
            <a:r>
              <a:rPr lang="en-US" sz="2000" dirty="0">
                <a:solidFill>
                  <a:schemeClr val="tx2"/>
                </a:solidFill>
              </a:rPr>
              <a:t>test)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Small Voltage Disturbance Test</a:t>
            </a:r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Large Voltage </a:t>
            </a:r>
            <a:r>
              <a:rPr lang="en-US" sz="2000" dirty="0">
                <a:solidFill>
                  <a:schemeClr val="tx2"/>
                </a:solidFill>
              </a:rPr>
              <a:t>Disturbance </a:t>
            </a:r>
            <a:r>
              <a:rPr lang="en-US" sz="2000" dirty="0" smtClean="0">
                <a:solidFill>
                  <a:schemeClr val="tx2"/>
                </a:solidFill>
              </a:rPr>
              <a:t>Test</a:t>
            </a:r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Small </a:t>
            </a:r>
            <a:r>
              <a:rPr lang="en-US" sz="2000" dirty="0">
                <a:solidFill>
                  <a:schemeClr val="tx2"/>
                </a:solidFill>
              </a:rPr>
              <a:t>Frequency Disturbance </a:t>
            </a:r>
            <a:r>
              <a:rPr lang="en-US" sz="2000" dirty="0" smtClean="0">
                <a:solidFill>
                  <a:schemeClr val="tx2"/>
                </a:solidFill>
              </a:rPr>
              <a:t>Test</a:t>
            </a:r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System Strength Test (IRR/IBR only)</a:t>
            </a:r>
          </a:p>
          <a:p>
            <a:pPr lvl="1"/>
            <a:endParaRPr lang="en-US" sz="20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Test details </a:t>
            </a:r>
            <a:r>
              <a:rPr lang="en-US" sz="2400" dirty="0" smtClean="0">
                <a:solidFill>
                  <a:schemeClr val="tx2"/>
                </a:solidFill>
              </a:rPr>
              <a:t>to be specified </a:t>
            </a:r>
            <a:r>
              <a:rPr lang="en-US" sz="2400" dirty="0">
                <a:solidFill>
                  <a:schemeClr val="tx2"/>
                </a:solidFill>
              </a:rPr>
              <a:t>in DWG Procedure Manual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>
                <a:solidFill>
                  <a:schemeClr val="tx2"/>
                </a:solidFill>
              </a:rPr>
              <a:t>Enough/too much detail provided in PGRR?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8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PGRR Items of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Specifies use of dynamic model template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UDM requirements moved to Planning Guide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Language considerations</a:t>
            </a:r>
            <a:endParaRPr lang="en-US" sz="2800" dirty="0">
              <a:solidFill>
                <a:schemeClr val="tx2"/>
              </a:solidFill>
            </a:endParaRP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IRR and inverter-based Resources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Non-IRR Resources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295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Provide your comments to ERCOT by October 4, 2019.</a:t>
            </a:r>
          </a:p>
          <a:p>
            <a:pPr marL="457200" lvl="1" indent="0">
              <a:buNone/>
            </a:pPr>
            <a:r>
              <a:rPr lang="en-US" sz="2000" dirty="0" smtClean="0"/>
              <a:t>John Schmall, </a:t>
            </a:r>
            <a:r>
              <a:rPr lang="en-US" sz="2000" dirty="0" smtClean="0">
                <a:hlinkClick r:id="rId2"/>
              </a:rPr>
              <a:t>John.Schmall@ercot.com</a:t>
            </a:r>
            <a:endParaRPr lang="en-US" sz="2000" dirty="0" smtClean="0"/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Prepare and submit a PGRR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66662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8049</TotalTime>
  <Words>177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PowerPoint Presentation</vt:lpstr>
      <vt:lpstr>Background</vt:lpstr>
      <vt:lpstr>Dynamic Data Shall Include:</vt:lpstr>
      <vt:lpstr>Other PGRR Items of Note</vt:lpstr>
      <vt:lpstr>Next Step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Schmall, John</cp:lastModifiedBy>
  <cp:revision>291</cp:revision>
  <cp:lastPrinted>2019-09-20T14:51:15Z</cp:lastPrinted>
  <dcterms:created xsi:type="dcterms:W3CDTF">2016-01-21T15:20:31Z</dcterms:created>
  <dcterms:modified xsi:type="dcterms:W3CDTF">2019-09-23T23:14:51Z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