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7"/>
  </p:notesMasterIdLst>
  <p:handoutMasterIdLst>
    <p:handoutMasterId r:id="rId28"/>
  </p:handoutMasterIdLst>
  <p:sldIdLst>
    <p:sldId id="260" r:id="rId5"/>
    <p:sldId id="296" r:id="rId6"/>
    <p:sldId id="299" r:id="rId7"/>
    <p:sldId id="329" r:id="rId8"/>
    <p:sldId id="330" r:id="rId9"/>
    <p:sldId id="294" r:id="rId10"/>
    <p:sldId id="331" r:id="rId11"/>
    <p:sldId id="301" r:id="rId12"/>
    <p:sldId id="302" r:id="rId13"/>
    <p:sldId id="333" r:id="rId14"/>
    <p:sldId id="332" r:id="rId15"/>
    <p:sldId id="323" r:id="rId16"/>
    <p:sldId id="303" r:id="rId17"/>
    <p:sldId id="334" r:id="rId18"/>
    <p:sldId id="335" r:id="rId19"/>
    <p:sldId id="336" r:id="rId20"/>
    <p:sldId id="337" r:id="rId21"/>
    <p:sldId id="338" r:id="rId22"/>
    <p:sldId id="304" r:id="rId23"/>
    <p:sldId id="339" r:id="rId24"/>
    <p:sldId id="340" r:id="rId25"/>
    <p:sldId id="341" r:id="rId26"/>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9/16/2019</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9/16/2019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824194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838793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5</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4008470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3834883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505169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939692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September 2019</a:t>
            </a:r>
            <a:endParaRPr lang="en-US" sz="1000" dirty="0">
              <a:solidFill>
                <a:prstClr val="black"/>
              </a:solidFill>
            </a:endParaRPr>
          </a:p>
        </p:txBody>
      </p:sp>
    </p:spTree>
    <p:extLst>
      <p:ext uri="{BB962C8B-B14F-4D97-AF65-F5344CB8AC3E}">
        <p14:creationId xmlns:p14="http://schemas.microsoft.com/office/powerpoint/2010/main" val="25986032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986235312"/>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a:t>
              </a:r>
              <a:r>
                <a:rPr lang="en-US" altLang="en-US" sz="3200" b="1" dirty="0" smtClean="0"/>
                <a:t>: </a:t>
              </a:r>
              <a:r>
                <a:rPr lang="en-US" altLang="en-US" sz="3200" b="1" dirty="0"/>
                <a:t>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September 25, 2019</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NPRR950, Switchable Generation Resources Providing Black Start Service – URGENT [ERCOT]</a:t>
            </a:r>
            <a:endParaRPr lang="en-US" sz="1800" dirty="0"/>
          </a:p>
        </p:txBody>
      </p:sp>
      <p:sp>
        <p:nvSpPr>
          <p:cNvPr id="14339" name="Rectangle 2"/>
          <p:cNvSpPr>
            <a:spLocks noChangeArrowheads="1"/>
          </p:cNvSpPr>
          <p:nvPr/>
        </p:nvSpPr>
        <p:spPr bwMode="auto">
          <a:xfrm>
            <a:off x="487363" y="879475"/>
            <a:ext cx="815816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November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prohibits any Switchable Generation Resource (SWGR) contracted to provide Black Start Service (BSS) from generating in any Control Area other than ERCOT.</a:t>
            </a:r>
          </a:p>
          <a:p>
            <a:r>
              <a:rPr lang="en-US" b="1" dirty="0"/>
              <a:t>PRS Decision:</a:t>
            </a:r>
            <a:r>
              <a:rPr lang="en-US" dirty="0"/>
              <a:t>  On 9/12/19, PRS unanimously voted to grant NPRR950 Urgent status.  PRS then unanimously voted to recommend approval of NPRR950 as amended by the 8/8/19 ERCOT comments, and to forward to TAC NPRR950 and the Impact Analysis.  </a:t>
            </a:r>
          </a:p>
        </p:txBody>
      </p:sp>
    </p:spTree>
    <p:extLst>
      <p:ext uri="{BB962C8B-B14F-4D97-AF65-F5344CB8AC3E}">
        <p14:creationId xmlns:p14="http://schemas.microsoft.com/office/powerpoint/2010/main" val="1764499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NPRR951, Active and Inactive SCED Constraint Reporting [DC Energy]</a:t>
            </a:r>
            <a:endParaRPr lang="en-US" sz="1800" dirty="0"/>
          </a:p>
        </p:txBody>
      </p:sp>
      <p:sp>
        <p:nvSpPr>
          <p:cNvPr id="14339" name="Rectangle 2"/>
          <p:cNvSpPr>
            <a:spLocks noChangeArrowheads="1"/>
          </p:cNvSpPr>
          <p:nvPr/>
        </p:nvSpPr>
        <p:spPr bwMode="auto">
          <a:xfrm>
            <a:off x="487363" y="879475"/>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2820</a:t>
            </a:r>
          </a:p>
          <a:p>
            <a:r>
              <a:rPr lang="en-US" b="1" dirty="0"/>
              <a:t>ERCOT Impact Analysis:  </a:t>
            </a:r>
            <a:r>
              <a:rPr lang="en-US" dirty="0"/>
              <a:t>Between $25k and $45k; no impacts to ERCOT staffing; impacts to Energy Management System (EMS) and Data and Information Products (DAIP); no impacts to </a:t>
            </a:r>
            <a:r>
              <a:rPr lang="x-none" dirty="0"/>
              <a:t>ERCOT business processes</a:t>
            </a:r>
            <a:r>
              <a:rPr lang="en-US" dirty="0"/>
              <a:t>; no impacts to ERCOT grid operations and practices.</a:t>
            </a:r>
          </a:p>
          <a:p>
            <a:r>
              <a:rPr lang="en-US" b="1" dirty="0"/>
              <a:t>Revision Description:  </a:t>
            </a:r>
            <a:r>
              <a:rPr lang="en-US" dirty="0"/>
              <a:t>This NPRR expands the Network Security Analysis Active Constraints report and the Network Security Analysis Inactive Constraints report to include Megavolt Ampere (MVA) flows and limits.</a:t>
            </a:r>
          </a:p>
          <a:p>
            <a:r>
              <a:rPr lang="en-US" b="1" dirty="0"/>
              <a:t>PRS Decision:</a:t>
            </a:r>
            <a:r>
              <a:rPr lang="en-US" dirty="0"/>
              <a:t>  On 7/17/19, PRS unanimously voted to recommend approval of NPRR951 as submitted.  On 8/15/19, PRS unanimously voted to endorse and forward to TAC the 7/17/19 PRS Report and Impact Analysis for NPRR951 with a recommended priority of 2020 and a rank of 2820.  </a:t>
            </a:r>
          </a:p>
        </p:txBody>
      </p:sp>
    </p:spTree>
    <p:extLst>
      <p:ext uri="{BB962C8B-B14F-4D97-AF65-F5344CB8AC3E}">
        <p14:creationId xmlns:p14="http://schemas.microsoft.com/office/powerpoint/2010/main" val="117113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NPRR952, Use of Katy Hub for the Fuel Index Price [ERCOT]</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2780</a:t>
            </a:r>
          </a:p>
          <a:p>
            <a:r>
              <a:rPr lang="en-US" b="1" dirty="0"/>
              <a:t>ERCOT Impact Analysis:  </a:t>
            </a:r>
            <a:r>
              <a:rPr lang="en-US" dirty="0"/>
              <a:t>Between $30k and $40k; no impacts to ERCOT staffing; impacts to Integration; </a:t>
            </a:r>
            <a:r>
              <a:rPr lang="x-none" dirty="0"/>
              <a:t>ERCOT business processes</a:t>
            </a:r>
            <a:r>
              <a:rPr lang="en-US" dirty="0"/>
              <a:t> will be updated; no impacts to ERCOT grid operations and practices.</a:t>
            </a:r>
          </a:p>
          <a:p>
            <a:r>
              <a:rPr lang="en-US" b="1" dirty="0"/>
              <a:t>Revision Description:  </a:t>
            </a:r>
            <a:r>
              <a:rPr lang="en-US" dirty="0"/>
              <a:t>This NPRR fully replaces Houston Ship Channel with Katy Hub as the reference for the Fuel Index Price (FIP) for natural gas in ERCOT’s systems.</a:t>
            </a:r>
          </a:p>
          <a:p>
            <a:r>
              <a:rPr lang="en-US" b="1" dirty="0"/>
              <a:t>PRS Decision:</a:t>
            </a:r>
            <a:r>
              <a:rPr lang="en-US" dirty="0"/>
              <a:t>  On 7/17/19, PRS unanimously voted to recommend approval of NPRR952 as submitted.  On 8/15/19, PRS unanimously voted to endorse and forward to TAC the 7/17/19 PRS Report and the Impact Analysis for NPRR952 with a recommended priority of 2019 and rank of 2780.  </a:t>
            </a:r>
          </a:p>
        </p:txBody>
      </p:sp>
    </p:spTree>
    <p:extLst>
      <p:ext uri="{BB962C8B-B14F-4D97-AF65-F5344CB8AC3E}">
        <p14:creationId xmlns:p14="http://schemas.microsoft.com/office/powerpoint/2010/main" val="1245814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NPRR954, Allow Opt Out of 867 EPS Data [ERCOT]</a:t>
            </a:r>
            <a:endParaRPr lang="en-US" sz="1800" dirty="0"/>
          </a:p>
        </p:txBody>
      </p:sp>
      <p:sp>
        <p:nvSpPr>
          <p:cNvPr id="14339" name="Rectangle 2"/>
          <p:cNvSpPr>
            <a:spLocks noChangeArrowheads="1"/>
          </p:cNvSpPr>
          <p:nvPr/>
        </p:nvSpPr>
        <p:spPr bwMode="auto">
          <a:xfrm>
            <a:off x="491319" y="879475"/>
            <a:ext cx="8256896"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November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allows a Transmission Service Provider (TSP), Distribution Service Provider (DSP), or Load Serving Entity (LSE) to opt out of receipt of Texas Standard Electronic Transaction (Texas SET) 867 data for Electric Service Identifiers (ESI IDs) with ERCOT Polled Settlement (EPS) Meters.</a:t>
            </a:r>
          </a:p>
          <a:p>
            <a:r>
              <a:rPr lang="en-US" b="1" dirty="0"/>
              <a:t>PRS Decision:</a:t>
            </a:r>
            <a:r>
              <a:rPr lang="en-US" dirty="0"/>
              <a:t>  On 7/17/19, PRS unanimously voted to recommend approval of NPRR954 as submitted.  On 8/15/19, PRS unanimously voted to endorse and forward to TAC the 7/17/19 PRS Report and the Impact Analysis for NPRR954.</a:t>
            </a:r>
          </a:p>
        </p:txBody>
      </p:sp>
    </p:spTree>
    <p:extLst>
      <p:ext uri="{BB962C8B-B14F-4D97-AF65-F5344CB8AC3E}">
        <p14:creationId xmlns:p14="http://schemas.microsoft.com/office/powerpoint/2010/main" val="1615378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NPRR958, Modifications to Wind and Solar Capacity Calculations in the CDR [ERCOT] </a:t>
            </a:r>
            <a:endParaRPr lang="en-US" sz="1800" dirty="0"/>
          </a:p>
        </p:txBody>
      </p:sp>
      <p:sp>
        <p:nvSpPr>
          <p:cNvPr id="14339" name="Rectangle 2"/>
          <p:cNvSpPr>
            <a:spLocks noChangeArrowheads="1"/>
          </p:cNvSpPr>
          <p:nvPr/>
        </p:nvSpPr>
        <p:spPr bwMode="auto">
          <a:xfrm>
            <a:off x="491319" y="879475"/>
            <a:ext cx="8256896"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November 1, 2019</a:t>
            </a:r>
          </a:p>
          <a:p>
            <a:r>
              <a:rPr lang="en-US" b="1" dirty="0"/>
              <a:t>ERCOT Impact Analysis:  </a:t>
            </a:r>
            <a:r>
              <a:rPr lang="en-US" dirty="0"/>
              <a:t>Less than $5k (O&amp;M);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modifies the calculation of the wind and solar capacities used in the Report on Capacity, Demand and Reserves in the ERCOT Region (CDR). It also better aligns the solar capacity calculation with the wind capacity calculation.</a:t>
            </a:r>
          </a:p>
          <a:p>
            <a:r>
              <a:rPr lang="en-US" b="1" dirty="0"/>
              <a:t>PRS Decision:</a:t>
            </a:r>
            <a:r>
              <a:rPr lang="en-US" dirty="0"/>
              <a:t>  On 8/15/19, PRS unanimously voted to recommend approval of NPRR958 as submitted.  On 9/12/19, PRS unanimously voted to endorse and forward to TAC the 8/15/19 PRS Report and Impact Analysis for NPRR958.</a:t>
            </a:r>
          </a:p>
        </p:txBody>
      </p:sp>
    </p:spTree>
    <p:extLst>
      <p:ext uri="{BB962C8B-B14F-4D97-AF65-F5344CB8AC3E}">
        <p14:creationId xmlns:p14="http://schemas.microsoft.com/office/powerpoint/2010/main" val="3895193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NPRR959, Creation of a Panhandle Region for Calculation of Seasonal Peak Average Capacity Contributions for Wind [ERCOT]</a:t>
            </a:r>
            <a:endParaRPr lang="en-US" sz="1800" dirty="0"/>
          </a:p>
        </p:txBody>
      </p:sp>
      <p:sp>
        <p:nvSpPr>
          <p:cNvPr id="14339" name="Rectangle 2"/>
          <p:cNvSpPr>
            <a:spLocks noChangeArrowheads="1"/>
          </p:cNvSpPr>
          <p:nvPr/>
        </p:nvSpPr>
        <p:spPr bwMode="auto">
          <a:xfrm>
            <a:off x="491319" y="879475"/>
            <a:ext cx="8256896"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November 1, 2019</a:t>
            </a:r>
          </a:p>
          <a:p>
            <a:r>
              <a:rPr lang="en-US" b="1" dirty="0"/>
              <a:t>ERCOT Impact Analysis:  </a:t>
            </a:r>
            <a:r>
              <a:rPr lang="en-US" dirty="0"/>
              <a:t>Less than $5k (O&amp;M);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splits the existing non-coastal wind region in the CDR into a Panhandle wind region and an Other wind region.</a:t>
            </a:r>
          </a:p>
          <a:p>
            <a:r>
              <a:rPr lang="en-US" b="1" dirty="0"/>
              <a:t>PRS Decision:</a:t>
            </a:r>
            <a:r>
              <a:rPr lang="en-US" dirty="0"/>
              <a:t>  On 8/15/19, PRS unanimously voted to recommend approval of NPRR959 as submitted.  On 9/12/19, PRS unanimously voted to endorse and forward to TAC the 8/15/19 PRS Report and Impact Analysis for NPRR959.  </a:t>
            </a:r>
          </a:p>
        </p:txBody>
      </p:sp>
    </p:spTree>
    <p:extLst>
      <p:ext uri="{BB962C8B-B14F-4D97-AF65-F5344CB8AC3E}">
        <p14:creationId xmlns:p14="http://schemas.microsoft.com/office/powerpoint/2010/main" val="1674915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NPRR960, Phased Approach and Clarifications for NPRR863, Creation of ERCOT Contingency Reserve Service and Revisions to Responsive Reserve [ERCOT]</a:t>
            </a:r>
            <a:endParaRPr lang="en-US" sz="1600" dirty="0"/>
          </a:p>
        </p:txBody>
      </p:sp>
      <p:sp>
        <p:nvSpPr>
          <p:cNvPr id="14339" name="Rectangle 2"/>
          <p:cNvSpPr>
            <a:spLocks noChangeArrowheads="1"/>
          </p:cNvSpPr>
          <p:nvPr/>
        </p:nvSpPr>
        <p:spPr bwMode="auto">
          <a:xfrm>
            <a:off x="491319" y="879475"/>
            <a:ext cx="8256896"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NPRR863</a:t>
            </a:r>
            <a:r>
              <a:rPr lang="x-none" dirty="0"/>
              <a:t>, Creation of ERCOT Contingency Reserve Service and Revisions to Responsive Reserve</a:t>
            </a:r>
            <a:endParaRPr lang="en-US" dirty="0"/>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revises grey-boxed language related to NPRR863 in order to implement the Board-approved phasing approach for NPRR863, along with corrections to a few Resource Status references within NPRR863 grey-boxed language.</a:t>
            </a:r>
          </a:p>
          <a:p>
            <a:r>
              <a:rPr lang="en-US" b="1" dirty="0"/>
              <a:t>PRS Decision:</a:t>
            </a:r>
            <a:r>
              <a:rPr lang="en-US" dirty="0"/>
              <a:t>  On 8/15/19, PRS voted to recommend approval of NPRR960 as amended by the 8/5/19 ERCOT comments.  There were two abstentions from the Independent Generator (Luminant, Exelon) Market Segment.  On 9/12/19, PRS unanimously voted to endorse and forward to TAC the 8/15/19 PRS Report and Impact Analysis for NPRR960.</a:t>
            </a:r>
          </a:p>
        </p:txBody>
      </p:sp>
    </p:spTree>
    <p:extLst>
      <p:ext uri="{BB962C8B-B14F-4D97-AF65-F5344CB8AC3E}">
        <p14:creationId xmlns:p14="http://schemas.microsoft.com/office/powerpoint/2010/main" val="25085406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NPRR961, Related to NOGRR194, Relocate Black Start Training Attendance Requirements to Nodal Operating Guides [ERCOT]</a:t>
            </a:r>
            <a:endParaRPr lang="en-US" sz="1800" dirty="0"/>
          </a:p>
        </p:txBody>
      </p:sp>
      <p:sp>
        <p:nvSpPr>
          <p:cNvPr id="14339" name="Rectangle 2"/>
          <p:cNvSpPr>
            <a:spLocks noChangeArrowheads="1"/>
          </p:cNvSpPr>
          <p:nvPr/>
        </p:nvSpPr>
        <p:spPr bwMode="auto">
          <a:xfrm>
            <a:off x="491319" y="879475"/>
            <a:ext cx="8256896"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November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aligns the Protocols with changes proposed in Nodal Operating Guide Revision Request (NOGRR) 194.</a:t>
            </a:r>
          </a:p>
          <a:p>
            <a:r>
              <a:rPr lang="en-US" b="1" dirty="0"/>
              <a:t>PRS Decision:</a:t>
            </a:r>
            <a:r>
              <a:rPr lang="en-US" dirty="0"/>
              <a:t>  On 8/15/19, PRS unanimously voted to recommend approval of NPRR961 as revised by PRS.  On 9/12/19, PRS unanimously voted to endorse and forward to TAC the 8/15/19 PRS Report and the Impact Analysis for NPRR961.</a:t>
            </a:r>
          </a:p>
        </p:txBody>
      </p:sp>
    </p:spTree>
    <p:extLst>
      <p:ext uri="{BB962C8B-B14F-4D97-AF65-F5344CB8AC3E}">
        <p14:creationId xmlns:p14="http://schemas.microsoft.com/office/powerpoint/2010/main" val="15977408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NPRR962, Publish Approved DC Tie Schedules [ERCOT]</a:t>
            </a:r>
            <a:endParaRPr lang="en-US" sz="1800" dirty="0"/>
          </a:p>
        </p:txBody>
      </p:sp>
      <p:sp>
        <p:nvSpPr>
          <p:cNvPr id="14339" name="Rectangle 2"/>
          <p:cNvSpPr>
            <a:spLocks noChangeArrowheads="1"/>
          </p:cNvSpPr>
          <p:nvPr/>
        </p:nvSpPr>
        <p:spPr bwMode="auto">
          <a:xfrm>
            <a:off x="491319" y="879475"/>
            <a:ext cx="8256896"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2870</a:t>
            </a:r>
          </a:p>
          <a:p>
            <a:r>
              <a:rPr lang="en-US" b="1" dirty="0"/>
              <a:t>ERCOT Impact Analysis:  </a:t>
            </a:r>
            <a:r>
              <a:rPr lang="en-US" dirty="0"/>
              <a:t>Between $15k and $30k; no impacts to ERCOT staffing; impacts to DAIP and </a:t>
            </a:r>
            <a:r>
              <a:rPr lang="x-none" dirty="0"/>
              <a:t>BI &amp; Data Analytics</a:t>
            </a:r>
            <a:r>
              <a:rPr lang="en-US" dirty="0"/>
              <a:t>; no impacts to </a:t>
            </a:r>
            <a:r>
              <a:rPr lang="x-none" dirty="0"/>
              <a:t>ERCOT business processes</a:t>
            </a:r>
            <a:r>
              <a:rPr lang="en-US" dirty="0"/>
              <a:t>; no impacts to ERCOT grid operations and practices.</a:t>
            </a:r>
          </a:p>
          <a:p>
            <a:r>
              <a:rPr lang="en-US" b="1" dirty="0"/>
              <a:t>Revision Description:  </a:t>
            </a:r>
            <a:r>
              <a:rPr lang="en-US" dirty="0"/>
              <a:t>This NPRR requires ERCOT to publish every hour the approved Direct Current Tie (DC Tie) Schedule for the next seven days.</a:t>
            </a:r>
          </a:p>
          <a:p>
            <a:r>
              <a:rPr lang="en-US" b="1" dirty="0"/>
              <a:t>PRS Decision:</a:t>
            </a:r>
            <a:r>
              <a:rPr lang="en-US" dirty="0"/>
              <a:t>  On 8/15/19, PRS voted to recommend approval of NPRR962 as submitted.  There was one abstention from the IPM (Tenaska) Market Segment.  On 9/12/19, PRS unanimously voted to endorse and forward to TAC the 8/15/19 PRS Report and the Impact Analysis for NPRR962 with a recommended priority of 2020 and rank of 2870.</a:t>
            </a:r>
          </a:p>
        </p:txBody>
      </p:sp>
    </p:spTree>
    <p:extLst>
      <p:ext uri="{BB962C8B-B14F-4D97-AF65-F5344CB8AC3E}">
        <p14:creationId xmlns:p14="http://schemas.microsoft.com/office/powerpoint/2010/main" val="37022810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SCR803, Enhance Wind Integration Report and Create Solar Integration Report and Solar Dashboard [Reliant]</a:t>
            </a:r>
            <a:endParaRPr lang="en-US" sz="1800" dirty="0"/>
          </a:p>
        </p:txBody>
      </p:sp>
      <p:sp>
        <p:nvSpPr>
          <p:cNvPr id="14339" name="Rectangle 2"/>
          <p:cNvSpPr>
            <a:spLocks noChangeArrowheads="1"/>
          </p:cNvSpPr>
          <p:nvPr/>
        </p:nvSpPr>
        <p:spPr bwMode="auto">
          <a:xfrm>
            <a:off x="487363" y="865827"/>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2830</a:t>
            </a:r>
          </a:p>
          <a:p>
            <a:r>
              <a:rPr lang="en-US" b="1" dirty="0"/>
              <a:t>ERCOT Impact Analysis:  </a:t>
            </a:r>
            <a:r>
              <a:rPr lang="en-US" dirty="0"/>
              <a:t>Between $50k and $75k; no impacts to ERCOT staffing; impacts to DAIP, EMS, External Public, and Data Access &amp; Transparency; no impacts to </a:t>
            </a:r>
            <a:r>
              <a:rPr lang="x-none" dirty="0"/>
              <a:t>ERCOT business processes</a:t>
            </a:r>
            <a:r>
              <a:rPr lang="en-US" dirty="0"/>
              <a:t>; no impacts to ERCOT grid operations and practices.</a:t>
            </a:r>
          </a:p>
          <a:p>
            <a:r>
              <a:rPr lang="en-US" b="1" dirty="0"/>
              <a:t>Revision Description:  </a:t>
            </a:r>
            <a:r>
              <a:rPr lang="en-US" dirty="0"/>
              <a:t>This SCR enhances the existing wind integration report and creates new solar integration reports and a new a graphical dashboard to show actual and forecasted solar power production, similar to the current dashboard for wind power production.</a:t>
            </a:r>
          </a:p>
          <a:p>
            <a:r>
              <a:rPr lang="en-US" b="1" dirty="0"/>
              <a:t>PRS Decision:</a:t>
            </a:r>
            <a:r>
              <a:rPr lang="en-US" dirty="0"/>
              <a:t>  On 7/17/19, PRS unanimously voted to recommend approval of SCR803 as revised by PRS.  On 8/15/19, PRS unanimously voted to endorse and forward to TAC the 7/17/19 PRS Report and Impact Analysis for SCR803 with a recommended priority of 2020 and rank of 2830.  </a:t>
            </a:r>
          </a:p>
        </p:txBody>
      </p:sp>
    </p:spTree>
    <p:extLst>
      <p:ext uri="{BB962C8B-B14F-4D97-AF65-F5344CB8AC3E}">
        <p14:creationId xmlns:p14="http://schemas.microsoft.com/office/powerpoint/2010/main" val="3525998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Requests Recommended for Approval by PRS – Unopposed and No Impact (Vote):</a:t>
            </a:r>
          </a:p>
          <a:p>
            <a:pPr marL="0" indent="0" eaLnBrk="1" hangingPunct="1">
              <a:spcBef>
                <a:spcPts val="0"/>
              </a:spcBef>
              <a:buFontTx/>
              <a:buNone/>
              <a:defRPr/>
            </a:pPr>
            <a:endParaRPr lang="en-US" sz="1200" dirty="0" smtClean="0"/>
          </a:p>
          <a:p>
            <a:pPr eaLnBrk="1">
              <a:spcAft>
                <a:spcPts val="600"/>
              </a:spcAft>
              <a:defRPr/>
            </a:pPr>
            <a:r>
              <a:rPr lang="en-US" b="0" dirty="0" smtClean="0"/>
              <a:t>NPRR950</a:t>
            </a:r>
            <a:r>
              <a:rPr lang="en-US" b="0" dirty="0"/>
              <a:t>, Switchable Generation Resources Providing Black Start Service – URGENT [ERCOT</a:t>
            </a:r>
            <a:r>
              <a:rPr lang="en-US" b="0" dirty="0" smtClean="0"/>
              <a:t>]*</a:t>
            </a:r>
          </a:p>
          <a:p>
            <a:pPr eaLnBrk="1">
              <a:spcAft>
                <a:spcPts val="600"/>
              </a:spcAft>
              <a:defRPr/>
            </a:pPr>
            <a:r>
              <a:rPr lang="en-US" b="0" dirty="0" smtClean="0"/>
              <a:t>NPRR954</a:t>
            </a:r>
            <a:r>
              <a:rPr lang="en-US" b="0" dirty="0"/>
              <a:t>, Allow Opt Out of 867 EPS Data [ERCOT</a:t>
            </a:r>
            <a:r>
              <a:rPr lang="en-US" b="0" dirty="0" smtClean="0"/>
              <a:t>]*</a:t>
            </a:r>
            <a:endParaRPr lang="en-US" b="0" dirty="0"/>
          </a:p>
          <a:p>
            <a:pPr lvl="0">
              <a:spcAft>
                <a:spcPts val="600"/>
              </a:spcAft>
            </a:pPr>
            <a:r>
              <a:rPr lang="en-US" b="0" dirty="0" smtClean="0"/>
              <a:t>NPRR960</a:t>
            </a:r>
            <a:r>
              <a:rPr lang="en-US" b="0" dirty="0"/>
              <a:t>, Phased Approach and Clarifications for NPRR863, Creation of ERCOT Contingency Reserve Service and Revisions to Responsive Reserve [ERCOT</a:t>
            </a:r>
            <a:r>
              <a:rPr lang="en-US" b="0" dirty="0" smtClean="0"/>
              <a:t>]*</a:t>
            </a:r>
            <a:endParaRPr lang="en-US" b="0" dirty="0"/>
          </a:p>
          <a:p>
            <a:pPr lvl="0">
              <a:spcAft>
                <a:spcPts val="600"/>
              </a:spcAft>
            </a:pPr>
            <a:r>
              <a:rPr lang="en-US" b="0" dirty="0"/>
              <a:t>NPRR961, Related to NOGRR194, Relocate Black Start Training Attendance Requirements to Nodal Operating Guides [ERCOT</a:t>
            </a:r>
            <a:r>
              <a:rPr lang="en-US" b="0" dirty="0" smtClean="0"/>
              <a:t>]*</a:t>
            </a:r>
            <a:endParaRPr lang="en-US" b="0" dirty="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SCR804, ERCOT </a:t>
            </a:r>
            <a:r>
              <a:rPr lang="en-US" sz="1800" i="1" dirty="0" err="1"/>
              <a:t>GridGeo</a:t>
            </a:r>
            <a:r>
              <a:rPr lang="en-US" sz="1800" i="1" dirty="0"/>
              <a:t> Access for Transmission Operators [</a:t>
            </a:r>
            <a:r>
              <a:rPr lang="en-US" sz="1800" i="1" dirty="0" err="1"/>
              <a:t>Oncor</a:t>
            </a:r>
            <a:r>
              <a:rPr lang="en-US" sz="1800" i="1" dirty="0"/>
              <a:t> and AEP]</a:t>
            </a:r>
            <a:endParaRPr lang="en-US" sz="1800" dirty="0"/>
          </a:p>
        </p:txBody>
      </p:sp>
      <p:sp>
        <p:nvSpPr>
          <p:cNvPr id="14339" name="Rectangle 2"/>
          <p:cNvSpPr>
            <a:spLocks noChangeArrowheads="1"/>
          </p:cNvSpPr>
          <p:nvPr/>
        </p:nvSpPr>
        <p:spPr bwMode="auto">
          <a:xfrm>
            <a:off x="487363" y="865827"/>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2880</a:t>
            </a:r>
          </a:p>
          <a:p>
            <a:r>
              <a:rPr lang="en-US" b="1" dirty="0"/>
              <a:t>ERCOT Impact Analysis:  </a:t>
            </a:r>
            <a:r>
              <a:rPr lang="en-US" dirty="0"/>
              <a:t>Between $400k and $600k (Between $20k and $40k annual recurring O&amp;M); no impacts to ERCOT staffing; impacts to Geographical Situational Awareness (GSA), Data Access &amp; Transparency, and External Public; no impacts to </a:t>
            </a:r>
            <a:r>
              <a:rPr lang="x-none" dirty="0"/>
              <a:t>ERCOT business processes</a:t>
            </a:r>
            <a:r>
              <a:rPr lang="en-US" dirty="0"/>
              <a:t>; ERCOT grid operations and practices will be updated.</a:t>
            </a:r>
          </a:p>
          <a:p>
            <a:r>
              <a:rPr lang="en-US" b="1" dirty="0"/>
              <a:t>Revision Description:  </a:t>
            </a:r>
            <a:r>
              <a:rPr lang="en-US" dirty="0"/>
              <a:t>This SCR provides access for Transmission Operators (TOs) to ERCOT’s </a:t>
            </a:r>
            <a:r>
              <a:rPr lang="en-US" dirty="0" err="1"/>
              <a:t>GridGeo</a:t>
            </a:r>
            <a:r>
              <a:rPr lang="en-US" dirty="0"/>
              <a:t> application.</a:t>
            </a:r>
          </a:p>
          <a:p>
            <a:r>
              <a:rPr lang="en-US" b="1" dirty="0"/>
              <a:t>PRS Decision:</a:t>
            </a:r>
            <a:r>
              <a:rPr lang="en-US" dirty="0"/>
              <a:t>  On 7/17/19, PRS unanimously voted to recommend approval of SCR804 as submitted.  On 9/12/19, PRS unanimously voted to endorse and forward to TAC the 7/17/19 PRS Report and the Impact Analysis for SCR804 with a recommended priority of 2020 and rank of 2880.  </a:t>
            </a:r>
          </a:p>
        </p:txBody>
      </p:sp>
    </p:spTree>
    <p:extLst>
      <p:ext uri="{BB962C8B-B14F-4D97-AF65-F5344CB8AC3E}">
        <p14:creationId xmlns:p14="http://schemas.microsoft.com/office/powerpoint/2010/main" val="32119481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2019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21</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07144"/>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2/5 – 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4/2 – 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5/28 – 5/30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8/6 – 8/8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10/15 – 10/17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12/10 – 12/12</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cap="none" normalizeH="0" baseline="0" dirty="0" smtClean="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7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5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RMGRR156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NPRR916</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NPRR809</a:t>
                      </a:r>
                      <a:r>
                        <a:rPr kumimoji="0" lang="en-US" sz="900" b="0" i="0" u="none" strike="noStrike" cap="none" normalizeH="0" baseline="0" dirty="0" smtClean="0">
                          <a:ln>
                            <a:noFill/>
                          </a:ln>
                          <a:solidFill>
                            <a:schemeClr val="tx1"/>
                          </a:solidFill>
                          <a:effectLst/>
                          <a:latin typeface="Courier New" pitchFamily="49" charset="0"/>
                        </a:rPr>
                        <a:t>(b)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NPRR833</a:t>
                      </a:r>
                      <a:r>
                        <a:rPr kumimoji="0" lang="en-US" sz="900" b="0" i="0" u="none" strike="noStrike" cap="none" normalizeH="0" baseline="0" dirty="0" smtClean="0">
                          <a:ln>
                            <a:noFill/>
                          </a:ln>
                          <a:solidFill>
                            <a:schemeClr val="tx1"/>
                          </a:solidFill>
                          <a:effectLst/>
                          <a:latin typeface="Courier New" pitchFamily="49" charset="0"/>
                        </a:rPr>
                        <a:t>(a/b)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5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Ph1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(c)</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NPRR916</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NPRR909</a:t>
                      </a: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2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NOGRR154</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OBDRR014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PGRR066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NPRR899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NPRR877 </a:t>
                      </a:r>
                      <a:r>
                        <a:rPr kumimoji="0" lang="en-US" sz="900" b="0" i="0" u="none" strike="sngStrike" kern="1200" cap="none" normalizeH="0" baseline="0" dirty="0" smtClean="0">
                          <a:ln>
                            <a:noFill/>
                          </a:ln>
                          <a:solidFill>
                            <a:schemeClr val="tx1"/>
                          </a:solidFill>
                          <a:effectLst/>
                          <a:latin typeface="Courier New" pitchFamily="49" charset="0"/>
                          <a:ea typeface="+mn-ea"/>
                          <a:cs typeface="+mn-cs"/>
                        </a:rPr>
                        <a:t>Ph2</a:t>
                      </a: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OBDRR007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bg1"/>
                          </a:solidFill>
                          <a:effectLst/>
                          <a:latin typeface="Courier New" pitchFamily="49" charset="0"/>
                          <a:ea typeface="+mn-ea"/>
                          <a:cs typeface="+mn-cs"/>
                        </a:rPr>
                        <a:t>RR917</a:t>
                      </a:r>
                      <a:r>
                        <a:rPr kumimoji="0" lang="en-US" sz="900" b="0" i="0" u="none" strike="noStrike" kern="1200" cap="none" normalizeH="0" baseline="0" dirty="0" smtClean="0">
                          <a:ln>
                            <a:noFill/>
                          </a:ln>
                          <a:solidFill>
                            <a:schemeClr val="bg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bg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bg1"/>
                          </a:solidFill>
                          <a:effectLst/>
                          <a:latin typeface="Courier New" pitchFamily="49" charset="0"/>
                          <a:ea typeface="+mn-ea"/>
                          <a:cs typeface="+mn-cs"/>
                        </a:rPr>
                        <a:t>PGRR070</a:t>
                      </a:r>
                      <a:r>
                        <a:rPr kumimoji="0" lang="en-US" sz="900" b="0" i="0" u="none" strike="noStrike" kern="1200" cap="none" normalizeH="0" baseline="0" dirty="0" smtClean="0">
                          <a:ln>
                            <a:noFill/>
                          </a:ln>
                          <a:solidFill>
                            <a:schemeClr val="bg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bg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OBDRR007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8" name="TextBox 21"/>
          <p:cNvSpPr txBox="1">
            <a:spLocks noChangeArrowheads="1"/>
          </p:cNvSpPr>
          <p:nvPr/>
        </p:nvSpPr>
        <p:spPr bwMode="auto">
          <a:xfrm>
            <a:off x="6498328" y="5529261"/>
            <a:ext cx="2485392" cy="83099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a:solidFill>
                  <a:prstClr val="black"/>
                </a:solidFill>
                <a:cs typeface="+mn-cs"/>
              </a:rPr>
              <a:t>NPRR809(b) – Reporting/posting system changes</a:t>
            </a:r>
          </a:p>
          <a:p>
            <a:pPr defTabSz="914400" eaLnBrk="1" hangingPunct="1">
              <a:defRPr/>
            </a:pPr>
            <a:r>
              <a:rPr lang="en-US" sz="800" b="0" kern="0" dirty="0">
                <a:solidFill>
                  <a:prstClr val="black"/>
                </a:solidFill>
                <a:cs typeface="+mn-cs"/>
              </a:rPr>
              <a:t>NPRR833(a/b) – DAM/SCED system changes</a:t>
            </a:r>
          </a:p>
          <a:p>
            <a:pPr defTabSz="914400" eaLnBrk="1" hangingPunct="1">
              <a:defRPr/>
            </a:pPr>
            <a:r>
              <a:rPr lang="en-US" sz="800" b="0" kern="0" dirty="0" smtClean="0">
                <a:solidFill>
                  <a:prstClr val="black"/>
                </a:solidFill>
                <a:cs typeface="+mn-cs"/>
              </a:rPr>
              <a:t>NPRR833(c) </a:t>
            </a:r>
            <a:r>
              <a:rPr lang="en-US" sz="800" b="0" kern="0" dirty="0">
                <a:solidFill>
                  <a:prstClr val="black"/>
                </a:solidFill>
                <a:cs typeface="+mn-cs"/>
              </a:rPr>
              <a:t>– </a:t>
            </a:r>
            <a:r>
              <a:rPr lang="en-US" sz="800" b="0" kern="0" dirty="0" smtClean="0">
                <a:solidFill>
                  <a:prstClr val="black"/>
                </a:solidFill>
                <a:cs typeface="+mn-cs"/>
              </a:rPr>
              <a:t>CRR </a:t>
            </a:r>
            <a:r>
              <a:rPr lang="en-US" sz="800" b="0" kern="0" dirty="0">
                <a:solidFill>
                  <a:prstClr val="black"/>
                </a:solidFill>
                <a:cs typeface="+mn-cs"/>
              </a:rPr>
              <a:t>system </a:t>
            </a:r>
            <a:r>
              <a:rPr lang="en-US" sz="800" b="0" kern="0" dirty="0" smtClean="0">
                <a:solidFill>
                  <a:prstClr val="black"/>
                </a:solidFill>
                <a:cs typeface="+mn-cs"/>
              </a:rPr>
              <a:t>changes</a:t>
            </a:r>
          </a:p>
          <a:p>
            <a:pPr defTabSz="914400" eaLnBrk="1" hangingPunct="1">
              <a:defRPr/>
            </a:pPr>
            <a:r>
              <a:rPr lang="en-US" sz="800" b="0" kern="0" dirty="0" smtClean="0">
                <a:solidFill>
                  <a:prstClr val="black"/>
                </a:solidFill>
                <a:cs typeface="+mn-cs"/>
              </a:rPr>
              <a:t>NPRR916(a) </a:t>
            </a:r>
            <a:r>
              <a:rPr lang="en-US" sz="800" b="0" kern="0" dirty="0">
                <a:solidFill>
                  <a:prstClr val="black"/>
                </a:solidFill>
                <a:cs typeface="+mn-cs"/>
              </a:rPr>
              <a:t>– Mitigated Offer Floor to </a:t>
            </a:r>
            <a:r>
              <a:rPr lang="en-US" sz="800" b="0" kern="0" dirty="0" smtClean="0">
                <a:solidFill>
                  <a:prstClr val="black"/>
                </a:solidFill>
                <a:cs typeface="+mn-cs"/>
              </a:rPr>
              <a:t>$0/MWh</a:t>
            </a:r>
          </a:p>
          <a:p>
            <a:pPr defTabSz="914400" eaLnBrk="1" hangingPunct="1">
              <a:defRPr/>
            </a:pPr>
            <a:r>
              <a:rPr lang="en-US" sz="800" b="0" kern="0" dirty="0" smtClean="0">
                <a:solidFill>
                  <a:prstClr val="black"/>
                </a:solidFill>
                <a:cs typeface="+mn-cs"/>
              </a:rPr>
              <a:t>NPRR916(b) – Mitigated Offer Floor to -$20/MWh</a:t>
            </a:r>
          </a:p>
          <a:p>
            <a:pPr defTabSz="914400" eaLnBrk="1" hangingPunct="1">
              <a:defRPr/>
            </a:pPr>
            <a:r>
              <a:rPr lang="en-US" sz="800" b="0" kern="0" dirty="0" smtClean="0">
                <a:solidFill>
                  <a:prstClr val="black"/>
                </a:solidFill>
                <a:cs typeface="+mn-cs"/>
              </a:rPr>
              <a:t>PGRR057(b) – List of GMD event contingencies</a:t>
            </a:r>
          </a:p>
        </p:txBody>
      </p:sp>
      <p:sp>
        <p:nvSpPr>
          <p:cNvPr id="13" name="TextBox 12"/>
          <p:cNvSpPr txBox="1"/>
          <p:nvPr/>
        </p:nvSpPr>
        <p:spPr>
          <a:xfrm>
            <a:off x="2828754" y="1359665"/>
            <a:ext cx="278384" cy="3670236"/>
          </a:xfrm>
          <a:prstGeom prst="rect">
            <a:avLst/>
          </a:prstGeom>
          <a:noFill/>
        </p:spPr>
        <p:txBody>
          <a:bodyPr wrap="square" rtlCol="0">
            <a:spAutoFit/>
          </a:bodyPr>
          <a:lstStyle/>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r>
              <a:rPr lang="en-US" sz="12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r>
              <a:rPr lang="en-US" sz="1050" b="1" i="1" kern="0" dirty="0" smtClean="0">
                <a:solidFill>
                  <a:srgbClr val="000000"/>
                </a:solidFill>
                <a:latin typeface="Arial" panose="020B0604020202020204"/>
                <a:cs typeface="+mn-cs"/>
              </a:rPr>
              <a:t> </a:t>
            </a:r>
            <a:endParaRPr lang="en-US" b="1" i="1" kern="0" dirty="0" smtClean="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smtClean="0">
              <a:solidFill>
                <a:srgbClr val="000000"/>
              </a:solidFill>
              <a:latin typeface="Arial" panose="020B0604020202020204"/>
              <a:cs typeface="+mn-cs"/>
            </a:endParaRPr>
          </a:p>
        </p:txBody>
      </p:sp>
      <p:sp>
        <p:nvSpPr>
          <p:cNvPr id="20" name="TextBox 19"/>
          <p:cNvSpPr txBox="1"/>
          <p:nvPr/>
        </p:nvSpPr>
        <p:spPr>
          <a:xfrm>
            <a:off x="8649675" y="1351705"/>
            <a:ext cx="370549" cy="2292935"/>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12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3" name="TextBox 12"/>
          <p:cNvSpPr txBox="1">
            <a:spLocks noChangeArrowheads="1"/>
          </p:cNvSpPr>
          <p:nvPr/>
        </p:nvSpPr>
        <p:spPr bwMode="auto">
          <a:xfrm>
            <a:off x="4575566" y="2805690"/>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7</a:t>
            </a:r>
            <a:r>
              <a:rPr lang="en-US" sz="1200" dirty="0" smtClean="0">
                <a:solidFill>
                  <a:prstClr val="black"/>
                </a:solidFill>
                <a:cs typeface="+mn-cs"/>
              </a:rPr>
              <a:t>/1</a:t>
            </a:r>
            <a:endParaRPr lang="en-US" sz="1200" kern="0" dirty="0" smtClean="0">
              <a:solidFill>
                <a:prstClr val="black"/>
              </a:solidFill>
              <a:cs typeface="+mn-cs"/>
            </a:endParaRPr>
          </a:p>
        </p:txBody>
      </p:sp>
      <p:sp>
        <p:nvSpPr>
          <p:cNvPr id="25" name="TextBox 24"/>
          <p:cNvSpPr txBox="1"/>
          <p:nvPr/>
        </p:nvSpPr>
        <p:spPr>
          <a:xfrm>
            <a:off x="4261749" y="4724005"/>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p:txBody>
      </p:sp>
      <p:sp>
        <p:nvSpPr>
          <p:cNvPr id="34" name="TextBox 12"/>
          <p:cNvSpPr txBox="1">
            <a:spLocks noChangeArrowheads="1"/>
          </p:cNvSpPr>
          <p:nvPr/>
        </p:nvSpPr>
        <p:spPr bwMode="auto">
          <a:xfrm>
            <a:off x="3468509" y="336366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6/2</a:t>
            </a:r>
            <a:endParaRPr lang="en-US" sz="1200" kern="0" dirty="0" smtClean="0">
              <a:solidFill>
                <a:prstClr val="black"/>
              </a:solidFill>
              <a:cs typeface="+mn-cs"/>
            </a:endParaRPr>
          </a:p>
        </p:txBody>
      </p:sp>
      <p:sp>
        <p:nvSpPr>
          <p:cNvPr id="36" name="TextBox 35"/>
          <p:cNvSpPr txBox="1"/>
          <p:nvPr/>
        </p:nvSpPr>
        <p:spPr>
          <a:xfrm>
            <a:off x="4256907" y="4475946"/>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37" name="TextBox 36"/>
          <p:cNvSpPr txBox="1"/>
          <p:nvPr/>
        </p:nvSpPr>
        <p:spPr>
          <a:xfrm rot="16200000">
            <a:off x="2636731" y="4112235"/>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1b</a:t>
            </a:r>
            <a:endParaRPr lang="en-US" sz="1000" i="1" dirty="0">
              <a:solidFill>
                <a:prstClr val="black"/>
              </a:solidFill>
              <a:latin typeface="Arial" panose="020B0604020202020204"/>
              <a:cs typeface="+mn-cs"/>
            </a:endParaRPr>
          </a:p>
        </p:txBody>
      </p:sp>
      <p:sp>
        <p:nvSpPr>
          <p:cNvPr id="38" name="Left Brace 37"/>
          <p:cNvSpPr/>
          <p:nvPr/>
        </p:nvSpPr>
        <p:spPr>
          <a:xfrm>
            <a:off x="3294001" y="3635933"/>
            <a:ext cx="181024" cy="12754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9" name="TextBox 12"/>
          <p:cNvSpPr txBox="1">
            <a:spLocks noChangeArrowheads="1"/>
          </p:cNvSpPr>
          <p:nvPr/>
        </p:nvSpPr>
        <p:spPr bwMode="auto">
          <a:xfrm>
            <a:off x="1594953" y="3637014"/>
            <a:ext cx="1513605"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5/1</a:t>
            </a:r>
            <a:endParaRPr lang="en-US" sz="1200" kern="0" dirty="0">
              <a:solidFill>
                <a:prstClr val="black"/>
              </a:solidFill>
              <a:cs typeface="+mn-cs"/>
            </a:endParaRPr>
          </a:p>
        </p:txBody>
      </p:sp>
      <p:sp>
        <p:nvSpPr>
          <p:cNvPr id="27" name="TextBox 12"/>
          <p:cNvSpPr txBox="1">
            <a:spLocks noChangeArrowheads="1"/>
          </p:cNvSpPr>
          <p:nvPr/>
        </p:nvSpPr>
        <p:spPr bwMode="auto">
          <a:xfrm>
            <a:off x="147569" y="2286000"/>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1</a:t>
            </a:r>
            <a:r>
              <a:rPr lang="en-US" sz="1200" dirty="0" smtClean="0">
                <a:solidFill>
                  <a:prstClr val="black"/>
                </a:solidFill>
                <a:cs typeface="+mn-cs"/>
              </a:rPr>
              <a:t>/22</a:t>
            </a:r>
            <a:endParaRPr lang="en-US" sz="1200" kern="0" dirty="0">
              <a:solidFill>
                <a:prstClr val="black"/>
              </a:solidFill>
              <a:cs typeface="+mn-cs"/>
            </a:endParaRPr>
          </a:p>
        </p:txBody>
      </p:sp>
      <p:sp>
        <p:nvSpPr>
          <p:cNvPr id="31" name="TextBox 12"/>
          <p:cNvSpPr txBox="1">
            <a:spLocks noChangeArrowheads="1"/>
          </p:cNvSpPr>
          <p:nvPr/>
        </p:nvSpPr>
        <p:spPr bwMode="auto">
          <a:xfrm>
            <a:off x="154016" y="3886200"/>
            <a:ext cx="14409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/26</a:t>
            </a:r>
            <a:endParaRPr lang="en-US" sz="1200" kern="0" dirty="0">
              <a:solidFill>
                <a:prstClr val="black"/>
              </a:solidFill>
              <a:cs typeface="+mn-cs"/>
            </a:endParaRPr>
          </a:p>
        </p:txBody>
      </p:sp>
      <p:sp>
        <p:nvSpPr>
          <p:cNvPr id="40" name="TextBox 39"/>
          <p:cNvSpPr txBox="1"/>
          <p:nvPr/>
        </p:nvSpPr>
        <p:spPr>
          <a:xfrm>
            <a:off x="1326869" y="1374797"/>
            <a:ext cx="338554" cy="2623795"/>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p>
          <a:p>
            <a:pPr defTabSz="914400" eaLnBrk="1" fontAlgn="auto" hangingPunct="1">
              <a:spcBef>
                <a:spcPts val="0"/>
              </a:spcBef>
              <a:spcAft>
                <a:spcPts val="0"/>
              </a:spcAft>
            </a:pPr>
            <a:endParaRPr lang="en-US" sz="105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graphicFrame>
        <p:nvGraphicFramePr>
          <p:cNvPr id="41" name="Table 40"/>
          <p:cNvGraphicFramePr>
            <a:graphicFrameLocks noGrp="1"/>
          </p:cNvGraphicFramePr>
          <p:nvPr>
            <p:extLst/>
          </p:nvPr>
        </p:nvGraphicFramePr>
        <p:xfrm>
          <a:off x="176358" y="5032090"/>
          <a:ext cx="8807362" cy="464820"/>
        </p:xfrm>
        <a:graphic>
          <a:graphicData uri="http://schemas.openxmlformats.org/drawingml/2006/table">
            <a:tbl>
              <a:tblPr firstRow="1" bandRow="1"/>
              <a:tblGrid>
                <a:gridCol w="845627"/>
                <a:gridCol w="709823"/>
                <a:gridCol w="1239992"/>
                <a:gridCol w="2362200"/>
                <a:gridCol w="3649720"/>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2019</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NPRR867, </a:t>
                      </a:r>
                      <a:r>
                        <a:rPr lang="en-US" sz="800" b="0" strike="sngStrike" baseline="0" dirty="0" smtClean="0">
                          <a:solidFill>
                            <a:schemeClr val="tx1"/>
                          </a:solidFill>
                        </a:rPr>
                        <a:t>PGRR066</a:t>
                      </a:r>
                      <a:r>
                        <a:rPr lang="en-US" sz="800" b="0" strike="noStrike" baseline="0" dirty="0" smtClean="0">
                          <a:solidFill>
                            <a:schemeClr val="tx1"/>
                          </a:solidFill>
                        </a:rPr>
                        <a:t>,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kern="1200" baseline="0" dirty="0" smtClean="0">
                          <a:solidFill>
                            <a:schemeClr val="tx1"/>
                          </a:solidFill>
                          <a:latin typeface="+mn-lt"/>
                          <a:ea typeface="+mn-ea"/>
                          <a:cs typeface="+mn-cs"/>
                        </a:rPr>
                        <a:t>NPRR885,NPRR887,</a:t>
                      </a:r>
                      <a:r>
                        <a:rPr lang="en-US" sz="800" b="0" strike="noStrike" kern="1200" baseline="0" dirty="0" smtClean="0">
                          <a:solidFill>
                            <a:srgbClr val="FF0000"/>
                          </a:solidFill>
                          <a:latin typeface="+mn-lt"/>
                          <a:ea typeface="+mn-ea"/>
                          <a:cs typeface="+mn-cs"/>
                        </a:rPr>
                        <a:t>NPRR904</a:t>
                      </a:r>
                      <a:r>
                        <a:rPr lang="en-US" sz="800" b="0" strike="noStrike" kern="1200" baseline="0" dirty="0" smtClean="0">
                          <a:solidFill>
                            <a:schemeClr val="tx1"/>
                          </a:solidFill>
                          <a:latin typeface="+mn-lt"/>
                          <a:ea typeface="+mn-ea"/>
                          <a:cs typeface="+mn-cs"/>
                        </a:rPr>
                        <a:t>,</a:t>
                      </a:r>
                      <a:r>
                        <a:rPr lang="en-US" sz="800" b="0" strike="noStrike" kern="1200" baseline="0" dirty="0" smtClean="0">
                          <a:solidFill>
                            <a:srgbClr val="FF0000"/>
                          </a:solidFill>
                          <a:latin typeface="+mn-lt"/>
                          <a:ea typeface="+mn-ea"/>
                          <a:cs typeface="+mn-cs"/>
                        </a:rPr>
                        <a:t>NPRR905</a:t>
                      </a:r>
                      <a:r>
                        <a:rPr lang="en-US" sz="800" b="0" strike="noStrike" kern="1200" baseline="0" dirty="0" smtClean="0">
                          <a:solidFill>
                            <a:schemeClr val="tx1"/>
                          </a:solidFill>
                          <a:latin typeface="+mn-lt"/>
                          <a:ea typeface="+mn-ea"/>
                          <a:cs typeface="+mn-cs"/>
                        </a:rPr>
                        <a:t>,NPRR929,SCR799,PGRR070</a:t>
                      </a:r>
                      <a:endParaRPr lang="en-US" sz="800" b="0" strike="noStrike" kern="1200" baseline="0" dirty="0">
                        <a:solidFill>
                          <a:schemeClr val="tx1"/>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43" name="TextBox 42"/>
          <p:cNvSpPr txBox="1"/>
          <p:nvPr/>
        </p:nvSpPr>
        <p:spPr>
          <a:xfrm>
            <a:off x="7121419" y="1355990"/>
            <a:ext cx="370549" cy="178510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4" name="TextBox 12"/>
          <p:cNvSpPr txBox="1">
            <a:spLocks noChangeArrowheads="1"/>
          </p:cNvSpPr>
          <p:nvPr/>
        </p:nvSpPr>
        <p:spPr bwMode="auto">
          <a:xfrm>
            <a:off x="169297" y="2825264"/>
            <a:ext cx="14162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35" name="TextBox 12"/>
          <p:cNvSpPr txBox="1">
            <a:spLocks noChangeArrowheads="1"/>
          </p:cNvSpPr>
          <p:nvPr/>
        </p:nvSpPr>
        <p:spPr bwMode="auto">
          <a:xfrm>
            <a:off x="163538" y="335280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3/5</a:t>
            </a:r>
            <a:endParaRPr lang="en-US" sz="1200" kern="0" dirty="0">
              <a:solidFill>
                <a:prstClr val="black"/>
              </a:solidFill>
              <a:cs typeface="+mn-cs"/>
            </a:endParaRPr>
          </a:p>
        </p:txBody>
      </p:sp>
      <p:sp>
        <p:nvSpPr>
          <p:cNvPr id="50" name="TextBox 12"/>
          <p:cNvSpPr txBox="1">
            <a:spLocks noChangeArrowheads="1"/>
          </p:cNvSpPr>
          <p:nvPr/>
        </p:nvSpPr>
        <p:spPr bwMode="auto">
          <a:xfrm>
            <a:off x="1598974" y="4316816"/>
            <a:ext cx="1517904"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5/6 – 5/7</a:t>
            </a:r>
            <a:endParaRPr lang="en-US" sz="1200" kern="0" dirty="0">
              <a:solidFill>
                <a:prstClr val="black"/>
              </a:solidFill>
              <a:cs typeface="+mn-cs"/>
            </a:endParaRPr>
          </a:p>
        </p:txBody>
      </p:sp>
      <p:sp>
        <p:nvSpPr>
          <p:cNvPr id="42" name="TextBox 12"/>
          <p:cNvSpPr txBox="1">
            <a:spLocks noChangeArrowheads="1"/>
          </p:cNvSpPr>
          <p:nvPr/>
        </p:nvSpPr>
        <p:spPr bwMode="auto">
          <a:xfrm>
            <a:off x="7464907" y="3733800"/>
            <a:ext cx="1524438" cy="1138773"/>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Q4</a:t>
            </a:r>
          </a:p>
          <a:p>
            <a:pPr algn="ctr" defTabSz="914400" eaLnBrk="1" hangingPunct="1">
              <a:defRPr/>
            </a:pPr>
            <a:r>
              <a:rPr lang="en-US" sz="1200" dirty="0" smtClean="0">
                <a:solidFill>
                  <a:prstClr val="black"/>
                </a:solidFill>
                <a:cs typeface="+mn-cs"/>
              </a:rPr>
              <a:t>RARF (SCR781)</a:t>
            </a:r>
          </a:p>
          <a:p>
            <a:pPr algn="ctr" defTabSz="914400" eaLnBrk="1" hangingPunct="1">
              <a:defRPr/>
            </a:pPr>
            <a:r>
              <a:rPr lang="en-US" sz="1200" b="0" kern="0" dirty="0" smtClean="0">
                <a:solidFill>
                  <a:prstClr val="black"/>
                </a:solidFill>
                <a:cs typeface="+mn-cs"/>
              </a:rPr>
              <a:t>Testing/Training of View/Update</a:t>
            </a:r>
          </a:p>
          <a:p>
            <a:pPr algn="ctr" defTabSz="914400" eaLnBrk="1" hangingPunct="1">
              <a:defRPr/>
            </a:pPr>
            <a:endParaRPr lang="en-US" sz="1000" b="0" kern="0" dirty="0" smtClean="0">
              <a:solidFill>
                <a:prstClr val="black"/>
              </a:solidFill>
              <a:cs typeface="+mn-cs"/>
            </a:endParaRPr>
          </a:p>
          <a:p>
            <a:pPr algn="ctr" defTabSz="914400" eaLnBrk="1" hangingPunct="1">
              <a:defRPr/>
            </a:pPr>
            <a:r>
              <a:rPr lang="en-US" sz="1000" b="0" kern="0" dirty="0" smtClean="0">
                <a:solidFill>
                  <a:prstClr val="black"/>
                </a:solidFill>
                <a:cs typeface="+mn-cs"/>
              </a:rPr>
              <a:t>(Go-Live in early 2020)</a:t>
            </a:r>
            <a:endParaRPr lang="en-US" sz="1200" b="0" kern="0" dirty="0" smtClean="0">
              <a:solidFill>
                <a:prstClr val="black"/>
              </a:solidFill>
              <a:cs typeface="+mn-cs"/>
            </a:endParaRPr>
          </a:p>
        </p:txBody>
      </p:sp>
      <p:sp>
        <p:nvSpPr>
          <p:cNvPr id="45" name="TextBox 44"/>
          <p:cNvSpPr txBox="1"/>
          <p:nvPr/>
        </p:nvSpPr>
        <p:spPr>
          <a:xfrm>
            <a:off x="1305691" y="4694129"/>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3" name="Flowchart: Alternate Process 2"/>
          <p:cNvSpPr/>
          <p:nvPr/>
        </p:nvSpPr>
        <p:spPr>
          <a:xfrm>
            <a:off x="152400"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46" name="TextBox 45"/>
          <p:cNvSpPr txBox="1"/>
          <p:nvPr/>
        </p:nvSpPr>
        <p:spPr>
          <a:xfrm>
            <a:off x="2819308" y="3845168"/>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48" name="TextBox 12"/>
          <p:cNvSpPr txBox="1">
            <a:spLocks noChangeArrowheads="1"/>
          </p:cNvSpPr>
          <p:nvPr/>
        </p:nvSpPr>
        <p:spPr bwMode="auto">
          <a:xfrm>
            <a:off x="152400" y="4426381"/>
            <a:ext cx="14409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4/10</a:t>
            </a:r>
            <a:endParaRPr lang="en-US" sz="1200" kern="0" dirty="0">
              <a:solidFill>
                <a:prstClr val="black"/>
              </a:solidFill>
              <a:cs typeface="+mn-cs"/>
            </a:endParaRPr>
          </a:p>
        </p:txBody>
      </p:sp>
      <p:sp>
        <p:nvSpPr>
          <p:cNvPr id="49" name="TextBox 48"/>
          <p:cNvSpPr txBox="1"/>
          <p:nvPr/>
        </p:nvSpPr>
        <p:spPr>
          <a:xfrm>
            <a:off x="1295400" y="4164624"/>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6" name="TextBox 55"/>
          <p:cNvSpPr txBox="1"/>
          <p:nvPr/>
        </p:nvSpPr>
        <p:spPr>
          <a:xfrm>
            <a:off x="2819400" y="4066401"/>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9" name="TextBox 12"/>
          <p:cNvSpPr txBox="1">
            <a:spLocks noChangeArrowheads="1"/>
          </p:cNvSpPr>
          <p:nvPr/>
        </p:nvSpPr>
        <p:spPr bwMode="auto">
          <a:xfrm>
            <a:off x="3464405" y="426720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6/15</a:t>
            </a:r>
            <a:endParaRPr lang="en-US" sz="1200" kern="0" dirty="0" smtClean="0">
              <a:solidFill>
                <a:prstClr val="black"/>
              </a:solidFill>
              <a:cs typeface="+mn-cs"/>
            </a:endParaRPr>
          </a:p>
        </p:txBody>
      </p:sp>
      <p:sp>
        <p:nvSpPr>
          <p:cNvPr id="47" name="TextBox 46"/>
          <p:cNvSpPr txBox="1"/>
          <p:nvPr/>
        </p:nvSpPr>
        <p:spPr>
          <a:xfrm>
            <a:off x="4302989" y="1374797"/>
            <a:ext cx="278384" cy="3077766"/>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100" dirty="0" smtClean="0">
                <a:solidFill>
                  <a:prstClr val="black"/>
                </a:solidFill>
                <a:latin typeface="Wingdings" panose="05000000000000000000" pitchFamily="2" charset="2"/>
                <a:cs typeface="+mn-cs"/>
              </a:rPr>
              <a:t> </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7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1000" dirty="0">
              <a:solidFill>
                <a:prstClr val="black"/>
              </a:solidFill>
              <a:latin typeface="Wingdings" panose="05000000000000000000" pitchFamily="2" charset="2"/>
              <a:cs typeface="+mn-cs"/>
            </a:endParaRPr>
          </a:p>
        </p:txBody>
      </p:sp>
      <p:sp>
        <p:nvSpPr>
          <p:cNvPr id="60" name="TextBox 12"/>
          <p:cNvSpPr txBox="1">
            <a:spLocks noChangeArrowheads="1"/>
          </p:cNvSpPr>
          <p:nvPr/>
        </p:nvSpPr>
        <p:spPr bwMode="auto">
          <a:xfrm>
            <a:off x="3470498" y="276059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a:t>
            </a:r>
            <a:endParaRPr lang="en-US" sz="1200" kern="0" dirty="0" smtClean="0">
              <a:solidFill>
                <a:prstClr val="black"/>
              </a:solidFill>
              <a:cs typeface="+mn-cs"/>
            </a:endParaRPr>
          </a:p>
        </p:txBody>
      </p:sp>
      <p:sp>
        <p:nvSpPr>
          <p:cNvPr id="62" name="TextBox 12"/>
          <p:cNvSpPr txBox="1">
            <a:spLocks noChangeArrowheads="1"/>
          </p:cNvSpPr>
          <p:nvPr/>
        </p:nvSpPr>
        <p:spPr bwMode="auto">
          <a:xfrm>
            <a:off x="4572000" y="4142601"/>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9</a:t>
            </a:r>
            <a:r>
              <a:rPr lang="en-US" sz="1200" dirty="0" smtClean="0">
                <a:solidFill>
                  <a:prstClr val="black"/>
                </a:solidFill>
                <a:cs typeface="+mn-cs"/>
              </a:rPr>
              <a:t>/1</a:t>
            </a:r>
            <a:endParaRPr lang="en-US" sz="1200" kern="0" dirty="0" smtClean="0">
              <a:solidFill>
                <a:prstClr val="black"/>
              </a:solidFill>
              <a:cs typeface="+mn-cs"/>
            </a:endParaRPr>
          </a:p>
        </p:txBody>
      </p:sp>
      <p:sp>
        <p:nvSpPr>
          <p:cNvPr id="67" name="TextBox 66"/>
          <p:cNvSpPr txBox="1"/>
          <p:nvPr/>
        </p:nvSpPr>
        <p:spPr>
          <a:xfrm>
            <a:off x="4301827" y="2992715"/>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cxnSp>
        <p:nvCxnSpPr>
          <p:cNvPr id="58" name="Straight Arrow Connector 57"/>
          <p:cNvCxnSpPr/>
          <p:nvPr/>
        </p:nvCxnSpPr>
        <p:spPr>
          <a:xfrm>
            <a:off x="6172200" y="3372804"/>
            <a:ext cx="2827280" cy="42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686236" y="1360234"/>
            <a:ext cx="278384" cy="2015936"/>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7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p:txBody>
      </p:sp>
      <p:sp>
        <p:nvSpPr>
          <p:cNvPr id="66" name="TextBox 65"/>
          <p:cNvSpPr txBox="1"/>
          <p:nvPr/>
        </p:nvSpPr>
        <p:spPr>
          <a:xfrm>
            <a:off x="5669441" y="4457516"/>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cxnSp>
        <p:nvCxnSpPr>
          <p:cNvPr id="68" name="Straight Arrow Connector 67"/>
          <p:cNvCxnSpPr/>
          <p:nvPr/>
        </p:nvCxnSpPr>
        <p:spPr>
          <a:xfrm flipH="1">
            <a:off x="6172200" y="1571905"/>
            <a:ext cx="139181" cy="1804265"/>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309459" y="3117661"/>
            <a:ext cx="2526654" cy="246221"/>
          </a:xfrm>
          <a:prstGeom prst="rect">
            <a:avLst/>
          </a:prstGeom>
          <a:solidFill>
            <a:schemeClr val="bg1"/>
          </a:solidFill>
        </p:spPr>
        <p:txBody>
          <a:bodyPr wrap="none" rtlCol="0">
            <a:spAutoFit/>
          </a:bodyPr>
          <a:lstStyle/>
          <a:p>
            <a:pPr defTabSz="914400" eaLnBrk="1" fontAlgn="auto" hangingPunct="1">
              <a:spcBef>
                <a:spcPts val="0"/>
              </a:spcBef>
              <a:spcAft>
                <a:spcPts val="0"/>
              </a:spcAft>
            </a:pPr>
            <a:r>
              <a:rPr lang="en-US" sz="1000" dirty="0" smtClean="0">
                <a:solidFill>
                  <a:srgbClr val="FF0000"/>
                </a:solidFill>
                <a:latin typeface="Arial" panose="020B0604020202020204"/>
                <a:cs typeface="+mn-cs"/>
              </a:rPr>
              <a:t>1/1/2020 effective date for NPRR877 Ph2</a:t>
            </a:r>
            <a:endParaRPr lang="en-US" sz="1000" dirty="0">
              <a:solidFill>
                <a:srgbClr val="FF0000"/>
              </a:solidFill>
              <a:latin typeface="Arial" panose="020B0604020202020204"/>
              <a:cs typeface="+mn-cs"/>
            </a:endParaRPr>
          </a:p>
        </p:txBody>
      </p:sp>
      <p:sp>
        <p:nvSpPr>
          <p:cNvPr id="57" name="TextBox 12"/>
          <p:cNvSpPr txBox="1">
            <a:spLocks noChangeArrowheads="1"/>
          </p:cNvSpPr>
          <p:nvPr/>
        </p:nvSpPr>
        <p:spPr bwMode="auto">
          <a:xfrm>
            <a:off x="4567778" y="3497919"/>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8/1</a:t>
            </a:r>
            <a:endParaRPr lang="en-US" sz="1200" kern="0" dirty="0" smtClean="0">
              <a:solidFill>
                <a:srgbClr val="FF0000"/>
              </a:solidFill>
              <a:cs typeface="+mn-cs"/>
            </a:endParaRPr>
          </a:p>
        </p:txBody>
      </p:sp>
      <p:sp>
        <p:nvSpPr>
          <p:cNvPr id="61" name="TextBox 60"/>
          <p:cNvSpPr txBox="1"/>
          <p:nvPr/>
        </p:nvSpPr>
        <p:spPr>
          <a:xfrm>
            <a:off x="5651917" y="3774918"/>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cxnSp>
        <p:nvCxnSpPr>
          <p:cNvPr id="64" name="Straight Arrow Connector 63"/>
          <p:cNvCxnSpPr/>
          <p:nvPr/>
        </p:nvCxnSpPr>
        <p:spPr>
          <a:xfrm flipH="1">
            <a:off x="7464907" y="1697247"/>
            <a:ext cx="349001" cy="136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H="1">
            <a:off x="7467600" y="2366843"/>
            <a:ext cx="349001" cy="136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46827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2020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22</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190999"/>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Dates 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Dates 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Dates 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Dates 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Dates 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Dates TBD</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NPRR877 </a:t>
                      </a:r>
                      <a:r>
                        <a:rPr kumimoji="0" lang="en-US" sz="1000" b="0" i="0" u="none" strike="noStrike" kern="1200" cap="none" normalizeH="0" baseline="0" dirty="0" smtClean="0">
                          <a:ln>
                            <a:noFill/>
                          </a:ln>
                          <a:solidFill>
                            <a:srgbClr val="FF0000"/>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NPRR863 </a:t>
                      </a:r>
                      <a:r>
                        <a:rPr kumimoji="0" lang="en-US" sz="1000" b="0" i="0" u="none" strike="noStrike" cap="none" normalizeH="0" baseline="0" dirty="0" smtClean="0">
                          <a:ln>
                            <a:noFill/>
                          </a:ln>
                          <a:solidFill>
                            <a:schemeClr val="tx1"/>
                          </a:solidFill>
                          <a:effectLst/>
                          <a:latin typeface="Courier New" pitchFamily="49" charset="0"/>
                        </a:rPr>
                        <a:t>Ph1</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rgbClr val="FF0000"/>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rgbClr val="FF0000"/>
                          </a:solidFill>
                          <a:effectLst/>
                          <a:latin typeface="Courier New" pitchFamily="49" charset="0"/>
                        </a:rPr>
                        <a:t>SCR802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NPRR935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MMS/OS Refresh</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43" name="TextBox 42"/>
          <p:cNvSpPr txBox="1"/>
          <p:nvPr/>
        </p:nvSpPr>
        <p:spPr>
          <a:xfrm>
            <a:off x="7121419" y="1366500"/>
            <a:ext cx="370549" cy="2985433"/>
          </a:xfrm>
          <a:prstGeom prst="rect">
            <a:avLst/>
          </a:prstGeom>
          <a:noFill/>
        </p:spPr>
        <p:txBody>
          <a:bodyPr wrap="square" rtlCol="0">
            <a:spAutoFit/>
          </a:bodyPr>
          <a:lstStyle/>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p:txBody>
      </p:sp>
      <p:sp>
        <p:nvSpPr>
          <p:cNvPr id="3" name="Flowchart: Alternate Process 2"/>
          <p:cNvSpPr/>
          <p:nvPr/>
        </p:nvSpPr>
        <p:spPr>
          <a:xfrm>
            <a:off x="152400"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7" name="TextBox 12"/>
          <p:cNvSpPr txBox="1">
            <a:spLocks noChangeArrowheads="1"/>
          </p:cNvSpPr>
          <p:nvPr/>
        </p:nvSpPr>
        <p:spPr bwMode="auto">
          <a:xfrm>
            <a:off x="160278" y="3433874"/>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18" name="TextBox 21"/>
          <p:cNvSpPr txBox="1">
            <a:spLocks noChangeArrowheads="1"/>
          </p:cNvSpPr>
          <p:nvPr/>
        </p:nvSpPr>
        <p:spPr bwMode="auto">
          <a:xfrm>
            <a:off x="6501462" y="5526605"/>
            <a:ext cx="2485392" cy="461665"/>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NPRR863 Ph1 </a:t>
            </a:r>
            <a:r>
              <a:rPr lang="en-US" sz="800" b="0" kern="0" dirty="0">
                <a:solidFill>
                  <a:prstClr val="black"/>
                </a:solidFill>
                <a:cs typeface="+mn-cs"/>
              </a:rPr>
              <a:t>– </a:t>
            </a:r>
            <a:r>
              <a:rPr lang="en-US" sz="800" b="0" kern="0" dirty="0" smtClean="0">
                <a:solidFill>
                  <a:prstClr val="black"/>
                </a:solidFill>
                <a:cs typeface="+mn-cs"/>
              </a:rPr>
              <a:t>FFR portion</a:t>
            </a:r>
          </a:p>
          <a:p>
            <a:pPr defTabSz="914400" eaLnBrk="1" hangingPunct="1">
              <a:defRPr/>
            </a:pPr>
            <a:r>
              <a:rPr lang="en-US" sz="800" b="0" kern="0" dirty="0">
                <a:solidFill>
                  <a:prstClr val="black"/>
                </a:solidFill>
                <a:cs typeface="+mn-cs"/>
              </a:rPr>
              <a:t>SCR781(a) – View / Edit </a:t>
            </a:r>
            <a:r>
              <a:rPr lang="en-US" sz="800" b="0" kern="0" dirty="0" smtClean="0">
                <a:solidFill>
                  <a:prstClr val="black"/>
                </a:solidFill>
                <a:cs typeface="+mn-cs"/>
              </a:rPr>
              <a:t>capability</a:t>
            </a:r>
          </a:p>
          <a:p>
            <a:pPr defTabSz="914400" eaLnBrk="1" hangingPunct="1">
              <a:defRPr/>
            </a:pPr>
            <a:r>
              <a:rPr lang="en-US" sz="800" b="0" kern="0" dirty="0" smtClean="0">
                <a:solidFill>
                  <a:prstClr val="black"/>
                </a:solidFill>
                <a:cs typeface="+mn-cs"/>
              </a:rPr>
              <a:t>SCR781(b) </a:t>
            </a:r>
            <a:r>
              <a:rPr lang="en-US" sz="800" b="0" kern="0" dirty="0">
                <a:solidFill>
                  <a:prstClr val="black"/>
                </a:solidFill>
                <a:cs typeface="+mn-cs"/>
              </a:rPr>
              <a:t>– </a:t>
            </a:r>
            <a:r>
              <a:rPr lang="en-US" sz="800" b="0" kern="0" dirty="0" smtClean="0">
                <a:solidFill>
                  <a:prstClr val="black"/>
                </a:solidFill>
                <a:cs typeface="+mn-cs"/>
              </a:rPr>
              <a:t>Add capability</a:t>
            </a:r>
            <a:endParaRPr lang="en-US" sz="800" b="0" kern="0" dirty="0">
              <a:solidFill>
                <a:prstClr val="black"/>
              </a:solidFill>
              <a:cs typeface="+mn-cs"/>
            </a:endParaRPr>
          </a:p>
        </p:txBody>
      </p:sp>
      <p:sp>
        <p:nvSpPr>
          <p:cNvPr id="19" name="TextBox 13"/>
          <p:cNvSpPr txBox="1">
            <a:spLocks noChangeArrowheads="1"/>
          </p:cNvSpPr>
          <p:nvPr/>
        </p:nvSpPr>
        <p:spPr bwMode="auto">
          <a:xfrm>
            <a:off x="906449" y="4738941"/>
            <a:ext cx="3657599" cy="249625"/>
          </a:xfrm>
          <a:prstGeom prst="rect">
            <a:avLst/>
          </a:prstGeom>
          <a:solidFill>
            <a:srgbClr val="A1D8FD"/>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MMS/OS Upgrade “Chill”</a:t>
            </a:r>
            <a:endParaRPr lang="en-US" sz="1000" i="1" kern="0" dirty="0">
              <a:solidFill>
                <a:srgbClr val="000000"/>
              </a:solidFill>
              <a:cs typeface="+mn-cs"/>
            </a:endParaRPr>
          </a:p>
        </p:txBody>
      </p:sp>
      <p:sp>
        <p:nvSpPr>
          <p:cNvPr id="20" name="TextBox 13"/>
          <p:cNvSpPr txBox="1">
            <a:spLocks noChangeArrowheads="1"/>
          </p:cNvSpPr>
          <p:nvPr/>
        </p:nvSpPr>
        <p:spPr bwMode="auto">
          <a:xfrm>
            <a:off x="4564049" y="4742345"/>
            <a:ext cx="2903046" cy="246221"/>
          </a:xfrm>
          <a:prstGeom prst="rect">
            <a:avLst/>
          </a:prstGeom>
          <a:solidFill>
            <a:schemeClr val="accent1">
              <a:lumMod val="75000"/>
            </a:schemeClr>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FFFFFF"/>
                </a:solidFill>
                <a:cs typeface="+mn-cs"/>
              </a:rPr>
              <a:t>MMS/OS Upgrade “Freeze”</a:t>
            </a:r>
            <a:endParaRPr lang="en-US" sz="1000" i="1" kern="0" dirty="0">
              <a:solidFill>
                <a:srgbClr val="FFFFFF"/>
              </a:solidFill>
              <a:cs typeface="+mn-cs"/>
            </a:endParaRPr>
          </a:p>
        </p:txBody>
      </p:sp>
      <p:sp>
        <p:nvSpPr>
          <p:cNvPr id="21" name="TextBox 12"/>
          <p:cNvSpPr txBox="1">
            <a:spLocks noChangeArrowheads="1"/>
          </p:cNvSpPr>
          <p:nvPr/>
        </p:nvSpPr>
        <p:spPr bwMode="auto">
          <a:xfrm>
            <a:off x="1586742" y="2667000"/>
            <a:ext cx="1534828"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March/April</a:t>
            </a:r>
          </a:p>
          <a:p>
            <a:pPr algn="ctr" defTabSz="914400" eaLnBrk="1" hangingPunct="1">
              <a:defRPr/>
            </a:pPr>
            <a:r>
              <a:rPr lang="en-US" sz="1200" b="0" kern="0" dirty="0" smtClean="0">
                <a:solidFill>
                  <a:prstClr val="black"/>
                </a:solidFill>
                <a:cs typeface="+mn-cs"/>
              </a:rPr>
              <a:t>RARF Go-Live for View/Update</a:t>
            </a:r>
            <a:endParaRPr lang="en-US" sz="1200" b="0" kern="0" dirty="0">
              <a:solidFill>
                <a:prstClr val="black"/>
              </a:solidFill>
              <a:cs typeface="+mn-cs"/>
            </a:endParaRPr>
          </a:p>
        </p:txBody>
      </p:sp>
      <p:sp>
        <p:nvSpPr>
          <p:cNvPr id="22" name="TextBox 21"/>
          <p:cNvSpPr txBox="1"/>
          <p:nvPr/>
        </p:nvSpPr>
        <p:spPr>
          <a:xfrm>
            <a:off x="2758901" y="1355716"/>
            <a:ext cx="370549" cy="340093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2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23" name="TextBox 22"/>
          <p:cNvSpPr txBox="1"/>
          <p:nvPr/>
        </p:nvSpPr>
        <p:spPr>
          <a:xfrm>
            <a:off x="1293429" y="1366501"/>
            <a:ext cx="370549" cy="2923877"/>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5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6" name="TextBox 25"/>
          <p:cNvSpPr txBox="1"/>
          <p:nvPr/>
        </p:nvSpPr>
        <p:spPr>
          <a:xfrm>
            <a:off x="4216493" y="1360066"/>
            <a:ext cx="370549" cy="677108"/>
          </a:xfrm>
          <a:prstGeom prst="rect">
            <a:avLst/>
          </a:prstGeom>
          <a:noFill/>
        </p:spPr>
        <p:txBody>
          <a:bodyPr wrap="square" rtlCol="0">
            <a:spAutoFit/>
          </a:bodyPr>
          <a:lstStyle/>
          <a:p>
            <a:pPr algn="ctr" defTabSz="914400" eaLnBrk="1" hangingPunct="1">
              <a:defRPr/>
            </a:pPr>
            <a:r>
              <a:rPr lang="en-US" sz="1000" b="1" i="1" kern="0" dirty="0">
                <a:solidFill>
                  <a:srgbClr val="000000"/>
                </a:solidFill>
                <a:latin typeface="Arial" panose="020B0604020202020204"/>
                <a:cs typeface="+mn-cs"/>
              </a:rPr>
              <a:t>I</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p:txBody>
      </p:sp>
      <p:sp>
        <p:nvSpPr>
          <p:cNvPr id="27" name="TextBox 12"/>
          <p:cNvSpPr txBox="1">
            <a:spLocks noChangeArrowheads="1"/>
          </p:cNvSpPr>
          <p:nvPr/>
        </p:nvSpPr>
        <p:spPr bwMode="auto">
          <a:xfrm>
            <a:off x="6021407" y="3284539"/>
            <a:ext cx="1453638"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October</a:t>
            </a:r>
          </a:p>
          <a:p>
            <a:pPr algn="ctr" defTabSz="914400" eaLnBrk="1" hangingPunct="1">
              <a:defRPr/>
            </a:pPr>
            <a:r>
              <a:rPr lang="en-US" sz="1200" b="0" kern="0" dirty="0" smtClean="0">
                <a:solidFill>
                  <a:prstClr val="black"/>
                </a:solidFill>
                <a:cs typeface="+mn-cs"/>
              </a:rPr>
              <a:t>MMS/OS Tech Refresh</a:t>
            </a:r>
            <a:endParaRPr lang="en-US" sz="1200" b="0" kern="0" dirty="0">
              <a:solidFill>
                <a:prstClr val="black"/>
              </a:solidFill>
              <a:cs typeface="+mn-cs"/>
            </a:endParaRPr>
          </a:p>
        </p:txBody>
      </p:sp>
      <p:sp>
        <p:nvSpPr>
          <p:cNvPr id="25" name="TextBox 12"/>
          <p:cNvSpPr txBox="1">
            <a:spLocks noChangeArrowheads="1"/>
          </p:cNvSpPr>
          <p:nvPr/>
        </p:nvSpPr>
        <p:spPr bwMode="auto">
          <a:xfrm>
            <a:off x="146686" y="2327871"/>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1/1</a:t>
            </a:r>
            <a:endParaRPr lang="en-US" sz="1200" kern="0" dirty="0">
              <a:solidFill>
                <a:srgbClr val="FF0000"/>
              </a:solidFill>
              <a:cs typeface="+mn-cs"/>
            </a:endParaRPr>
          </a:p>
        </p:txBody>
      </p:sp>
    </p:spTree>
    <p:extLst>
      <p:ext uri="{BB962C8B-B14F-4D97-AF65-F5344CB8AC3E}">
        <p14:creationId xmlns:p14="http://schemas.microsoft.com/office/powerpoint/2010/main" val="35306702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sz="1800" dirty="0"/>
          </a:p>
          <a:p>
            <a:pPr lvl="0"/>
            <a:r>
              <a:rPr lang="en-US" b="0" dirty="0" smtClean="0"/>
              <a:t>NPRR918</a:t>
            </a:r>
            <a:r>
              <a:rPr lang="en-US" b="0" dirty="0"/>
              <a:t>, Validation for PTP Obligations with Links to an Option </a:t>
            </a:r>
            <a:r>
              <a:rPr lang="en-US" b="0" dirty="0" smtClean="0"/>
              <a:t>[ERCOT]</a:t>
            </a:r>
          </a:p>
          <a:p>
            <a:pPr lvl="1"/>
            <a:r>
              <a:rPr lang="en-US" dirty="0" smtClean="0"/>
              <a:t>IA: Between $30k and $50k		Priority 2020; Rank 2840</a:t>
            </a:r>
          </a:p>
          <a:p>
            <a:pPr marL="457200" lvl="1" indent="0">
              <a:buNone/>
            </a:pPr>
            <a:endParaRPr lang="en-US" sz="1200" dirty="0"/>
          </a:p>
          <a:p>
            <a:pPr lvl="0"/>
            <a:r>
              <a:rPr lang="en-US" b="0" dirty="0" smtClean="0"/>
              <a:t>NPRR936</a:t>
            </a:r>
            <a:r>
              <a:rPr lang="en-US" b="0" dirty="0"/>
              <a:t>, CRR Account Holder Limits [</a:t>
            </a:r>
            <a:r>
              <a:rPr lang="en-US" b="0" dirty="0" err="1"/>
              <a:t>Engie</a:t>
            </a:r>
            <a:r>
              <a:rPr lang="en-US" b="0" dirty="0"/>
              <a:t> </a:t>
            </a:r>
            <a:r>
              <a:rPr lang="en-US" b="0" dirty="0" smtClean="0"/>
              <a:t>NA]</a:t>
            </a:r>
            <a:endParaRPr lang="en-US" b="0" dirty="0"/>
          </a:p>
          <a:p>
            <a:pPr lvl="1"/>
            <a:r>
              <a:rPr lang="en-US" dirty="0"/>
              <a:t>IA: Between </a:t>
            </a:r>
            <a:r>
              <a:rPr lang="en-US" dirty="0" smtClean="0"/>
              <a:t>$150k </a:t>
            </a:r>
            <a:r>
              <a:rPr lang="en-US" dirty="0"/>
              <a:t>and </a:t>
            </a:r>
            <a:r>
              <a:rPr lang="en-US" dirty="0" smtClean="0"/>
              <a:t>$250k</a:t>
            </a:r>
            <a:r>
              <a:rPr lang="en-US" dirty="0"/>
              <a:t>	</a:t>
            </a:r>
            <a:r>
              <a:rPr lang="en-US" dirty="0" smtClean="0"/>
              <a:t>Priority </a:t>
            </a:r>
            <a:r>
              <a:rPr lang="en-US" dirty="0"/>
              <a:t>2020; Rank </a:t>
            </a:r>
            <a:r>
              <a:rPr lang="en-US" dirty="0" smtClean="0"/>
              <a:t>2850</a:t>
            </a:r>
            <a:endParaRPr lang="en-US" dirty="0"/>
          </a:p>
          <a:p>
            <a:pPr marL="457200" lvl="1" indent="0">
              <a:buNone/>
            </a:pPr>
            <a:endParaRPr lang="en-US" sz="1200" dirty="0"/>
          </a:p>
          <a:p>
            <a:pPr lvl="0"/>
            <a:r>
              <a:rPr lang="en-US" b="0" dirty="0" smtClean="0"/>
              <a:t>NPRR951</a:t>
            </a:r>
            <a:r>
              <a:rPr lang="en-US" b="0" dirty="0"/>
              <a:t>, Active and Inactive SCED Constraint Reporting [DC Energy</a:t>
            </a:r>
            <a:r>
              <a:rPr lang="en-US" b="0" dirty="0" smtClean="0"/>
              <a:t>]</a:t>
            </a:r>
          </a:p>
          <a:p>
            <a:pPr lvl="1"/>
            <a:r>
              <a:rPr lang="en-US" dirty="0" smtClean="0"/>
              <a:t>IA</a:t>
            </a:r>
            <a:r>
              <a:rPr lang="en-US" dirty="0"/>
              <a:t>: </a:t>
            </a:r>
            <a:r>
              <a:rPr lang="en-US" dirty="0" smtClean="0"/>
              <a:t>Between $25k and $45k</a:t>
            </a:r>
            <a:r>
              <a:rPr lang="en-US" dirty="0"/>
              <a:t>	</a:t>
            </a:r>
            <a:r>
              <a:rPr lang="en-US" dirty="0" smtClean="0"/>
              <a:t>	Priority 2020; </a:t>
            </a:r>
            <a:r>
              <a:rPr lang="en-US" dirty="0"/>
              <a:t>Rank </a:t>
            </a:r>
            <a:r>
              <a:rPr lang="en-US" dirty="0" smtClean="0"/>
              <a:t>2820</a:t>
            </a:r>
            <a:endParaRPr lang="en-US" dirty="0"/>
          </a:p>
          <a:p>
            <a:pPr marL="457200" lvl="1" indent="0">
              <a:buNone/>
            </a:pPr>
            <a:endParaRPr lang="en-US" sz="1200" dirty="0"/>
          </a:p>
          <a:p>
            <a:r>
              <a:rPr lang="en-US" b="0" dirty="0" smtClean="0"/>
              <a:t>NPRR952</a:t>
            </a:r>
            <a:r>
              <a:rPr lang="en-US" b="0" dirty="0"/>
              <a:t>, Use of Katy Hub for the Fuel Index Price [ERCOT</a:t>
            </a:r>
            <a:r>
              <a:rPr lang="en-US" b="0" dirty="0" smtClean="0"/>
              <a:t>]</a:t>
            </a:r>
          </a:p>
          <a:p>
            <a:pPr lvl="1"/>
            <a:r>
              <a:rPr lang="en-US" dirty="0" smtClean="0"/>
              <a:t>IA</a:t>
            </a:r>
            <a:r>
              <a:rPr lang="en-US" dirty="0"/>
              <a:t>: Between </a:t>
            </a:r>
            <a:r>
              <a:rPr lang="en-US" dirty="0" smtClean="0"/>
              <a:t>$</a:t>
            </a:r>
            <a:r>
              <a:rPr lang="en-US" dirty="0"/>
              <a:t>3</a:t>
            </a:r>
            <a:r>
              <a:rPr lang="en-US" dirty="0" smtClean="0"/>
              <a:t>0k </a:t>
            </a:r>
            <a:r>
              <a:rPr lang="en-US" dirty="0"/>
              <a:t>and </a:t>
            </a:r>
            <a:r>
              <a:rPr lang="en-US" dirty="0" smtClean="0"/>
              <a:t>$</a:t>
            </a:r>
            <a:r>
              <a:rPr lang="en-US" dirty="0"/>
              <a:t>4</a:t>
            </a:r>
            <a:r>
              <a:rPr lang="en-US" dirty="0" smtClean="0"/>
              <a:t>0k</a:t>
            </a:r>
            <a:r>
              <a:rPr lang="en-US" dirty="0"/>
              <a:t>	</a:t>
            </a:r>
            <a:r>
              <a:rPr lang="en-US" dirty="0" smtClean="0"/>
              <a:t>	Priority </a:t>
            </a:r>
            <a:r>
              <a:rPr lang="en-US" dirty="0"/>
              <a:t>2019; Rank </a:t>
            </a:r>
            <a:r>
              <a:rPr lang="en-US" dirty="0" smtClean="0"/>
              <a:t>2780</a:t>
            </a: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4540109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sz="1800" dirty="0"/>
          </a:p>
          <a:p>
            <a:pPr lvl="0"/>
            <a:r>
              <a:rPr lang="en-US" b="0" dirty="0" smtClean="0"/>
              <a:t>NPRR958</a:t>
            </a:r>
            <a:r>
              <a:rPr lang="en-US" b="0" dirty="0"/>
              <a:t>, Modifications to Wind and Solar Capacity Calculations in the CDR [ERCOT]</a:t>
            </a:r>
          </a:p>
          <a:p>
            <a:pPr lvl="1"/>
            <a:r>
              <a:rPr lang="en-US" dirty="0"/>
              <a:t>IA: </a:t>
            </a:r>
            <a:r>
              <a:rPr lang="en-US" dirty="0" smtClean="0"/>
              <a:t>&lt; </a:t>
            </a:r>
            <a:r>
              <a:rPr lang="en-US" dirty="0"/>
              <a:t>$</a:t>
            </a:r>
            <a:r>
              <a:rPr lang="en-US" dirty="0" smtClean="0"/>
              <a:t>5k O&amp;M</a:t>
            </a:r>
            <a:r>
              <a:rPr lang="en-US" dirty="0"/>
              <a:t>		</a:t>
            </a:r>
            <a:r>
              <a:rPr lang="en-US" dirty="0" smtClean="0"/>
              <a:t>			Priority N/A; </a:t>
            </a:r>
            <a:r>
              <a:rPr lang="en-US" dirty="0"/>
              <a:t>Rank </a:t>
            </a:r>
            <a:r>
              <a:rPr lang="en-US" dirty="0" smtClean="0"/>
              <a:t>N/A</a:t>
            </a:r>
            <a:endParaRPr lang="en-US" dirty="0"/>
          </a:p>
          <a:p>
            <a:pPr marL="0" indent="0" eaLnBrk="1">
              <a:buFontTx/>
              <a:buNone/>
              <a:defRPr/>
            </a:pPr>
            <a:endParaRPr lang="en-US" sz="1200" i="1" dirty="0"/>
          </a:p>
          <a:p>
            <a:pPr lvl="0"/>
            <a:r>
              <a:rPr lang="en-US" b="0" dirty="0" smtClean="0"/>
              <a:t>NPRR959</a:t>
            </a:r>
            <a:r>
              <a:rPr lang="en-US" b="0" dirty="0"/>
              <a:t>, Creation of a Panhandle Region for Calculation of Seasonal Peak Average Capacity Contributions for Wind [ERCOT</a:t>
            </a:r>
            <a:r>
              <a:rPr lang="en-US" b="0" dirty="0" smtClean="0"/>
              <a:t>]</a:t>
            </a:r>
          </a:p>
          <a:p>
            <a:pPr lvl="1"/>
            <a:r>
              <a:rPr lang="en-US" dirty="0" smtClean="0"/>
              <a:t>IA: &lt; $5k O&amp;M					Priority N/A; Rank N/A</a:t>
            </a:r>
          </a:p>
          <a:p>
            <a:pPr marL="0" indent="0" eaLnBrk="1">
              <a:buFontTx/>
              <a:buNone/>
              <a:defRPr/>
            </a:pPr>
            <a:endParaRPr lang="en-US" sz="1200" i="1" dirty="0"/>
          </a:p>
          <a:p>
            <a:pPr lvl="0"/>
            <a:r>
              <a:rPr lang="en-US" b="0" dirty="0" smtClean="0"/>
              <a:t>NPRR962</a:t>
            </a:r>
            <a:r>
              <a:rPr lang="en-US" b="0" dirty="0"/>
              <a:t>, Publish Approved DC Tie Schedules [ERCOT</a:t>
            </a:r>
            <a:r>
              <a:rPr lang="en-US" b="0" dirty="0" smtClean="0"/>
              <a:t>]</a:t>
            </a:r>
          </a:p>
          <a:p>
            <a:pPr lvl="1"/>
            <a:r>
              <a:rPr lang="en-US" dirty="0" smtClean="0"/>
              <a:t>IA: Between $15k and $30k		Priority 2020; Rank 2870</a:t>
            </a:r>
          </a:p>
          <a:p>
            <a:pPr marL="0" indent="0" eaLnBrk="1">
              <a:buFontTx/>
              <a:buNone/>
              <a:defRPr/>
            </a:pPr>
            <a:endParaRPr lang="en-US" sz="1200" i="1" dirty="0"/>
          </a:p>
          <a:p>
            <a:pPr lvl="0"/>
            <a:r>
              <a:rPr lang="en-US" b="0" dirty="0" smtClean="0"/>
              <a:t>SCR803</a:t>
            </a:r>
            <a:r>
              <a:rPr lang="en-US" b="0" dirty="0"/>
              <a:t>, Enhance Wind Integration Report and Create Solar Integration Report and Solar Dashboard [Reliant</a:t>
            </a:r>
            <a:r>
              <a:rPr lang="en-US" b="0" dirty="0" smtClean="0"/>
              <a:t>]</a:t>
            </a:r>
          </a:p>
          <a:p>
            <a:pPr lvl="1"/>
            <a:r>
              <a:rPr lang="en-US" dirty="0" smtClean="0"/>
              <a:t>IA</a:t>
            </a:r>
            <a:r>
              <a:rPr lang="en-US" dirty="0"/>
              <a:t>: Between </a:t>
            </a:r>
            <a:r>
              <a:rPr lang="en-US" dirty="0" smtClean="0"/>
              <a:t>$50k </a:t>
            </a:r>
            <a:r>
              <a:rPr lang="en-US" dirty="0"/>
              <a:t>and </a:t>
            </a:r>
            <a:r>
              <a:rPr lang="en-US" dirty="0" smtClean="0"/>
              <a:t>$75k</a:t>
            </a:r>
            <a:r>
              <a:rPr lang="en-US" dirty="0"/>
              <a:t>		Priority </a:t>
            </a:r>
            <a:r>
              <a:rPr lang="en-US" dirty="0" smtClean="0"/>
              <a:t>2020; </a:t>
            </a:r>
            <a:r>
              <a:rPr lang="en-US" dirty="0"/>
              <a:t>Rank </a:t>
            </a:r>
            <a:r>
              <a:rPr lang="en-US" dirty="0" smtClean="0"/>
              <a:t>2830</a:t>
            </a:r>
            <a:endParaRPr lang="en-US" dirty="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19400707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sz="1800" dirty="0"/>
          </a:p>
          <a:p>
            <a:pPr lvl="0"/>
            <a:r>
              <a:rPr lang="en-US" b="0" dirty="0" smtClean="0"/>
              <a:t>SCR804, </a:t>
            </a:r>
            <a:r>
              <a:rPr lang="en-US" b="0" dirty="0"/>
              <a:t>ERCOT </a:t>
            </a:r>
            <a:r>
              <a:rPr lang="en-US" b="0" dirty="0" err="1"/>
              <a:t>GridGeo</a:t>
            </a:r>
            <a:r>
              <a:rPr lang="en-US" b="0" dirty="0"/>
              <a:t> Access for Transmission Operators [</a:t>
            </a:r>
            <a:r>
              <a:rPr lang="en-US" b="0" dirty="0" err="1"/>
              <a:t>Oncor</a:t>
            </a:r>
            <a:r>
              <a:rPr lang="en-US" b="0" dirty="0"/>
              <a:t> and AEP</a:t>
            </a:r>
            <a:r>
              <a:rPr lang="en-US" b="0" dirty="0" smtClean="0"/>
              <a:t>]</a:t>
            </a:r>
          </a:p>
          <a:p>
            <a:pPr lvl="1"/>
            <a:r>
              <a:rPr lang="en-US" dirty="0" smtClean="0"/>
              <a:t>IA</a:t>
            </a:r>
            <a:r>
              <a:rPr lang="en-US" dirty="0"/>
              <a:t>: Between $400k and $600k </a:t>
            </a:r>
            <a:endParaRPr lang="en-US" dirty="0" smtClean="0"/>
          </a:p>
          <a:p>
            <a:pPr marL="457200" lvl="1" indent="0">
              <a:buNone/>
            </a:pPr>
            <a:r>
              <a:rPr lang="en-US" dirty="0"/>
              <a:t> </a:t>
            </a:r>
            <a:r>
              <a:rPr lang="en-US" dirty="0" smtClean="0"/>
              <a:t>   (</a:t>
            </a:r>
            <a:r>
              <a:rPr lang="en-US" dirty="0"/>
              <a:t>Between $20k and $40k annual recurring O&amp;M); 	</a:t>
            </a:r>
            <a:endParaRPr lang="en-US" dirty="0" smtClean="0"/>
          </a:p>
          <a:p>
            <a:pPr lvl="1"/>
            <a:r>
              <a:rPr lang="en-US" dirty="0" smtClean="0"/>
              <a:t>Priority 2020; </a:t>
            </a:r>
            <a:r>
              <a:rPr lang="en-US" dirty="0"/>
              <a:t>Rank </a:t>
            </a:r>
            <a:r>
              <a:rPr lang="en-US" dirty="0" smtClean="0"/>
              <a:t>2880</a:t>
            </a:r>
          </a:p>
          <a:p>
            <a:pPr marL="457200" lvl="1" indent="0">
              <a:buNone/>
            </a:pPr>
            <a:endParaRPr lang="en-US" dirty="0" smtClean="0"/>
          </a:p>
          <a:p>
            <a:pPr lvl="0"/>
            <a:r>
              <a:rPr lang="en-US" b="0" dirty="0" smtClean="0"/>
              <a:t>NPRR930</a:t>
            </a:r>
            <a:r>
              <a:rPr lang="en-US" b="0" dirty="0"/>
              <a:t>, Process, Pricing, and Cost Recovery for Delayed Resource Outages – URGENT [Citigroup</a:t>
            </a:r>
            <a:r>
              <a:rPr lang="en-US" b="0" dirty="0" smtClean="0"/>
              <a:t>]</a:t>
            </a:r>
          </a:p>
          <a:p>
            <a:pPr lvl="1"/>
            <a:r>
              <a:rPr lang="en-US" dirty="0" smtClean="0"/>
              <a:t>IA</a:t>
            </a:r>
            <a:r>
              <a:rPr lang="en-US" dirty="0"/>
              <a:t>: </a:t>
            </a:r>
            <a:r>
              <a:rPr lang="en-US" dirty="0" smtClean="0"/>
              <a:t>TBD</a:t>
            </a:r>
            <a:r>
              <a:rPr lang="en-US" dirty="0"/>
              <a:t>	</a:t>
            </a:r>
            <a:r>
              <a:rPr lang="en-US" dirty="0" smtClean="0"/>
              <a:t>						Priority TBD; </a:t>
            </a:r>
            <a:r>
              <a:rPr lang="en-US" dirty="0"/>
              <a:t>Rank </a:t>
            </a:r>
            <a:r>
              <a:rPr lang="en-US" dirty="0" smtClean="0"/>
              <a:t>TBD</a:t>
            </a:r>
            <a:endParaRPr lang="en-US" dirty="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30492439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NPRR918, Validation for PTP Obligations with Links to an Option [ERCOT]</a:t>
            </a:r>
            <a:endParaRPr lang="en-US" sz="1800" dirty="0"/>
          </a:p>
        </p:txBody>
      </p:sp>
      <p:sp>
        <p:nvSpPr>
          <p:cNvPr id="14339" name="Rectangle 2"/>
          <p:cNvSpPr>
            <a:spLocks noChangeArrowheads="1"/>
          </p:cNvSpPr>
          <p:nvPr/>
        </p:nvSpPr>
        <p:spPr bwMode="auto">
          <a:xfrm>
            <a:off x="487363" y="879475"/>
            <a:ext cx="815816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2840 (grey-boxed language);  November 1, 2019 (remaining language)</a:t>
            </a:r>
          </a:p>
          <a:p>
            <a:r>
              <a:rPr lang="en-US" b="1" dirty="0"/>
              <a:t>ERCOT Impact Analysis:  </a:t>
            </a:r>
            <a:r>
              <a:rPr lang="en-US" dirty="0"/>
              <a:t>Between $30k and $50k; no impacts to ERCOT staffing; impacts to Market Management Systems (MMS), Data and Information Products (DAIP), and Integration; no impacts to </a:t>
            </a:r>
            <a:r>
              <a:rPr lang="x-none" dirty="0"/>
              <a:t>ERCOT business processes</a:t>
            </a:r>
            <a:r>
              <a:rPr lang="en-US" dirty="0"/>
              <a:t>; no impacts to ERCOT grid operations and practices.</a:t>
            </a:r>
          </a:p>
          <a:p>
            <a:r>
              <a:rPr lang="en-US" b="1" dirty="0"/>
              <a:t>Revision Description:  </a:t>
            </a:r>
            <a:r>
              <a:rPr lang="en-US" dirty="0"/>
              <a:t>This NPRR contains clarifications and updated hourly validation rules regarding the Non-Opt-In Entity (NOIE) Load forecast related to the submission of Point-to-Point (PTP) Obligations with Links to an Option.</a:t>
            </a:r>
          </a:p>
          <a:p>
            <a:r>
              <a:rPr lang="en-US" b="1" dirty="0"/>
              <a:t>PRS Decision:</a:t>
            </a:r>
            <a:r>
              <a:rPr lang="en-US" dirty="0"/>
              <a:t>  On 8/15/19, PRS voted to recommend approval of NPRR918 as amended by the 8/6/19 Joint comments.  There were two abstentions from the Independent Power Marketer (IPM) (Morgan Stanley) and Independent Retail Electric Provider (IREP) (Direct Energy) Market Segments.  On 9/12/19, PRS voted to endorse and forward to TAC the 8/15/19 PRS Report and the Revised Impact Analysis for NPRR918 with a recommended priority of 2020 and rank of 2840.  There was one abstention from the IPM (Morgan Stanley) Market Segment.  </a:t>
            </a:r>
          </a:p>
        </p:txBody>
      </p:sp>
    </p:spTree>
    <p:extLst>
      <p:ext uri="{BB962C8B-B14F-4D97-AF65-F5344CB8AC3E}">
        <p14:creationId xmlns:p14="http://schemas.microsoft.com/office/powerpoint/2010/main" val="1078594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NPRR930, Process, Pricing, and Cost Recovery for Delayed Resource Outages – URGENT [Citigroup]</a:t>
            </a:r>
            <a:endParaRPr lang="en-US" sz="1800" dirty="0"/>
          </a:p>
        </p:txBody>
      </p:sp>
      <p:sp>
        <p:nvSpPr>
          <p:cNvPr id="14339" name="Rectangle 2"/>
          <p:cNvSpPr>
            <a:spLocks noChangeArrowheads="1"/>
          </p:cNvSpPr>
          <p:nvPr/>
        </p:nvSpPr>
        <p:spPr bwMode="auto">
          <a:xfrm>
            <a:off x="346586" y="879475"/>
            <a:ext cx="8480323"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TBD</a:t>
            </a:r>
          </a:p>
          <a:p>
            <a:r>
              <a:rPr lang="en-US" sz="1600" b="1" dirty="0"/>
              <a:t>ERCOT Impact Analysis:  </a:t>
            </a:r>
            <a:r>
              <a:rPr lang="en-US" sz="1600" dirty="0"/>
              <a:t>TBD</a:t>
            </a:r>
          </a:p>
          <a:p>
            <a:r>
              <a:rPr lang="en-US" sz="1600" b="1" dirty="0"/>
              <a:t>Revision Description:  </a:t>
            </a:r>
            <a:r>
              <a:rPr lang="en-US" sz="1600" dirty="0"/>
              <a:t>This NPRR requires ERCOT to use an Outage Adjustment Evaluation (OAE) process to delay accepted or approved Outages after issuing an Advance Action Notice (AAN) to describe the need and providing time for Qualified Scheduling Entities (QSEs) to adjust their Outage plans.  A Resource that receives an Outage Schedule Adjustment (OSA) as a result of an OAE will be made whole to its actual costs incurred due to delaying or canceling and rescheduling the Outage and committing the Resource, as appropriate.  In addition, it sets an offer floor for the Resource at $4,500/MWh.  Together, these changes will encourage Resources to self-commit to avoid the opportunity cost of offering at a very high price, while making them whole if they do follow ERCOT’s instructions.  A QSE with a Resource that is unable to return to service due to reliability reasons may update its Outage to a Forced Outage so that it may continue its Outage plans to support the Resource’s longevity and availability during critical Load periods.</a:t>
            </a:r>
          </a:p>
          <a:p>
            <a:r>
              <a:rPr lang="en-US" sz="1600" b="1" dirty="0"/>
              <a:t>PRS Decision:</a:t>
            </a:r>
            <a:r>
              <a:rPr lang="en-US" sz="1600" dirty="0"/>
              <a:t>  On 4/11/19, PRS voted to grant NPRR930 Urgent status.  There were three abstentions from the Consumer (Occidental), Independent Generator (Calpine), and Municipal (CPS Energy) Market Segments.  PRS then unanimously voted to table NPRR930.  On 8/15/19, PRS voted via roll call vote to recommend approval of NPRR930 as amended by the 8/14/19 Joint comments as revised by PRS; and to forward to TAC.  There were three abstentions from the Independent Generator (Exelon), Independent Retail Electric Provider (IREP) (Direct Energy), and Municipal (CPS Energy) Market Segments.  </a:t>
            </a:r>
          </a:p>
        </p:txBody>
      </p:sp>
    </p:spTree>
    <p:extLst>
      <p:ext uri="{BB962C8B-B14F-4D97-AF65-F5344CB8AC3E}">
        <p14:creationId xmlns:p14="http://schemas.microsoft.com/office/powerpoint/2010/main" val="1765362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NPRR936, CRR Account Holder Limits [</a:t>
            </a:r>
            <a:r>
              <a:rPr lang="en-US" sz="1800" i="1" dirty="0" err="1"/>
              <a:t>Engie</a:t>
            </a:r>
            <a:r>
              <a:rPr lang="en-US" sz="1800" i="1" dirty="0"/>
              <a:t> NA]</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2850</a:t>
            </a:r>
          </a:p>
          <a:p>
            <a:r>
              <a:rPr lang="en-US" b="1" dirty="0"/>
              <a:t>ERCOT Impact Analysis:  </a:t>
            </a:r>
            <a:r>
              <a:rPr lang="en-US" dirty="0"/>
              <a:t>Between $150k and $250k; no impacts to ERCOT staffing; impacts to Congestion Revenue Right (CRR) and DAIP; </a:t>
            </a:r>
            <a:r>
              <a:rPr lang="x-none" dirty="0"/>
              <a:t>ERCOT business processes</a:t>
            </a:r>
            <a:r>
              <a:rPr lang="en-US" dirty="0"/>
              <a:t> will be updated; no impacts to ERCOT grid operations and practices.</a:t>
            </a:r>
          </a:p>
          <a:p>
            <a:r>
              <a:rPr lang="en-US" b="1" dirty="0"/>
              <a:t>Revision Description:  </a:t>
            </a:r>
            <a:r>
              <a:rPr lang="en-US" dirty="0"/>
              <a:t>This NPRR changes the CRR Auction transaction limit to the Counter-Party level, rather than that of the CRR Account Holder.</a:t>
            </a:r>
          </a:p>
          <a:p>
            <a:r>
              <a:rPr lang="en-US" b="1" dirty="0"/>
              <a:t>PRS Decision:</a:t>
            </a:r>
            <a:r>
              <a:rPr lang="en-US" dirty="0"/>
              <a:t>  On 7/17/19, PRS unanimously voted to recommend approval of NPRR936 as revised by PRS.  On 9/12/19, PRS unanimously voted to endorse and forward to TAC the 7/17/19 PRS Report and Impact Analysis for NPRR936 with a recommended priority of 2020 and rank of 2850.</a:t>
            </a:r>
          </a:p>
        </p:txBody>
      </p:sp>
    </p:spTree>
    <p:extLst>
      <p:ext uri="{BB962C8B-B14F-4D97-AF65-F5344CB8AC3E}">
        <p14:creationId xmlns:p14="http://schemas.microsoft.com/office/powerpoint/2010/main" val="3611238987"/>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8472</TotalTime>
  <Words>3134</Words>
  <Application>Microsoft Office PowerPoint</Application>
  <PresentationFormat>On-screen Show (4:3)</PresentationFormat>
  <Paragraphs>589</Paragraphs>
  <Slides>22</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Arial</vt:lpstr>
      <vt:lpstr>Calibri</vt:lpstr>
      <vt:lpstr>Courier New</vt:lpstr>
      <vt:lpstr>Wingdings</vt:lpstr>
      <vt:lpstr>Custom Design</vt:lpstr>
      <vt:lpstr>Office Theme</vt:lpstr>
      <vt:lpstr>PowerPoint Presentation</vt:lpstr>
      <vt:lpstr>Summary of PRS Update</vt:lpstr>
      <vt:lpstr>Summary of PRS Update (continued)</vt:lpstr>
      <vt:lpstr>Summary of PRS Update (continued)</vt:lpstr>
      <vt:lpstr>Summary of PRS Update (continued)</vt:lpstr>
      <vt:lpstr>Appendix</vt:lpstr>
      <vt:lpstr>NPRR918, Validation for PTP Obligations with Links to an Option [ERCOT]</vt:lpstr>
      <vt:lpstr>NPRR930, Process, Pricing, and Cost Recovery for Delayed Resource Outages – URGENT [Citigroup]</vt:lpstr>
      <vt:lpstr>NPRR936, CRR Account Holder Limits [Engie NA]</vt:lpstr>
      <vt:lpstr>NPRR950, Switchable Generation Resources Providing Black Start Service – URGENT [ERCOT]</vt:lpstr>
      <vt:lpstr>NPRR951, Active and Inactive SCED Constraint Reporting [DC Energy]</vt:lpstr>
      <vt:lpstr>NPRR952, Use of Katy Hub for the Fuel Index Price [ERCOT]</vt:lpstr>
      <vt:lpstr>NPRR954, Allow Opt Out of 867 EPS Data [ERCOT]</vt:lpstr>
      <vt:lpstr>NPRR958, Modifications to Wind and Solar Capacity Calculations in the CDR [ERCOT] </vt:lpstr>
      <vt:lpstr>NPRR959, Creation of a Panhandle Region for Calculation of Seasonal Peak Average Capacity Contributions for Wind [ERCOT]</vt:lpstr>
      <vt:lpstr>NPRR960, Phased Approach and Clarifications for NPRR863, Creation of ERCOT Contingency Reserve Service and Revisions to Responsive Reserve [ERCOT]</vt:lpstr>
      <vt:lpstr>NPRR961, Related to NOGRR194, Relocate Black Start Training Attendance Requirements to Nodal Operating Guides [ERCOT]</vt:lpstr>
      <vt:lpstr>NPRR962, Publish Approved DC Tie Schedules [ERCOT]</vt:lpstr>
      <vt:lpstr>SCR803, Enhance Wind Integration Report and Create Solar Integration Report and Solar Dashboard [Reliant]</vt:lpstr>
      <vt:lpstr>SCR804, ERCOT GridGeo Access for Transmission Operators [Oncor and AEP]</vt:lpstr>
      <vt:lpstr>2019 Release Targets – Board Approved NPRRs / SCRs / xGRRs </vt:lpstr>
      <vt:lpstr>2020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467</cp:revision>
  <cp:lastPrinted>2013-01-30T23:16:36Z</cp:lastPrinted>
  <dcterms:created xsi:type="dcterms:W3CDTF">2010-04-12T23:12:02Z</dcterms:created>
  <dcterms:modified xsi:type="dcterms:W3CDTF">2019-09-16T18:10:37Z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