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</p:sldMasterIdLst>
  <p:notesMasterIdLst>
    <p:notesMasterId r:id="rId13"/>
  </p:notesMasterIdLst>
  <p:sldIdLst>
    <p:sldId id="260" r:id="rId4"/>
    <p:sldId id="294" r:id="rId5"/>
    <p:sldId id="307" r:id="rId6"/>
    <p:sldId id="308" r:id="rId7"/>
    <p:sldId id="304" r:id="rId8"/>
    <p:sldId id="306" r:id="rId9"/>
    <p:sldId id="303" r:id="rId10"/>
    <p:sldId id="305" r:id="rId11"/>
    <p:sldId id="267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5C5C5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8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DD6961-0999-4ABB-BD32-6EE73A3B7858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119673-213A-432E-B269-E9C45BF3A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145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95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3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623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9190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671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113792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144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68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738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2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5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84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81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4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74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A2BC6-7A47-46DF-8552-B0EE37E8912A}" type="datetimeFigureOut">
              <a:rPr lang="en-US" smtClean="0"/>
              <a:t>9/23/2019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3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21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8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65573" y="1874109"/>
            <a:ext cx="564603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 smtClean="0">
                <a:solidFill>
                  <a:srgbClr val="000000"/>
                </a:solidFill>
                <a:latin typeface="Arial Black"/>
              </a:rPr>
              <a:t>MSWG</a:t>
            </a:r>
          </a:p>
          <a:p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NPRR947 Assignment</a:t>
            </a:r>
          </a:p>
          <a:p>
            <a:endParaRPr lang="en-US" b="1" dirty="0">
              <a:solidFill>
                <a:prstClr val="black"/>
              </a:solidFill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September 24, 2019</a:t>
            </a:r>
            <a:endParaRPr lang="en-US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99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776854"/>
          </a:xfrm>
        </p:spPr>
        <p:txBody>
          <a:bodyPr/>
          <a:lstStyle/>
          <a:p>
            <a:r>
              <a:rPr lang="en-US" sz="2400" dirty="0" smtClean="0"/>
              <a:t>TAC Subcommittee Review:  Market Settlements Working Group (MSWG) will continue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>
                <a:solidFill>
                  <a:srgbClr val="FFC000"/>
                </a:solidFill>
              </a:rPr>
              <a:t/>
            </a:r>
            <a:br>
              <a:rPr lang="en-US" sz="2400" dirty="0">
                <a:solidFill>
                  <a:srgbClr val="FFC000"/>
                </a:solidFill>
              </a:rPr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250496"/>
            <a:ext cx="11379200" cy="488180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MSWG supports ERCOT </a:t>
            </a:r>
            <a:r>
              <a:rPr lang="en-US" sz="2000" dirty="0"/>
              <a:t>Strategic </a:t>
            </a:r>
            <a:r>
              <a:rPr lang="en-US" sz="2000" dirty="0" smtClean="0"/>
              <a:t>Pillar:   Data </a:t>
            </a:r>
            <a:r>
              <a:rPr lang="en-US" sz="2000" dirty="0"/>
              <a:t>Transparency and Access 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MSWG supports TAC Goals:</a:t>
            </a:r>
          </a:p>
          <a:p>
            <a:pPr marL="0" indent="0">
              <a:buNone/>
            </a:pPr>
            <a:r>
              <a:rPr lang="en-US" sz="2000" dirty="0" smtClean="0"/>
              <a:t>	Improve </a:t>
            </a:r>
            <a:r>
              <a:rPr lang="en-US" sz="2000" dirty="0"/>
              <a:t>settlement processes to facilitate changes in the ERCOT market </a:t>
            </a:r>
            <a:r>
              <a:rPr lang="en-US" sz="2000" dirty="0" smtClean="0"/>
              <a:t>design.</a:t>
            </a:r>
          </a:p>
          <a:p>
            <a:pPr marL="0" indent="0">
              <a:buNone/>
            </a:pPr>
            <a:r>
              <a:rPr lang="en-US" sz="2000" dirty="0" smtClean="0"/>
              <a:t>	Work </a:t>
            </a:r>
            <a:r>
              <a:rPr lang="en-US" sz="2000" dirty="0"/>
              <a:t>with ERCOT Staff to develop Protocols and market improvements that support </a:t>
            </a:r>
            <a:r>
              <a:rPr lang="en-US" sz="2000" dirty="0" smtClean="0"/>
              <a:t>	increased data transparency </a:t>
            </a:r>
            <a:r>
              <a:rPr lang="en-US" sz="2000" dirty="0"/>
              <a:t>and data availability to the market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MSWG supports WMS Goals:   	Action Items </a:t>
            </a:r>
          </a:p>
          <a:p>
            <a:pPr mar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2927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851693"/>
          </a:xfrm>
        </p:spPr>
        <p:txBody>
          <a:bodyPr/>
          <a:lstStyle/>
          <a:p>
            <a:r>
              <a:rPr lang="en-US" sz="2400" dirty="0" smtClean="0"/>
              <a:t>Assignment:  NPRR947 </a:t>
            </a:r>
            <a:br>
              <a:rPr lang="en-US" sz="2400" dirty="0" smtClean="0"/>
            </a:br>
            <a:r>
              <a:rPr lang="en-US" sz="2400" dirty="0" smtClean="0"/>
              <a:t>Objective:  Endorsement &amp; Recommendations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2239"/>
            <a:ext cx="11379200" cy="467199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1. Could NPRR947 include language that would create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determinants for Responsibility by Service Type?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2. Could </a:t>
            </a:r>
            <a:r>
              <a:rPr lang="en-US" sz="2000" dirty="0"/>
              <a:t>ERCOT deliver </a:t>
            </a:r>
            <a:r>
              <a:rPr lang="en-US" sz="2000" dirty="0" smtClean="0"/>
              <a:t>a calculation </a:t>
            </a:r>
            <a:r>
              <a:rPr lang="en-US" sz="2000" dirty="0"/>
              <a:t>of Responsibility </a:t>
            </a:r>
            <a:r>
              <a:rPr lang="en-US" sz="2000" b="1" dirty="0">
                <a:solidFill>
                  <a:srgbClr val="00B050"/>
                </a:solidFill>
              </a:rPr>
              <a:t>before</a:t>
            </a:r>
            <a:r>
              <a:rPr lang="en-US" sz="2000" b="1" dirty="0"/>
              <a:t> and </a:t>
            </a:r>
            <a:r>
              <a:rPr lang="en-US" sz="2000" b="1" dirty="0">
                <a:solidFill>
                  <a:srgbClr val="FF0000"/>
                </a:solidFill>
              </a:rPr>
              <a:t>after</a:t>
            </a:r>
            <a:r>
              <a:rPr lang="en-US" sz="2000" b="1" dirty="0"/>
              <a:t> </a:t>
            </a:r>
            <a:r>
              <a:rPr lang="en-US" sz="2000" dirty="0"/>
              <a:t>operator </a:t>
            </a:r>
            <a:r>
              <a:rPr lang="en-US" sz="2000" dirty="0" smtClean="0"/>
              <a:t>adjustments, </a:t>
            </a:r>
            <a:r>
              <a:rPr lang="en-US" sz="2000" dirty="0"/>
              <a:t>to </a:t>
            </a:r>
            <a:r>
              <a:rPr lang="en-US" sz="2000" dirty="0" smtClean="0"/>
              <a:t>Settlement? Several “Adjustment” cuts are already part of RTASIAMT. </a:t>
            </a:r>
          </a:p>
          <a:p>
            <a:pPr marL="0" indent="0">
              <a:buNone/>
            </a:pPr>
            <a:r>
              <a:rPr lang="en-US" sz="2000" i="1" dirty="0" smtClean="0"/>
              <a:t>	E.g.</a:t>
            </a:r>
          </a:p>
          <a:p>
            <a:pPr marL="0" indent="0">
              <a:buNone/>
            </a:pPr>
            <a:r>
              <a:rPr lang="en-US" sz="2000" i="1" dirty="0" smtClean="0"/>
              <a:t>	QSE_RRS_RESP = summed for a Responsibility by Service</a:t>
            </a:r>
          </a:p>
          <a:p>
            <a:pPr marL="0" indent="0">
              <a:buNone/>
            </a:pPr>
            <a:r>
              <a:rPr lang="en-US" sz="2000" i="1" dirty="0" smtClean="0"/>
              <a:t>	QSE_RRS_RESPA  = the adjustment cut including the RRSFQ or RRRSFQ</a:t>
            </a:r>
            <a:endParaRPr lang="en-US" sz="2000" i="1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Why </a:t>
            </a:r>
            <a:r>
              <a:rPr lang="en-US" sz="2000" dirty="0"/>
              <a:t>is this important?</a:t>
            </a:r>
          </a:p>
          <a:p>
            <a:r>
              <a:rPr lang="en-US" sz="2000" dirty="0" smtClean="0"/>
              <a:t>Gives transparency to both what AS was expected, and was not met, by Service.     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5825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851693"/>
          </a:xfrm>
        </p:spPr>
        <p:txBody>
          <a:bodyPr/>
          <a:lstStyle/>
          <a:p>
            <a:r>
              <a:rPr lang="en-US" sz="2400" dirty="0" smtClean="0"/>
              <a:t>Assignment:  NPRR947 </a:t>
            </a:r>
            <a:br>
              <a:rPr lang="en-US" sz="2400" dirty="0" smtClean="0"/>
            </a:br>
            <a:r>
              <a:rPr lang="en-US" sz="2400" dirty="0" smtClean="0"/>
              <a:t>Charges Impacted:  AS </a:t>
            </a:r>
            <a:r>
              <a:rPr lang="en-US" sz="2400" dirty="0"/>
              <a:t>Failure </a:t>
            </a:r>
            <a:r>
              <a:rPr lang="en-US" sz="2400" dirty="0" smtClean="0"/>
              <a:t>Charges, RTASIAMT and RTRDASIAMT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02129" y="1805601"/>
            <a:ext cx="928279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Ancillary Service Supply Responsibility - </a:t>
            </a:r>
            <a:r>
              <a:rPr lang="x-none" sz="1600" dirty="0"/>
              <a:t>The net amount of Ancillary Service capacity that a QSE is obligated to deliver to ERCOT, by hour and service type, from Resources represented by the QSE</a:t>
            </a:r>
            <a:r>
              <a:rPr lang="x-none" sz="1600" dirty="0" smtClean="0"/>
              <a:t>.</a:t>
            </a:r>
            <a:r>
              <a:rPr lang="en-US" sz="1600" dirty="0" smtClean="0"/>
              <a:t> </a:t>
            </a:r>
          </a:p>
          <a:p>
            <a:endParaRPr lang="en-US" sz="1600" dirty="0"/>
          </a:p>
          <a:p>
            <a:r>
              <a:rPr lang="en-US" sz="1600" dirty="0" smtClean="0">
                <a:solidFill>
                  <a:srgbClr val="FF3300"/>
                </a:solidFill>
              </a:rPr>
              <a:t>The glossary does not distinguish between AS Supply Responsibility before and after the logging or calculation of Failed Quantities. 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465212" y="1399542"/>
            <a:ext cx="1915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Definition: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980" y="3750032"/>
            <a:ext cx="10793385" cy="574086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702129" y="5178280"/>
            <a:ext cx="100339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3300"/>
                </a:solidFill>
              </a:rPr>
              <a:t>RTASRESP is the only Responsibility determinant delivered in extracts. It is a total of 3 AS Service Types for the QSE. There are no Resource-level or Service Type intermediate determinants to aggregate or to verify with telemetry.</a:t>
            </a:r>
            <a:endParaRPr lang="en-US" sz="1600" dirty="0">
              <a:solidFill>
                <a:srgbClr val="FF33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4980" y="3368411"/>
            <a:ext cx="1915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Matrix:</a:t>
            </a:r>
          </a:p>
        </p:txBody>
      </p:sp>
      <p:sp>
        <p:nvSpPr>
          <p:cNvPr id="5" name="Rectangle 4"/>
          <p:cNvSpPr/>
          <p:nvPr/>
        </p:nvSpPr>
        <p:spPr>
          <a:xfrm>
            <a:off x="702129" y="4554476"/>
            <a:ext cx="102602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3300"/>
                </a:solidFill>
              </a:rPr>
              <a:t>The </a:t>
            </a:r>
            <a:r>
              <a:rPr lang="en-US" sz="1600" dirty="0" smtClean="0">
                <a:solidFill>
                  <a:srgbClr val="FF3300"/>
                </a:solidFill>
              </a:rPr>
              <a:t>matrix is explicit that </a:t>
            </a:r>
            <a:r>
              <a:rPr lang="en-US" sz="1600" dirty="0">
                <a:solidFill>
                  <a:srgbClr val="FF3300"/>
                </a:solidFill>
              </a:rPr>
              <a:t>AS Supply </a:t>
            </a:r>
            <a:r>
              <a:rPr lang="en-US" sz="1600" dirty="0" smtClean="0">
                <a:solidFill>
                  <a:srgbClr val="FF3300"/>
                </a:solidFill>
              </a:rPr>
              <a:t>Responsibility, includes all items in 4.4.7.4. This INCLUDES Failed Quantities. </a:t>
            </a:r>
            <a:endParaRPr lang="en-US" sz="16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38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851693"/>
          </a:xfrm>
        </p:spPr>
        <p:txBody>
          <a:bodyPr/>
          <a:lstStyle/>
          <a:p>
            <a:r>
              <a:rPr lang="en-US" sz="2400" dirty="0" smtClean="0"/>
              <a:t>Assignment:  NPRR947 </a:t>
            </a:r>
            <a:br>
              <a:rPr lang="en-US" sz="2400" dirty="0" smtClean="0"/>
            </a:br>
            <a:r>
              <a:rPr lang="en-US" sz="2400" dirty="0" smtClean="0"/>
              <a:t>Charges Impacted: </a:t>
            </a:r>
            <a:r>
              <a:rPr lang="en-US" sz="2400" dirty="0"/>
              <a:t>AS Failure Charges, RTAISIAMT and RTRDASAIMT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5430" y="3227014"/>
            <a:ext cx="7200900" cy="9144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4080" y="5016387"/>
            <a:ext cx="6343650" cy="14382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65430" y="4230016"/>
            <a:ext cx="6972300" cy="666750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3686090" y="3437959"/>
            <a:ext cx="1779815" cy="329471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6453883" y="5432574"/>
            <a:ext cx="1779815" cy="77560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79644" y="1264539"/>
            <a:ext cx="113343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  Since ORDC was implemented, these determinants have lacked visibility at the resource level: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3300"/>
                </a:solidFill>
              </a:rPr>
              <a:t>	RTASRESP</a:t>
            </a:r>
            <a:endParaRPr lang="en-US" dirty="0" smtClean="0"/>
          </a:p>
          <a:p>
            <a:r>
              <a:rPr lang="en-US" dirty="0" smtClean="0">
                <a:solidFill>
                  <a:srgbClr val="FF3300"/>
                </a:solidFill>
              </a:rPr>
              <a:t>	RTCST30HSL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3300"/>
                </a:solidFill>
              </a:rPr>
              <a:t>	And, RTOFFNSHSL</a:t>
            </a:r>
          </a:p>
          <a:p>
            <a:r>
              <a:rPr lang="en-US" dirty="0" smtClean="0"/>
              <a:t>Shadow with telemetry is possible for these, with the exception of RTASRESP.</a:t>
            </a:r>
          </a:p>
        </p:txBody>
      </p:sp>
    </p:spTree>
    <p:extLst>
      <p:ext uri="{BB962C8B-B14F-4D97-AF65-F5344CB8AC3E}">
        <p14:creationId xmlns:p14="http://schemas.microsoft.com/office/powerpoint/2010/main" val="145424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851693"/>
          </a:xfrm>
        </p:spPr>
        <p:txBody>
          <a:bodyPr/>
          <a:lstStyle/>
          <a:p>
            <a:r>
              <a:rPr lang="en-US" sz="2400" dirty="0" smtClean="0"/>
              <a:t>Assignment:  NPRR947 </a:t>
            </a:r>
            <a:br>
              <a:rPr lang="en-US" sz="2400" dirty="0" smtClean="0"/>
            </a:br>
            <a:r>
              <a:rPr lang="en-US" sz="2400" dirty="0" smtClean="0"/>
              <a:t>Charges Impacted: </a:t>
            </a:r>
            <a:r>
              <a:rPr lang="en-US" sz="2400" dirty="0"/>
              <a:t>AS Failure Charges, RTAISIAMT and RTRDASAIMT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" y="1178413"/>
            <a:ext cx="1059317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The RTASRESP in this case is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not</a:t>
            </a:r>
            <a:r>
              <a:rPr lang="en-US" dirty="0" smtClean="0"/>
              <a:t> appropriately based on the Net Responsibility as described in 4.4.7.4. </a:t>
            </a:r>
          </a:p>
          <a:p>
            <a:endParaRPr lang="en-US" dirty="0" smtClean="0"/>
          </a:p>
          <a:p>
            <a:r>
              <a:rPr lang="en-US" dirty="0" smtClean="0"/>
              <a:t>Failed Quantities should not be paid adders.</a:t>
            </a:r>
          </a:p>
          <a:p>
            <a:endParaRPr lang="en-US" dirty="0"/>
          </a:p>
          <a:p>
            <a:r>
              <a:rPr lang="en-US" dirty="0" smtClean="0"/>
              <a:t>If the intent is to have a systematic claw-back of undeserved AS revenue, shouldn’t the Failed Quantity have a sub-calculation?</a:t>
            </a:r>
          </a:p>
          <a:p>
            <a:endParaRPr lang="en-US" dirty="0"/>
          </a:p>
          <a:p>
            <a:pPr algn="ctr"/>
            <a:r>
              <a:rPr lang="en-US" b="1" dirty="0" smtClean="0"/>
              <a:t>AS Responsibility – AS Provided = Failed Quantity </a:t>
            </a:r>
          </a:p>
          <a:p>
            <a:endParaRPr lang="en-US" dirty="0"/>
          </a:p>
          <a:p>
            <a:r>
              <a:rPr lang="en-US" dirty="0" smtClean="0"/>
              <a:t>Advantages: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Transparency, using the AS deemed available, instead of net RTASRESP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Can use volumes instead of pricing for claw-back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</a:t>
            </a:r>
            <a:r>
              <a:rPr lang="en-US" dirty="0" smtClean="0"/>
              <a:t>nterval-based to support RTASIAMT rather than (AVGTASIP) which averages pricing across an entire hour.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Provides verification of FQs by service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333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851693"/>
          </a:xfrm>
        </p:spPr>
        <p:txBody>
          <a:bodyPr/>
          <a:lstStyle/>
          <a:p>
            <a:r>
              <a:rPr lang="en-US" sz="2400" dirty="0" smtClean="0"/>
              <a:t>Close look at RTASRESP:  Operations to Settlement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224643"/>
            <a:ext cx="11379200" cy="487407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Example:  one hour, one unit, one service, no trades, no SAQ, no SASM, no RSASM, no infeasibility, no RUC for AS, no un-deployed assigned.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In DAM – an award of 10MW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In RT – an AS Responsibility of 10MW and the COP shows 10MW, and the unit is telemetering the appropriate status, but only 8MW. Unable to correct, a Failed Quantity of 2MW is logged. 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For Settlement of RTASIAMT:  RTASRESP should be 10MW or 8MW?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Is ERCOT using the COP or telemetry? If the COP, how would they see failure? If telemetry, how can RTASRESP be static?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0278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851693"/>
          </a:xfrm>
        </p:spPr>
        <p:txBody>
          <a:bodyPr/>
          <a:lstStyle/>
          <a:p>
            <a:r>
              <a:rPr lang="en-US" sz="2400" dirty="0" smtClean="0"/>
              <a:t>Assignment:  Endorsement &amp; Recommendations</a:t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2239"/>
            <a:ext cx="11379200" cy="431983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NPRR947 should include language to: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Create determinants for Responsibility by Service Type  </a:t>
            </a:r>
          </a:p>
          <a:p>
            <a:r>
              <a:rPr lang="en-US" sz="2400" dirty="0" smtClean="0"/>
              <a:t>Adjustment cuts for RTASRESP before and after FQ logging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149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53224" y="1384578"/>
            <a:ext cx="8545123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/>
          </a:p>
          <a:p>
            <a:endParaRPr lang="en-US" sz="4000" dirty="0" smtClean="0"/>
          </a:p>
          <a:p>
            <a:endParaRPr lang="en-US" sz="4000" dirty="0"/>
          </a:p>
          <a:p>
            <a:endParaRPr lang="en-US" sz="4000" dirty="0" smtClean="0"/>
          </a:p>
          <a:p>
            <a:endParaRPr lang="en-US" sz="4000" dirty="0"/>
          </a:p>
          <a:p>
            <a:endParaRPr lang="en-US" sz="4000" dirty="0" smtClean="0">
              <a:solidFill>
                <a:srgbClr val="00B050"/>
              </a:solidFill>
            </a:endParaRPr>
          </a:p>
          <a:p>
            <a:r>
              <a:rPr lang="en-US" sz="4000" dirty="0" smtClean="0">
                <a:solidFill>
                  <a:srgbClr val="00B050"/>
                </a:solidFill>
              </a:rPr>
              <a:t>Next MSWG meeting  October 22, 2019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0335" y="1639017"/>
            <a:ext cx="2346385" cy="2639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18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23902</TotalTime>
  <Words>492</Words>
  <Application>Microsoft Office PowerPoint</Application>
  <PresentationFormat>Widescreen</PresentationFormat>
  <Paragraphs>90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Office Theme</vt:lpstr>
      <vt:lpstr>1_Custom Design</vt:lpstr>
      <vt:lpstr>1_Office Theme</vt:lpstr>
      <vt:lpstr>PowerPoint Presentation</vt:lpstr>
      <vt:lpstr>TAC Subcommittee Review:  Market Settlements Working Group (MSWG) will continue  </vt:lpstr>
      <vt:lpstr>Assignment:  NPRR947  Objective:  Endorsement &amp; Recommendations</vt:lpstr>
      <vt:lpstr>Assignment:  NPRR947  Charges Impacted:  AS Failure Charges, RTASIAMT and RTRDASIAMT</vt:lpstr>
      <vt:lpstr>Assignment:  NPRR947  Charges Impacted: AS Failure Charges, RTAISIAMT and RTRDASAIMT</vt:lpstr>
      <vt:lpstr>Assignment:  NPRR947  Charges Impacted: AS Failure Charges, RTAISIAMT and RTRDASAIMT</vt:lpstr>
      <vt:lpstr>Close look at RTASRESP:  Operations to Settlement</vt:lpstr>
      <vt:lpstr>Assignment:  Endorsement &amp; Recommendations </vt:lpstr>
      <vt:lpstr>PowerPoint Presentation</vt:lpstr>
    </vt:vector>
  </TitlesOfParts>
  <Company>Lower Colorado River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Boisseau</dc:creator>
  <cp:lastModifiedBy>Heather Boisseau</cp:lastModifiedBy>
  <cp:revision>413</cp:revision>
  <cp:lastPrinted>2019-09-23T21:54:42Z</cp:lastPrinted>
  <dcterms:created xsi:type="dcterms:W3CDTF">2016-07-13T16:53:36Z</dcterms:created>
  <dcterms:modified xsi:type="dcterms:W3CDTF">2019-09-23T22:12:10Z</dcterms:modified>
</cp:coreProperties>
</file>