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260" r:id="rId6"/>
    <p:sldId id="285" r:id="rId7"/>
    <p:sldId id="293" r:id="rId8"/>
    <p:sldId id="297" r:id="rId9"/>
    <p:sldId id="319" r:id="rId10"/>
    <p:sldId id="316" r:id="rId11"/>
    <p:sldId id="320" r:id="rId12"/>
    <p:sldId id="314" r:id="rId13"/>
    <p:sldId id="312" r:id="rId14"/>
    <p:sldId id="313" r:id="rId15"/>
    <p:sldId id="309" r:id="rId16"/>
    <p:sldId id="311"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9" autoAdjust="0"/>
    <p:restoredTop sz="94660"/>
  </p:normalViewPr>
  <p:slideViewPr>
    <p:cSldViewPr showGuides="1">
      <p:cViewPr varScale="1">
        <p:scale>
          <a:sx n="101" d="100"/>
          <a:sy n="101" d="100"/>
        </p:scale>
        <p:origin x="126" y="28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9/19/2019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9/19/2019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2286000"/>
            <a:ext cx="4953000" cy="2185214"/>
          </a:xfrm>
          <a:prstGeom prst="rect">
            <a:avLst/>
          </a:prstGeom>
          <a:noFill/>
        </p:spPr>
        <p:txBody>
          <a:bodyPr wrap="square" rtlCol="0">
            <a:spAutoFit/>
          </a:bodyPr>
          <a:lstStyle/>
          <a:p>
            <a:r>
              <a:rPr lang="en-US" sz="2000" b="1" dirty="0" smtClean="0">
                <a:solidFill>
                  <a:schemeClr val="tx2"/>
                </a:solidFill>
              </a:rPr>
              <a:t>Real-Time Co-Optimization Task Force Update to TAC</a:t>
            </a:r>
            <a:endParaRPr lang="en-US" sz="2000" b="1" dirty="0">
              <a:solidFill>
                <a:schemeClr val="tx2"/>
              </a:solidFill>
            </a:endParaRPr>
          </a:p>
          <a:p>
            <a:endParaRPr lang="en-US" sz="2400" dirty="0" smtClean="0">
              <a:solidFill>
                <a:schemeClr val="tx2"/>
              </a:solidFill>
            </a:endParaRPr>
          </a:p>
          <a:p>
            <a:endParaRPr lang="en-US" dirty="0">
              <a:solidFill>
                <a:schemeClr val="tx2"/>
              </a:solidFill>
            </a:endParaRPr>
          </a:p>
          <a:p>
            <a:r>
              <a:rPr lang="en-US" dirty="0" smtClean="0">
                <a:solidFill>
                  <a:schemeClr val="tx2"/>
                </a:solidFill>
              </a:rPr>
              <a:t>Matt Mereness	</a:t>
            </a:r>
            <a:endParaRPr lang="en-US" dirty="0">
              <a:solidFill>
                <a:schemeClr val="tx2"/>
              </a:solidFill>
            </a:endParaRPr>
          </a:p>
          <a:p>
            <a:endParaRPr lang="en-US" dirty="0">
              <a:solidFill>
                <a:schemeClr val="tx2"/>
              </a:solidFill>
            </a:endParaRPr>
          </a:p>
          <a:p>
            <a:r>
              <a:rPr lang="en-US" dirty="0" smtClean="0">
                <a:solidFill>
                  <a:schemeClr val="tx2"/>
                </a:solidFill>
              </a:rPr>
              <a:t>September 25, 2019</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TAC Review </a:t>
            </a:r>
            <a:r>
              <a:rPr lang="en-US" dirty="0" smtClean="0"/>
              <a:t>Process (continued)</a:t>
            </a:r>
            <a:endParaRPr lang="en-US" dirty="0"/>
          </a:p>
        </p:txBody>
      </p:sp>
      <p:sp>
        <p:nvSpPr>
          <p:cNvPr id="3" name="Content Placeholder 2"/>
          <p:cNvSpPr>
            <a:spLocks noGrp="1"/>
          </p:cNvSpPr>
          <p:nvPr>
            <p:ph idx="1"/>
          </p:nvPr>
        </p:nvSpPr>
        <p:spPr/>
        <p:txBody>
          <a:bodyPr/>
          <a:lstStyle/>
          <a:p>
            <a:r>
              <a:rPr lang="en-US" sz="1800" dirty="0" smtClean="0"/>
              <a:t>Upon </a:t>
            </a:r>
            <a:r>
              <a:rPr lang="en-US" sz="1800" dirty="0"/>
              <a:t>TAC </a:t>
            </a:r>
            <a:r>
              <a:rPr lang="en-US" sz="1800" dirty="0" smtClean="0"/>
              <a:t>review of </a:t>
            </a:r>
            <a:r>
              <a:rPr lang="en-US" sz="1800" dirty="0"/>
              <a:t>all RTC Key Principles, ERCOT will compile </a:t>
            </a:r>
            <a:r>
              <a:rPr lang="en-US" sz="1800" dirty="0" smtClean="0"/>
              <a:t>the collection of RTC </a:t>
            </a:r>
            <a:r>
              <a:rPr lang="en-US" sz="1800" dirty="0"/>
              <a:t>Key Principles into a single package, and will submit it to TAC for a </a:t>
            </a:r>
            <a:r>
              <a:rPr lang="en-US" sz="1800" dirty="0" smtClean="0"/>
              <a:t>courtesy review prior to Board submission.</a:t>
            </a:r>
            <a:endParaRPr lang="en-US" sz="1800" dirty="0"/>
          </a:p>
          <a:p>
            <a:pPr lvl="1"/>
            <a:r>
              <a:rPr lang="en-US" sz="1600" dirty="0" smtClean="0"/>
              <a:t>The </a:t>
            </a:r>
            <a:r>
              <a:rPr lang="en-US" sz="1600" dirty="0"/>
              <a:t>RTC Key Principle package will contain a full record of TAC </a:t>
            </a:r>
            <a:r>
              <a:rPr lang="en-US" sz="1600" dirty="0" smtClean="0"/>
              <a:t>votes </a:t>
            </a:r>
            <a:r>
              <a:rPr lang="en-US" sz="1600" dirty="0"/>
              <a:t>for Board discussion and consideration</a:t>
            </a:r>
            <a:r>
              <a:rPr lang="en-US" sz="1600" dirty="0" smtClean="0"/>
              <a:t>.</a:t>
            </a:r>
          </a:p>
          <a:p>
            <a:pPr lvl="1"/>
            <a:endParaRPr lang="en-US" sz="1600" dirty="0"/>
          </a:p>
          <a:p>
            <a:r>
              <a:rPr lang="en-US" sz="1800" dirty="0" smtClean="0"/>
              <a:t>Following </a:t>
            </a:r>
            <a:r>
              <a:rPr lang="en-US" sz="1800" dirty="0"/>
              <a:t>TAC review of the complete RTC Key Principles package, ERCOT will submit it to the Board for </a:t>
            </a:r>
            <a:r>
              <a:rPr lang="en-US" sz="1800" dirty="0" smtClean="0"/>
              <a:t>consideration.</a:t>
            </a:r>
            <a:endParaRPr lang="en-US" sz="1800" dirty="0"/>
          </a:p>
          <a:p>
            <a:pPr lvl="1"/>
            <a:r>
              <a:rPr lang="en-US" sz="1600" dirty="0" smtClean="0"/>
              <a:t>Any </a:t>
            </a:r>
            <a:r>
              <a:rPr lang="en-US" sz="1600" dirty="0"/>
              <a:t>stakeholder opposed to an RTC Key Principle may request Board consideration in accordance with Section VIII of the ERCOT Board Policies and Procedures</a:t>
            </a:r>
            <a:r>
              <a:rPr lang="en-US" sz="1600" dirty="0" smtClean="0"/>
              <a:t>.</a:t>
            </a:r>
          </a:p>
          <a:p>
            <a:pPr lvl="1"/>
            <a:endParaRPr lang="en-US" sz="1600" dirty="0" smtClean="0"/>
          </a:p>
          <a:p>
            <a:r>
              <a:rPr lang="en-US" sz="1800" dirty="0" smtClean="0"/>
              <a:t>The Board will review and consider the RTC Key Principles package presented by TAC.</a:t>
            </a:r>
          </a:p>
          <a:p>
            <a:endParaRPr lang="en-US" sz="11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34178109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Review </a:t>
            </a:r>
            <a:r>
              <a:rPr lang="en-US" sz="2400" dirty="0" smtClean="0"/>
              <a:t>Process for RTCTF</a:t>
            </a:r>
            <a:r>
              <a:rPr lang="en-US" sz="2400" dirty="0"/>
              <a:t>, TAC, and Board</a:t>
            </a:r>
          </a:p>
        </p:txBody>
      </p:sp>
      <p:sp>
        <p:nvSpPr>
          <p:cNvPr id="4" name="Slide Number Placeholder 3"/>
          <p:cNvSpPr>
            <a:spLocks noGrp="1"/>
          </p:cNvSpPr>
          <p:nvPr>
            <p:ph type="sldNum" sz="quarter" idx="4"/>
          </p:nvPr>
        </p:nvSpPr>
        <p:spPr>
          <a:xfrm>
            <a:off x="8458200" y="6561138"/>
            <a:ext cx="533400" cy="220662"/>
          </a:xfrm>
        </p:spPr>
        <p:txBody>
          <a:bodyPr/>
          <a:lstStyle/>
          <a:p>
            <a:fld id="{1D93BD3E-1E9A-4970-A6F7-E7AC52762E0C}" type="slidenum">
              <a:rPr lang="en-US" smtClean="0"/>
              <a:pPr/>
              <a:t>11</a:t>
            </a:fld>
            <a:endParaRPr lang="en-US"/>
          </a:p>
        </p:txBody>
      </p:sp>
      <p:sp>
        <p:nvSpPr>
          <p:cNvPr id="5" name="Rectangle 4"/>
          <p:cNvSpPr/>
          <p:nvPr/>
        </p:nvSpPr>
        <p:spPr>
          <a:xfrm>
            <a:off x="297024" y="990600"/>
            <a:ext cx="5646576"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PUCT: Project No. 48540 </a:t>
            </a:r>
          </a:p>
          <a:p>
            <a:pPr algn="ctr"/>
            <a:r>
              <a:rPr lang="en-US" dirty="0" smtClean="0"/>
              <a:t>and other activities/decisions </a:t>
            </a:r>
            <a:endParaRPr lang="en-US" dirty="0"/>
          </a:p>
        </p:txBody>
      </p:sp>
      <p:sp>
        <p:nvSpPr>
          <p:cNvPr id="7" name="Rectangle 6"/>
          <p:cNvSpPr/>
          <p:nvPr/>
        </p:nvSpPr>
        <p:spPr>
          <a:xfrm>
            <a:off x="307910" y="2328069"/>
            <a:ext cx="746449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RTCTF: Develop design principles and scope</a:t>
            </a:r>
            <a:endParaRPr lang="en-US" dirty="0"/>
          </a:p>
        </p:txBody>
      </p:sp>
      <p:sp>
        <p:nvSpPr>
          <p:cNvPr id="8" name="Down Arrow 7"/>
          <p:cNvSpPr/>
          <p:nvPr/>
        </p:nvSpPr>
        <p:spPr>
          <a:xfrm>
            <a:off x="228600" y="1676400"/>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1981200" y="1676400"/>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3886200" y="1676399"/>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5486400" y="1684175"/>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828800" y="3657600"/>
            <a:ext cx="6640286"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TAC: Vote on design </a:t>
            </a:r>
          </a:p>
          <a:p>
            <a:pPr algn="ctr"/>
            <a:r>
              <a:rPr lang="en-US" dirty="0" smtClean="0"/>
              <a:t>principles and scope</a:t>
            </a:r>
            <a:endParaRPr lang="en-US" dirty="0"/>
          </a:p>
        </p:txBody>
      </p:sp>
      <p:sp>
        <p:nvSpPr>
          <p:cNvPr id="15" name="Down Arrow 14"/>
          <p:cNvSpPr/>
          <p:nvPr/>
        </p:nvSpPr>
        <p:spPr>
          <a:xfrm>
            <a:off x="2590800" y="3013869"/>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a:off x="4508241" y="3013869"/>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wn Arrow 17"/>
          <p:cNvSpPr/>
          <p:nvPr/>
        </p:nvSpPr>
        <p:spPr>
          <a:xfrm>
            <a:off x="6629400" y="3005931"/>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838200" y="1764268"/>
            <a:ext cx="3670041" cy="307777"/>
          </a:xfrm>
          <a:prstGeom prst="rect">
            <a:avLst/>
          </a:prstGeom>
          <a:solidFill>
            <a:schemeClr val="bg2">
              <a:lumMod val="85000"/>
            </a:schemeClr>
          </a:solidFill>
        </p:spPr>
        <p:txBody>
          <a:bodyPr wrap="square" rtlCol="0">
            <a:spAutoFit/>
          </a:bodyPr>
          <a:lstStyle/>
          <a:p>
            <a:r>
              <a:rPr lang="en-US" sz="1400" dirty="0" smtClean="0"/>
              <a:t>Decisions that shape RTC principles/scope</a:t>
            </a:r>
            <a:endParaRPr lang="en-US" sz="1400" dirty="0"/>
          </a:p>
        </p:txBody>
      </p:sp>
      <p:sp>
        <p:nvSpPr>
          <p:cNvPr id="21" name="TextBox 20"/>
          <p:cNvSpPr txBox="1"/>
          <p:nvPr/>
        </p:nvSpPr>
        <p:spPr>
          <a:xfrm>
            <a:off x="1828801" y="3130649"/>
            <a:ext cx="6676830" cy="307777"/>
          </a:xfrm>
          <a:prstGeom prst="rect">
            <a:avLst/>
          </a:prstGeom>
          <a:solidFill>
            <a:schemeClr val="bg2">
              <a:lumMod val="85000"/>
            </a:schemeClr>
          </a:solidFill>
        </p:spPr>
        <p:txBody>
          <a:bodyPr wrap="square" rtlCol="0">
            <a:spAutoFit/>
          </a:bodyPr>
          <a:lstStyle/>
          <a:p>
            <a:r>
              <a:rPr lang="en-US" sz="1400" dirty="0" smtClean="0"/>
              <a:t>Status updates to TAC and seek endorsement of incremental principles and scope</a:t>
            </a:r>
            <a:endParaRPr lang="en-US" sz="1400" dirty="0"/>
          </a:p>
        </p:txBody>
      </p:sp>
      <p:sp>
        <p:nvSpPr>
          <p:cNvPr id="22" name="Rectangle 21"/>
          <p:cNvSpPr/>
          <p:nvPr/>
        </p:nvSpPr>
        <p:spPr>
          <a:xfrm>
            <a:off x="2351314" y="5029200"/>
            <a:ext cx="6640286"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Board: Monitor progress and </a:t>
            </a:r>
          </a:p>
          <a:p>
            <a:pPr algn="ctr"/>
            <a:r>
              <a:rPr lang="en-US" dirty="0"/>
              <a:t>c</a:t>
            </a:r>
            <a:r>
              <a:rPr lang="en-US" dirty="0" smtClean="0"/>
              <a:t>onsider final set of principles and scope</a:t>
            </a:r>
            <a:endParaRPr lang="en-US" dirty="0"/>
          </a:p>
        </p:txBody>
      </p:sp>
      <p:sp>
        <p:nvSpPr>
          <p:cNvPr id="23" name="Down Arrow 22"/>
          <p:cNvSpPr/>
          <p:nvPr/>
        </p:nvSpPr>
        <p:spPr>
          <a:xfrm>
            <a:off x="3352800" y="4343400"/>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own Arrow 23"/>
          <p:cNvSpPr/>
          <p:nvPr/>
        </p:nvSpPr>
        <p:spPr>
          <a:xfrm>
            <a:off x="4809153" y="4366644"/>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Down Arrow 24"/>
          <p:cNvSpPr/>
          <p:nvPr/>
        </p:nvSpPr>
        <p:spPr>
          <a:xfrm>
            <a:off x="6199414" y="4366645"/>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own Arrow 27"/>
          <p:cNvSpPr/>
          <p:nvPr/>
        </p:nvSpPr>
        <p:spPr>
          <a:xfrm>
            <a:off x="8077199" y="4355759"/>
            <a:ext cx="533400" cy="978241"/>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p:cNvSpPr txBox="1"/>
          <p:nvPr/>
        </p:nvSpPr>
        <p:spPr>
          <a:xfrm>
            <a:off x="2562808" y="4493920"/>
            <a:ext cx="5278794" cy="307777"/>
          </a:xfrm>
          <a:prstGeom prst="rect">
            <a:avLst/>
          </a:prstGeom>
          <a:solidFill>
            <a:schemeClr val="bg2">
              <a:lumMod val="85000"/>
            </a:schemeClr>
          </a:solidFill>
        </p:spPr>
        <p:txBody>
          <a:bodyPr wrap="square" rtlCol="0">
            <a:spAutoFit/>
          </a:bodyPr>
          <a:lstStyle/>
          <a:p>
            <a:r>
              <a:rPr lang="en-US" sz="1400" dirty="0" smtClean="0"/>
              <a:t>Status updates on TAC decisions and status of principles/scope</a:t>
            </a:r>
            <a:endParaRPr lang="en-US" sz="1400" dirty="0"/>
          </a:p>
        </p:txBody>
      </p:sp>
      <p:sp>
        <p:nvSpPr>
          <p:cNvPr id="30" name="TextBox 29"/>
          <p:cNvSpPr txBox="1"/>
          <p:nvPr/>
        </p:nvSpPr>
        <p:spPr>
          <a:xfrm>
            <a:off x="7896030" y="5333008"/>
            <a:ext cx="1219200" cy="1077218"/>
          </a:xfrm>
          <a:prstGeom prst="rect">
            <a:avLst/>
          </a:prstGeom>
          <a:solidFill>
            <a:schemeClr val="bg2">
              <a:lumMod val="75000"/>
            </a:schemeClr>
          </a:solidFill>
        </p:spPr>
        <p:txBody>
          <a:bodyPr wrap="square" rtlCol="0">
            <a:spAutoFit/>
          </a:bodyPr>
          <a:lstStyle/>
          <a:p>
            <a:r>
              <a:rPr lang="en-US" sz="1600" dirty="0" smtClean="0"/>
              <a:t>Board vote on final design principles</a:t>
            </a:r>
            <a:endParaRPr lang="en-US" sz="1600" dirty="0"/>
          </a:p>
        </p:txBody>
      </p:sp>
    </p:spTree>
    <p:extLst>
      <p:ext uri="{BB962C8B-B14F-4D97-AF65-F5344CB8AC3E}">
        <p14:creationId xmlns:p14="http://schemas.microsoft.com/office/powerpoint/2010/main" val="32445515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Arrow Connector 15"/>
          <p:cNvCxnSpPr/>
          <p:nvPr/>
        </p:nvCxnSpPr>
        <p:spPr>
          <a:xfrm flipV="1">
            <a:off x="1346010" y="3997845"/>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flipV="1">
            <a:off x="4038600" y="3997275"/>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p:cNvCxnSpPr/>
          <p:nvPr/>
        </p:nvCxnSpPr>
        <p:spPr>
          <a:xfrm flipV="1">
            <a:off x="6553200" y="397595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flipV="1">
            <a:off x="7596117" y="3997275"/>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7620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p:cNvCxnSpPr/>
          <p:nvPr/>
        </p:nvCxnSpPr>
        <p:spPr>
          <a:xfrm>
            <a:off x="49530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a:off x="2514600" y="309143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a:off x="75438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a:off x="65532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 name="Title 1"/>
          <p:cNvSpPr>
            <a:spLocks noGrp="1"/>
          </p:cNvSpPr>
          <p:nvPr>
            <p:ph type="title"/>
          </p:nvPr>
        </p:nvSpPr>
        <p:spPr/>
        <p:txBody>
          <a:bodyPr/>
          <a:lstStyle/>
          <a:p>
            <a:r>
              <a:rPr lang="en-US" sz="2400" dirty="0"/>
              <a:t>RTCTF </a:t>
            </a:r>
            <a:r>
              <a:rPr lang="en-US" sz="2400" dirty="0" smtClean="0"/>
              <a:t>Review Process </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
        <p:nvSpPr>
          <p:cNvPr id="5" name="Rectangle 4"/>
          <p:cNvSpPr/>
          <p:nvPr/>
        </p:nvSpPr>
        <p:spPr>
          <a:xfrm>
            <a:off x="381000" y="998363"/>
            <a:ext cx="18288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smtClean="0"/>
              <a:t>Internal ERCOT draft </a:t>
            </a:r>
            <a:r>
              <a:rPr lang="en-US" sz="1400" i="1" dirty="0"/>
              <a:t>p</a:t>
            </a:r>
            <a:r>
              <a:rPr lang="en-US" sz="1400" i="1" dirty="0" smtClean="0"/>
              <a:t>rinciples and principle </a:t>
            </a:r>
            <a:r>
              <a:rPr lang="en-US" sz="1400" i="1" dirty="0"/>
              <a:t>c</a:t>
            </a:r>
            <a:r>
              <a:rPr lang="en-US" sz="1400" i="1" dirty="0" smtClean="0"/>
              <a:t>oncepts (elements)</a:t>
            </a:r>
            <a:endParaRPr lang="en-US" sz="1400" i="1" dirty="0"/>
          </a:p>
        </p:txBody>
      </p:sp>
      <p:sp>
        <p:nvSpPr>
          <p:cNvPr id="8" name="Rectangle 7"/>
          <p:cNvSpPr/>
          <p:nvPr/>
        </p:nvSpPr>
        <p:spPr>
          <a:xfrm>
            <a:off x="381000" y="1994750"/>
            <a:ext cx="1828800"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presents concepts for meeting in presentation format</a:t>
            </a:r>
            <a:endParaRPr lang="en-US" sz="1600" dirty="0"/>
          </a:p>
        </p:txBody>
      </p:sp>
      <p:sp>
        <p:nvSpPr>
          <p:cNvPr id="9" name="Rectangle 8"/>
          <p:cNvSpPr/>
          <p:nvPr/>
        </p:nvSpPr>
        <p:spPr>
          <a:xfrm>
            <a:off x="2217577" y="1994751"/>
            <a:ext cx="1625219"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takes feedback and posts in 2 days as initial document for MP edits</a:t>
            </a:r>
            <a:endParaRPr lang="en-US" sz="1600" dirty="0"/>
          </a:p>
        </p:txBody>
      </p:sp>
      <p:sp>
        <p:nvSpPr>
          <p:cNvPr id="10" name="Rectangle 9"/>
          <p:cNvSpPr/>
          <p:nvPr/>
        </p:nvSpPr>
        <p:spPr>
          <a:xfrm>
            <a:off x="3352800" y="4280751"/>
            <a:ext cx="2819400"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MPs submit feedback as edits to document and any </a:t>
            </a:r>
          </a:p>
          <a:p>
            <a:pPr algn="ctr"/>
            <a:r>
              <a:rPr lang="en-US" sz="1600" dirty="0" smtClean="0"/>
              <a:t>-   Concerns  </a:t>
            </a:r>
            <a:endParaRPr lang="en-US" sz="1600" dirty="0"/>
          </a:p>
          <a:p>
            <a:pPr marL="285750" indent="-285750" algn="ctr">
              <a:buFontTx/>
              <a:buChar char="-"/>
            </a:pPr>
            <a:r>
              <a:rPr lang="en-US" sz="1600" dirty="0" smtClean="0"/>
              <a:t>Alternatives</a:t>
            </a:r>
            <a:endParaRPr lang="en-US" sz="1600" dirty="0"/>
          </a:p>
        </p:txBody>
      </p:sp>
      <p:sp>
        <p:nvSpPr>
          <p:cNvPr id="11" name="Rectangle 10"/>
          <p:cNvSpPr/>
          <p:nvPr/>
        </p:nvSpPr>
        <p:spPr>
          <a:xfrm>
            <a:off x="381000" y="4280751"/>
            <a:ext cx="1836577"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MPs share initial feedback, concern, request for additional </a:t>
            </a:r>
            <a:r>
              <a:rPr lang="en-US" sz="1600" dirty="0" smtClean="0"/>
              <a:t>information</a:t>
            </a:r>
            <a:endParaRPr lang="en-US" sz="1600" dirty="0"/>
          </a:p>
        </p:txBody>
      </p:sp>
      <p:sp>
        <p:nvSpPr>
          <p:cNvPr id="12" name="Rectangle 11"/>
          <p:cNvSpPr/>
          <p:nvPr/>
        </p:nvSpPr>
        <p:spPr>
          <a:xfrm>
            <a:off x="6349622" y="4280751"/>
            <a:ext cx="2515168" cy="13580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MPs must document concerns and alternative approach prior to meeting, and be prepared to discuss</a:t>
            </a:r>
          </a:p>
        </p:txBody>
      </p:sp>
      <p:sp>
        <p:nvSpPr>
          <p:cNvPr id="13" name="Rectangle 12"/>
          <p:cNvSpPr/>
          <p:nvPr/>
        </p:nvSpPr>
        <p:spPr>
          <a:xfrm>
            <a:off x="6349621" y="1994750"/>
            <a:ext cx="2489580" cy="1447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provides responses to finalize supporting principle concept</a:t>
            </a:r>
            <a:endParaRPr lang="en-US" sz="1600" dirty="0"/>
          </a:p>
        </p:txBody>
      </p:sp>
      <p:sp>
        <p:nvSpPr>
          <p:cNvPr id="14" name="Right Arrow 13"/>
          <p:cNvSpPr/>
          <p:nvPr/>
        </p:nvSpPr>
        <p:spPr>
          <a:xfrm>
            <a:off x="304800" y="3518751"/>
            <a:ext cx="8686800" cy="609600"/>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Meeting #1                                 Meeting #2                             Meeting #3</a:t>
            </a:r>
            <a:endParaRPr lang="en-US" dirty="0"/>
          </a:p>
        </p:txBody>
      </p:sp>
      <p:sp>
        <p:nvSpPr>
          <p:cNvPr id="25" name="TextBox 24"/>
          <p:cNvSpPr txBox="1"/>
          <p:nvPr/>
        </p:nvSpPr>
        <p:spPr>
          <a:xfrm>
            <a:off x="6759846" y="5867400"/>
            <a:ext cx="2309883" cy="830997"/>
          </a:xfrm>
          <a:prstGeom prst="rect">
            <a:avLst/>
          </a:prstGeom>
          <a:solidFill>
            <a:schemeClr val="bg1"/>
          </a:solidFill>
          <a:ln>
            <a:solidFill>
              <a:srgbClr val="FF0000"/>
            </a:solidFill>
          </a:ln>
        </p:spPr>
        <p:txBody>
          <a:bodyPr wrap="square" rtlCol="0">
            <a:spAutoFit/>
          </a:bodyPr>
          <a:lstStyle/>
          <a:p>
            <a:r>
              <a:rPr lang="en-US" sz="1600" dirty="0" smtClean="0">
                <a:solidFill>
                  <a:srgbClr val="FF0000"/>
                </a:solidFill>
              </a:rPr>
              <a:t>Take consensus and non-consensus items to TAC for vote</a:t>
            </a:r>
            <a:endParaRPr lang="en-US" sz="1600" dirty="0">
              <a:solidFill>
                <a:srgbClr val="FF0000"/>
              </a:solidFill>
            </a:endParaRPr>
          </a:p>
        </p:txBody>
      </p:sp>
      <p:sp>
        <p:nvSpPr>
          <p:cNvPr id="26" name="Rectangle 25"/>
          <p:cNvSpPr/>
          <p:nvPr/>
        </p:nvSpPr>
        <p:spPr>
          <a:xfrm>
            <a:off x="4013012" y="1988963"/>
            <a:ext cx="2159188" cy="14535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posts all MP feedback and responds to MP redlines, concerns, alternatives</a:t>
            </a:r>
            <a:endParaRPr lang="en-US" sz="1600" dirty="0"/>
          </a:p>
        </p:txBody>
      </p:sp>
    </p:spTree>
    <p:extLst>
      <p:ext uri="{BB962C8B-B14F-4D97-AF65-F5344CB8AC3E}">
        <p14:creationId xmlns:p14="http://schemas.microsoft.com/office/powerpoint/2010/main" val="6905603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Outline of RTCTF Update </a:t>
            </a:r>
            <a:endParaRPr lang="en-US" sz="2400" dirty="0"/>
          </a:p>
        </p:txBody>
      </p:sp>
      <p:sp>
        <p:nvSpPr>
          <p:cNvPr id="3" name="Content Placeholder 2"/>
          <p:cNvSpPr>
            <a:spLocks noGrp="1"/>
          </p:cNvSpPr>
          <p:nvPr>
            <p:ph idx="1"/>
          </p:nvPr>
        </p:nvSpPr>
        <p:spPr>
          <a:xfrm>
            <a:off x="413238" y="1066800"/>
            <a:ext cx="8534400" cy="5052221"/>
          </a:xfrm>
        </p:spPr>
        <p:txBody>
          <a:bodyPr/>
          <a:lstStyle/>
          <a:p>
            <a:pPr>
              <a:spcBef>
                <a:spcPts val="1000"/>
              </a:spcBef>
              <a:spcAft>
                <a:spcPts val="1000"/>
              </a:spcAft>
            </a:pPr>
            <a:r>
              <a:rPr lang="en-US" sz="2000" dirty="0" smtClean="0"/>
              <a:t>TAC Voting Items for Key Principles</a:t>
            </a:r>
          </a:p>
          <a:p>
            <a:pPr>
              <a:spcBef>
                <a:spcPts val="1000"/>
              </a:spcBef>
              <a:spcAft>
                <a:spcPts val="1000"/>
              </a:spcAft>
            </a:pPr>
            <a:r>
              <a:rPr lang="en-US" sz="2000" dirty="0"/>
              <a:t>TAC </a:t>
            </a:r>
            <a:r>
              <a:rPr lang="en-US" sz="2000" dirty="0" smtClean="0"/>
              <a:t>Consideration of RTCTF Charter Modifications</a:t>
            </a:r>
          </a:p>
          <a:p>
            <a:pPr>
              <a:spcBef>
                <a:spcPts val="1000"/>
              </a:spcBef>
              <a:spcAft>
                <a:spcPts val="1000"/>
              </a:spcAft>
            </a:pPr>
            <a:r>
              <a:rPr lang="en-US" sz="2000" dirty="0" smtClean="0"/>
              <a:t>Appendix</a:t>
            </a:r>
            <a:endParaRPr lang="en-US" sz="2000" dirty="0"/>
          </a:p>
          <a:p>
            <a:pPr lvl="1">
              <a:spcBef>
                <a:spcPts val="1000"/>
              </a:spcBef>
              <a:spcAft>
                <a:spcPts val="1000"/>
              </a:spcAft>
            </a:pPr>
            <a:r>
              <a:rPr lang="en-US" sz="1800" dirty="0" smtClean="0"/>
              <a:t>Reminder of review processes for RTCTF</a:t>
            </a:r>
            <a:r>
              <a:rPr lang="en-US" sz="1800" dirty="0"/>
              <a:t>, TAC, and Board</a:t>
            </a:r>
          </a:p>
          <a:p>
            <a:pPr>
              <a:spcBef>
                <a:spcPts val="1000"/>
              </a:spcBef>
              <a:spcAft>
                <a:spcPts val="1000"/>
              </a:spcAft>
            </a:pPr>
            <a:endParaRPr lang="en-US" sz="20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775446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TAC Voting Items</a:t>
            </a:r>
            <a:endParaRPr lang="en-US" sz="2400" dirty="0"/>
          </a:p>
        </p:txBody>
      </p:sp>
      <p:sp>
        <p:nvSpPr>
          <p:cNvPr id="3" name="Content Placeholder 2"/>
          <p:cNvSpPr>
            <a:spLocks noGrp="1"/>
          </p:cNvSpPr>
          <p:nvPr>
            <p:ph idx="1"/>
          </p:nvPr>
        </p:nvSpPr>
        <p:spPr>
          <a:xfrm>
            <a:off x="381000" y="914400"/>
            <a:ext cx="8458200" cy="5410200"/>
          </a:xfrm>
        </p:spPr>
        <p:txBody>
          <a:bodyPr/>
          <a:lstStyle/>
          <a:p>
            <a:r>
              <a:rPr lang="en-US" sz="2000" dirty="0" smtClean="0"/>
              <a:t>TAC </a:t>
            </a:r>
            <a:r>
              <a:rPr lang="en-US" sz="2000" dirty="0"/>
              <a:t>is being asked to </a:t>
            </a:r>
            <a:r>
              <a:rPr lang="en-US" sz="2000" dirty="0" smtClean="0"/>
              <a:t>consider endorsement of a subset of RTCTF Key Principles </a:t>
            </a:r>
            <a:endParaRPr lang="en-US" sz="2000" dirty="0"/>
          </a:p>
          <a:p>
            <a:endParaRPr lang="en-US" sz="2000" u="sng" dirty="0" smtClean="0"/>
          </a:p>
          <a:p>
            <a:r>
              <a:rPr lang="en-US" sz="2000" u="sng" dirty="0" smtClean="0"/>
              <a:t>Key Principle (Consensus Items)</a:t>
            </a:r>
          </a:p>
          <a:p>
            <a:pPr lvl="1"/>
            <a:r>
              <a:rPr lang="en-US" sz="1800" dirty="0"/>
              <a:t>Key Principle </a:t>
            </a:r>
            <a:r>
              <a:rPr lang="en-US" sz="1800" dirty="0" smtClean="0"/>
              <a:t>1.1 Subsections 1, 3, 4:  Ancillary </a:t>
            </a:r>
            <a:r>
              <a:rPr lang="en-US" sz="1800" dirty="0"/>
              <a:t>Service Demand Curves and Current Market Price Adders</a:t>
            </a:r>
          </a:p>
          <a:p>
            <a:pPr lvl="1"/>
            <a:r>
              <a:rPr lang="en-US" sz="1800" dirty="0" smtClean="0"/>
              <a:t>Key Principle 1.2 Subsections 1 </a:t>
            </a:r>
            <a:r>
              <a:rPr lang="en-US" sz="1800" dirty="0"/>
              <a:t>&amp; </a:t>
            </a:r>
            <a:r>
              <a:rPr lang="en-US" sz="1800" dirty="0" smtClean="0"/>
              <a:t>2: </a:t>
            </a:r>
            <a:r>
              <a:rPr lang="en-US" sz="1800" dirty="0"/>
              <a:t>System-Wide Offer Cap and Power Balance Penalty </a:t>
            </a:r>
            <a:r>
              <a:rPr lang="en-US" sz="1800" dirty="0" smtClean="0"/>
              <a:t>Price</a:t>
            </a:r>
          </a:p>
          <a:p>
            <a:pPr marL="0" indent="0">
              <a:buNone/>
            </a:pPr>
            <a:endParaRPr lang="en-US" sz="1800" u="sng"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4666422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1.1 Subsections 1, 3, 4</a:t>
            </a:r>
            <a:r>
              <a:rPr lang="en-US" sz="2000" dirty="0"/>
              <a:t>: </a:t>
            </a:r>
            <a:r>
              <a:rPr lang="en-US" sz="2000" dirty="0" smtClean="0"/>
              <a:t>Ancillary </a:t>
            </a:r>
            <a:r>
              <a:rPr lang="en-US" sz="2000" dirty="0"/>
              <a:t>Service Demand Curves and Current Market Price Adders</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5" name="Content Placeholder 2"/>
          <p:cNvSpPr>
            <a:spLocks noGrp="1"/>
          </p:cNvSpPr>
          <p:nvPr>
            <p:ph idx="1"/>
          </p:nvPr>
        </p:nvSpPr>
        <p:spPr>
          <a:xfrm>
            <a:off x="304800" y="914400"/>
            <a:ext cx="8534400" cy="5410200"/>
          </a:xfrm>
        </p:spPr>
        <p:txBody>
          <a:bodyPr/>
          <a:lstStyle/>
          <a:p>
            <a:r>
              <a:rPr lang="en-US" sz="1800" u="sng" dirty="0" smtClean="0"/>
              <a:t>KP 1.1</a:t>
            </a:r>
            <a:r>
              <a:rPr lang="en-US" sz="1800" dirty="0" smtClean="0"/>
              <a:t> </a:t>
            </a:r>
            <a:r>
              <a:rPr lang="en-US" sz="1600" dirty="0"/>
              <a:t>The pricing of reserves and energy with Real-Time Co-Optimization (RTC) will reflect the use of demand curves based on the Operating Reserve Demand Curve (ORDC) while continuing to adjust for defined out-of-market actions taken by ERCOT to maintain reliability</a:t>
            </a:r>
            <a:r>
              <a:rPr lang="en-US" sz="1600" dirty="0" smtClean="0"/>
              <a:t>.</a:t>
            </a:r>
          </a:p>
          <a:p>
            <a:pPr marL="0" indent="0">
              <a:buNone/>
            </a:pPr>
            <a:endParaRPr lang="en-US" sz="1050" dirty="0" smtClean="0"/>
          </a:p>
          <a:p>
            <a:r>
              <a:rPr lang="en-US" sz="1800" u="sng" dirty="0" smtClean="0"/>
              <a:t>Subsections (summarized)</a:t>
            </a:r>
          </a:p>
          <a:p>
            <a:pPr marL="800100" lvl="1" indent="-342900">
              <a:buFont typeface="+mj-lt"/>
              <a:buAutoNum type="arabicParenR"/>
            </a:pPr>
            <a:r>
              <a:rPr lang="en-US" sz="1600" dirty="0" smtClean="0"/>
              <a:t>The </a:t>
            </a:r>
            <a:r>
              <a:rPr lang="en-US" sz="1600" dirty="0"/>
              <a:t>ORDC price adders </a:t>
            </a:r>
            <a:r>
              <a:rPr lang="en-US" sz="1600" dirty="0" smtClean="0"/>
              <a:t>are </a:t>
            </a:r>
            <a:r>
              <a:rPr lang="en-US" sz="1600" dirty="0"/>
              <a:t>eliminated under </a:t>
            </a:r>
            <a:r>
              <a:rPr lang="en-US" sz="1600" dirty="0" smtClean="0"/>
              <a:t>RTC.  </a:t>
            </a:r>
            <a:r>
              <a:rPr lang="en-US" sz="1600" dirty="0"/>
              <a:t>Instead, the Real-Time market </a:t>
            </a:r>
            <a:r>
              <a:rPr lang="en-US" sz="1600" dirty="0" smtClean="0"/>
              <a:t>optimization </a:t>
            </a:r>
            <a:r>
              <a:rPr lang="en-US" sz="1600" dirty="0"/>
              <a:t>will use </a:t>
            </a:r>
            <a:r>
              <a:rPr lang="en-US" sz="1600" dirty="0" smtClean="0"/>
              <a:t>Ancillary Service Demand </a:t>
            </a:r>
            <a:r>
              <a:rPr lang="en-US" sz="1600" dirty="0"/>
              <a:t>Curves (ASDCs) </a:t>
            </a:r>
            <a:r>
              <a:rPr lang="en-US" sz="1600" dirty="0"/>
              <a:t>as </a:t>
            </a:r>
            <a:r>
              <a:rPr lang="en-US" sz="1600" dirty="0"/>
              <a:t>input and determine Market Clearing Prices for Capacity (MCPCs) for each </a:t>
            </a:r>
            <a:r>
              <a:rPr lang="en-US" sz="1600" dirty="0" smtClean="0"/>
              <a:t>AS product.</a:t>
            </a:r>
          </a:p>
          <a:p>
            <a:pPr marL="800100" lvl="1" indent="-342900">
              <a:buFont typeface="+mj-lt"/>
              <a:buAutoNum type="arabicParenR" startAt="3"/>
            </a:pPr>
            <a:r>
              <a:rPr lang="en-US" sz="1600" dirty="0"/>
              <a:t>Real-Time Ancillary Service (AS) </a:t>
            </a:r>
            <a:r>
              <a:rPr lang="en-US" sz="1600" dirty="0"/>
              <a:t>Settlement </a:t>
            </a:r>
            <a:r>
              <a:rPr lang="en-US" sz="1600" dirty="0"/>
              <a:t>will no longer include the Reliability Deployment Price Adder.  Instead, the MCPCs for AS resulting from including the impacts of the pricing run will be used for Real-Time AS </a:t>
            </a:r>
            <a:r>
              <a:rPr lang="en-US" sz="1600" dirty="0" smtClean="0"/>
              <a:t>Imbalance </a:t>
            </a:r>
            <a:r>
              <a:rPr lang="en-US" sz="1600" dirty="0"/>
              <a:t>Settlement. </a:t>
            </a:r>
            <a:endParaRPr lang="en-US" sz="1600" dirty="0" smtClean="0"/>
          </a:p>
          <a:p>
            <a:pPr marL="800100" lvl="1" indent="-342900">
              <a:buFont typeface="+mj-lt"/>
              <a:buAutoNum type="arabicParenR" startAt="3"/>
            </a:pPr>
            <a:r>
              <a:rPr lang="en-US" sz="1600" dirty="0" smtClean="0"/>
              <a:t>Establish the calculations to reasonably </a:t>
            </a:r>
            <a:r>
              <a:rPr lang="en-US" sz="1600" dirty="0"/>
              <a:t>reflect the current RTM pricing outcomes expected with the ORDC methodology changes being made </a:t>
            </a:r>
            <a:r>
              <a:rPr lang="en-US" sz="1600" dirty="0" smtClean="0"/>
              <a:t>in </a:t>
            </a:r>
            <a:r>
              <a:rPr lang="en-US" sz="1600" dirty="0"/>
              <a:t>March, 2020, </a:t>
            </a:r>
            <a:r>
              <a:rPr lang="en-US" sz="1600" dirty="0" smtClean="0"/>
              <a:t>to develop </a:t>
            </a:r>
            <a:r>
              <a:rPr lang="en-US" sz="1600" dirty="0"/>
              <a:t>a single aggregate ORDC for disaggregation into individual </a:t>
            </a:r>
            <a:r>
              <a:rPr lang="en-US" sz="1600" dirty="0" smtClean="0"/>
              <a:t>ASDCs.</a:t>
            </a:r>
          </a:p>
          <a:p>
            <a:pPr marL="800100" lvl="1" indent="-342900">
              <a:buFont typeface="+mj-lt"/>
              <a:buAutoNum type="arabicParenR" startAt="3"/>
            </a:pPr>
            <a:endParaRPr lang="en-US" sz="1400" dirty="0" smtClean="0"/>
          </a:p>
          <a:p>
            <a:r>
              <a:rPr lang="en-US" sz="1800" u="sng" dirty="0" smtClean="0"/>
              <a:t>Meetings and discussion</a:t>
            </a:r>
            <a:r>
              <a:rPr lang="en-US" sz="1800" dirty="0" smtClean="0"/>
              <a:t>: </a:t>
            </a:r>
          </a:p>
          <a:p>
            <a:pPr lvl="1"/>
            <a:r>
              <a:rPr lang="en-US" sz="1600" dirty="0" smtClean="0"/>
              <a:t>August 9 RTCTF discussion.</a:t>
            </a:r>
          </a:p>
          <a:p>
            <a:pPr lvl="1"/>
            <a:r>
              <a:rPr lang="en-US" sz="1600" dirty="0"/>
              <a:t>August </a:t>
            </a:r>
            <a:r>
              <a:rPr lang="en-US" sz="1600" dirty="0" smtClean="0"/>
              <a:t>27 </a:t>
            </a:r>
            <a:r>
              <a:rPr lang="en-US" sz="1600" dirty="0"/>
              <a:t>RTCTF </a:t>
            </a:r>
            <a:r>
              <a:rPr lang="en-US" sz="1600" dirty="0" smtClean="0"/>
              <a:t>consensus on language for these three items. </a:t>
            </a:r>
          </a:p>
        </p:txBody>
      </p:sp>
    </p:spTree>
    <p:extLst>
      <p:ext uri="{BB962C8B-B14F-4D97-AF65-F5344CB8AC3E}">
        <p14:creationId xmlns:p14="http://schemas.microsoft.com/office/powerpoint/2010/main" val="795849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1.2 Subsections 1 &amp; 2: System-Wide Offer Cap and Power Balance Penalty Price</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5" name="Content Placeholder 2"/>
          <p:cNvSpPr>
            <a:spLocks noGrp="1"/>
          </p:cNvSpPr>
          <p:nvPr>
            <p:ph idx="1"/>
          </p:nvPr>
        </p:nvSpPr>
        <p:spPr>
          <a:xfrm>
            <a:off x="304800" y="914400"/>
            <a:ext cx="8534400" cy="5410200"/>
          </a:xfrm>
        </p:spPr>
        <p:txBody>
          <a:bodyPr/>
          <a:lstStyle/>
          <a:p>
            <a:r>
              <a:rPr lang="en-US" sz="1800" u="sng" dirty="0" smtClean="0"/>
              <a:t>KP 1.2</a:t>
            </a:r>
            <a:r>
              <a:rPr lang="en-US" sz="1800" dirty="0"/>
              <a:t> </a:t>
            </a:r>
            <a:r>
              <a:rPr lang="en-US" sz="1600" dirty="0"/>
              <a:t>The values of and interaction between System-Wide Offer Cap (SWOC), Value-of-Lost-Load (VOLL), and Power Balance Penalty Price (PBPP) must be evaluated as part of implementation of </a:t>
            </a:r>
            <a:r>
              <a:rPr lang="en-US" sz="1600" dirty="0" smtClean="0"/>
              <a:t>RTC.  </a:t>
            </a:r>
            <a:r>
              <a:rPr lang="en-US" sz="1600" dirty="0"/>
              <a:t>This </a:t>
            </a:r>
            <a:r>
              <a:rPr lang="en-US" sz="1600" dirty="0"/>
              <a:t>Key </a:t>
            </a:r>
            <a:r>
              <a:rPr lang="en-US" sz="1600" dirty="0"/>
              <a:t>P</a:t>
            </a:r>
            <a:r>
              <a:rPr lang="en-US" sz="1600" dirty="0"/>
              <a:t>rinciple </a:t>
            </a:r>
            <a:r>
              <a:rPr lang="en-US" sz="1600" dirty="0"/>
              <a:t>identifies which values are changing and which one are remaining the same</a:t>
            </a:r>
            <a:r>
              <a:rPr lang="en-US" sz="1600" dirty="0" smtClean="0"/>
              <a:t>.</a:t>
            </a:r>
          </a:p>
          <a:p>
            <a:pPr marL="0" indent="0">
              <a:buNone/>
            </a:pPr>
            <a:endParaRPr lang="en-US" sz="1050" dirty="0" smtClean="0"/>
          </a:p>
          <a:p>
            <a:r>
              <a:rPr lang="en-US" sz="1800" u="sng" dirty="0" smtClean="0"/>
              <a:t>Subsections (summarized)</a:t>
            </a:r>
          </a:p>
          <a:p>
            <a:pPr marL="800100" lvl="1" indent="-342900">
              <a:buFont typeface="+mj-lt"/>
              <a:buAutoNum type="arabicParenR"/>
            </a:pPr>
            <a:r>
              <a:rPr lang="en-US" sz="1600" dirty="0" smtClean="0"/>
              <a:t>For </a:t>
            </a:r>
            <a:r>
              <a:rPr lang="en-US" sz="1600" dirty="0"/>
              <a:t>the period of the annual Resource Adequacy cycle where the </a:t>
            </a:r>
            <a:r>
              <a:rPr lang="en-US" sz="1600" dirty="0" smtClean="0"/>
              <a:t>Peaker Net Margin (PNM) threshold </a:t>
            </a:r>
            <a:r>
              <a:rPr lang="en-US" sz="1600" dirty="0"/>
              <a:t>has not been met, the following parameters </a:t>
            </a:r>
            <a:r>
              <a:rPr lang="en-US" sz="1600" dirty="0" smtClean="0"/>
              <a:t>are in effect:</a:t>
            </a:r>
            <a:endParaRPr lang="en-US" sz="1600" dirty="0"/>
          </a:p>
          <a:p>
            <a:pPr marL="1200150" lvl="2" indent="-342900">
              <a:buFont typeface="+mj-lt"/>
              <a:buAutoNum type="alphaLcParenR"/>
            </a:pPr>
            <a:r>
              <a:rPr lang="en-US" sz="1200" dirty="0" smtClean="0"/>
              <a:t>SWOC </a:t>
            </a:r>
            <a:r>
              <a:rPr lang="en-US" sz="1200" dirty="0"/>
              <a:t>will be equal to $2,000/MWh;</a:t>
            </a:r>
          </a:p>
          <a:p>
            <a:pPr marL="1200150" lvl="2" indent="-342900">
              <a:buFont typeface="+mj-lt"/>
              <a:buAutoNum type="alphaLcParenR"/>
            </a:pPr>
            <a:r>
              <a:rPr lang="en-US" sz="1200" dirty="0" smtClean="0"/>
              <a:t>VOLL </a:t>
            </a:r>
            <a:r>
              <a:rPr lang="en-US" sz="1200" dirty="0"/>
              <a:t>and the maximum Ancillary Service Demand Curve (ASDC) value will be equal to $9,000/MWh; </a:t>
            </a:r>
          </a:p>
          <a:p>
            <a:pPr marL="1200150" lvl="2" indent="-342900">
              <a:buFont typeface="+mj-lt"/>
              <a:buAutoNum type="alphaLcParenR"/>
            </a:pPr>
            <a:r>
              <a:rPr lang="en-US" sz="1200" dirty="0" smtClean="0"/>
              <a:t>The </a:t>
            </a:r>
            <a:r>
              <a:rPr lang="en-US" sz="1200" dirty="0"/>
              <a:t>energy price, exclusive of congestion costs, </a:t>
            </a:r>
            <a:r>
              <a:rPr lang="en-US" sz="1200" dirty="0" smtClean="0"/>
              <a:t>will </a:t>
            </a:r>
            <a:r>
              <a:rPr lang="en-US" sz="1200" dirty="0"/>
              <a:t>be capped at $9,000/MWh; and</a:t>
            </a:r>
          </a:p>
          <a:p>
            <a:pPr marL="1200150" lvl="2" indent="-342900">
              <a:buFont typeface="+mj-lt"/>
              <a:buAutoNum type="alphaLcParenR"/>
            </a:pPr>
            <a:r>
              <a:rPr lang="en-US" sz="1200" dirty="0" smtClean="0"/>
              <a:t>PBPP </a:t>
            </a:r>
            <a:r>
              <a:rPr lang="en-US" sz="1200" dirty="0"/>
              <a:t>will be equal to $11,000.01/MWh.</a:t>
            </a:r>
          </a:p>
          <a:p>
            <a:pPr marL="800100" lvl="1" indent="-342900">
              <a:buFont typeface="+mj-lt"/>
              <a:buAutoNum type="arabicParenR"/>
            </a:pPr>
            <a:r>
              <a:rPr lang="en-US" sz="1600" dirty="0" smtClean="0"/>
              <a:t>After </a:t>
            </a:r>
            <a:r>
              <a:rPr lang="en-US" sz="1600" dirty="0"/>
              <a:t>the PNM threshold has been met, a process will </a:t>
            </a:r>
            <a:r>
              <a:rPr lang="en-US" sz="1600" dirty="0" smtClean="0"/>
              <a:t>adjust </a:t>
            </a:r>
            <a:r>
              <a:rPr lang="en-US" sz="1600" dirty="0"/>
              <a:t>the </a:t>
            </a:r>
            <a:r>
              <a:rPr lang="en-US" sz="1600" dirty="0" smtClean="0"/>
              <a:t>parameters:</a:t>
            </a:r>
            <a:endParaRPr lang="en-US" sz="1600" dirty="0"/>
          </a:p>
          <a:p>
            <a:pPr marL="1200150" lvl="2" indent="-342900">
              <a:buFont typeface="+mj-lt"/>
              <a:buAutoNum type="arabicParenR"/>
            </a:pPr>
            <a:r>
              <a:rPr lang="en-US" sz="1200" dirty="0" smtClean="0"/>
              <a:t>SWOC </a:t>
            </a:r>
            <a:r>
              <a:rPr lang="en-US" sz="1200" dirty="0"/>
              <a:t>will be equal to $2,000/MWh;</a:t>
            </a:r>
          </a:p>
          <a:p>
            <a:pPr marL="1200150" lvl="2" indent="-342900">
              <a:buFont typeface="+mj-lt"/>
              <a:buAutoNum type="arabicParenR"/>
            </a:pPr>
            <a:r>
              <a:rPr lang="en-US" sz="1200" dirty="0" smtClean="0"/>
              <a:t>VOLL </a:t>
            </a:r>
            <a:r>
              <a:rPr lang="en-US" sz="1200" dirty="0"/>
              <a:t>and the maximum ASDC value will be equal to $2,000/MWh; </a:t>
            </a:r>
          </a:p>
          <a:p>
            <a:pPr marL="1200150" lvl="2" indent="-342900">
              <a:buFont typeface="+mj-lt"/>
              <a:buAutoNum type="arabicParenR"/>
            </a:pPr>
            <a:r>
              <a:rPr lang="en-US" sz="1200" dirty="0" smtClean="0"/>
              <a:t>The </a:t>
            </a:r>
            <a:r>
              <a:rPr lang="en-US" sz="1200" dirty="0"/>
              <a:t>energy price, exclusive of congestion costs, </a:t>
            </a:r>
            <a:r>
              <a:rPr lang="en-US" sz="1200" dirty="0" smtClean="0"/>
              <a:t>will </a:t>
            </a:r>
            <a:r>
              <a:rPr lang="en-US" sz="1200" dirty="0"/>
              <a:t>be capped at $2,000/MWh; and</a:t>
            </a:r>
          </a:p>
          <a:p>
            <a:pPr marL="1200150" lvl="2" indent="-342900">
              <a:buFont typeface="+mj-lt"/>
              <a:buAutoNum type="arabicParenR"/>
            </a:pPr>
            <a:r>
              <a:rPr lang="en-US" sz="1200" dirty="0" smtClean="0"/>
              <a:t>PBPP </a:t>
            </a:r>
            <a:r>
              <a:rPr lang="en-US" sz="1200" dirty="0"/>
              <a:t>will be equal to $4,000.01/MWh.</a:t>
            </a:r>
          </a:p>
          <a:p>
            <a:r>
              <a:rPr lang="en-US" sz="1800" u="sng" dirty="0" smtClean="0"/>
              <a:t>Meetings and discussion</a:t>
            </a:r>
            <a:r>
              <a:rPr lang="en-US" sz="1800" dirty="0" smtClean="0"/>
              <a:t>: </a:t>
            </a:r>
          </a:p>
          <a:p>
            <a:pPr lvl="1"/>
            <a:r>
              <a:rPr lang="en-US" sz="1600" dirty="0" smtClean="0"/>
              <a:t>August 9 RTCTF discussion.</a:t>
            </a:r>
          </a:p>
          <a:p>
            <a:pPr lvl="1"/>
            <a:r>
              <a:rPr lang="en-US" sz="1600" dirty="0"/>
              <a:t>August </a:t>
            </a:r>
            <a:r>
              <a:rPr lang="en-US" sz="1600" dirty="0" smtClean="0"/>
              <a:t>27 </a:t>
            </a:r>
            <a:r>
              <a:rPr lang="en-US" sz="1600" dirty="0"/>
              <a:t>RTCTF </a:t>
            </a:r>
            <a:r>
              <a:rPr lang="en-US" sz="1600" dirty="0" smtClean="0"/>
              <a:t>consensus on language for these three items. </a:t>
            </a:r>
          </a:p>
        </p:txBody>
      </p:sp>
    </p:spTree>
    <p:extLst>
      <p:ext uri="{BB962C8B-B14F-4D97-AF65-F5344CB8AC3E}">
        <p14:creationId xmlns:p14="http://schemas.microsoft.com/office/powerpoint/2010/main" val="811118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TAC Voting Items for Key Principles</a:t>
            </a:r>
          </a:p>
        </p:txBody>
      </p:sp>
      <p:sp>
        <p:nvSpPr>
          <p:cNvPr id="3" name="Content Placeholder 2"/>
          <p:cNvSpPr>
            <a:spLocks noGrp="1"/>
          </p:cNvSpPr>
          <p:nvPr>
            <p:ph idx="1"/>
          </p:nvPr>
        </p:nvSpPr>
        <p:spPr>
          <a:xfrm>
            <a:off x="304800" y="918369"/>
            <a:ext cx="8534400" cy="5486400"/>
          </a:xfrm>
        </p:spPr>
        <p:txBody>
          <a:bodyPr/>
          <a:lstStyle/>
          <a:p>
            <a:r>
              <a:rPr lang="en-US" sz="2000" dirty="0" smtClean="0"/>
              <a:t>Requesting TAC consideration today:</a:t>
            </a:r>
          </a:p>
          <a:p>
            <a:pPr lvl="1"/>
            <a:r>
              <a:rPr lang="en-US" sz="1800" i="1" dirty="0" smtClean="0">
                <a:solidFill>
                  <a:srgbClr val="C00000"/>
                </a:solidFill>
              </a:rPr>
              <a:t>TAC </a:t>
            </a:r>
            <a:r>
              <a:rPr lang="en-US" sz="1800" i="1" dirty="0">
                <a:solidFill>
                  <a:srgbClr val="C00000"/>
                </a:solidFill>
              </a:rPr>
              <a:t>votes to endorse </a:t>
            </a:r>
            <a:r>
              <a:rPr lang="en-US" sz="1800" i="1" dirty="0" smtClean="0">
                <a:solidFill>
                  <a:srgbClr val="C00000"/>
                </a:solidFill>
              </a:rPr>
              <a:t>the RTC Key Principles below for </a:t>
            </a:r>
            <a:r>
              <a:rPr lang="en-US" sz="1800" i="1" dirty="0">
                <a:solidFill>
                  <a:srgbClr val="C00000"/>
                </a:solidFill>
              </a:rPr>
              <a:t>purposes of informing the Board</a:t>
            </a:r>
            <a:r>
              <a:rPr lang="en-US" sz="1800" i="1" dirty="0" smtClean="0">
                <a:solidFill>
                  <a:srgbClr val="C00000"/>
                </a:solidFill>
              </a:rPr>
              <a:t>. </a:t>
            </a:r>
            <a:endParaRPr lang="en-US" sz="1800" i="1" dirty="0">
              <a:solidFill>
                <a:srgbClr val="C00000"/>
              </a:solidFill>
            </a:endParaRPr>
          </a:p>
          <a:p>
            <a:pPr lvl="2"/>
            <a:r>
              <a:rPr lang="en-US" sz="1600" i="1" dirty="0">
                <a:solidFill>
                  <a:srgbClr val="C00000"/>
                </a:solidFill>
              </a:rPr>
              <a:t>Key Principle 1.1 Subsections 1, 3, 4:  Ancillary Service Demand Curves and Current Market Price Adders</a:t>
            </a:r>
          </a:p>
          <a:p>
            <a:pPr lvl="2"/>
            <a:r>
              <a:rPr lang="en-US" sz="1600" i="1" dirty="0">
                <a:solidFill>
                  <a:srgbClr val="C00000"/>
                </a:solidFill>
              </a:rPr>
              <a:t>Key Principle 1.2 Subsections 1 &amp; 2: System-Wide Offer Cap and Power Balance Penalty Price</a:t>
            </a:r>
          </a:p>
          <a:p>
            <a:endParaRPr lang="en-US" sz="1050" dirty="0" smtClean="0"/>
          </a:p>
          <a:p>
            <a:pPr lvl="1"/>
            <a:endParaRPr lang="en-US" sz="18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33371116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TAC Consideration of RTCTF Charter Modifications</a:t>
            </a:r>
            <a:br>
              <a:rPr lang="en-US" sz="2400" dirty="0"/>
            </a:br>
            <a:r>
              <a:rPr lang="en-US" sz="2400" dirty="0"/>
              <a:t> </a:t>
            </a:r>
          </a:p>
        </p:txBody>
      </p:sp>
      <p:sp>
        <p:nvSpPr>
          <p:cNvPr id="3" name="Content Placeholder 2"/>
          <p:cNvSpPr>
            <a:spLocks noGrp="1"/>
          </p:cNvSpPr>
          <p:nvPr>
            <p:ph idx="1"/>
          </p:nvPr>
        </p:nvSpPr>
        <p:spPr>
          <a:xfrm>
            <a:off x="304800" y="918369"/>
            <a:ext cx="8534400" cy="5486400"/>
          </a:xfrm>
        </p:spPr>
        <p:txBody>
          <a:bodyPr/>
          <a:lstStyle/>
          <a:p>
            <a:r>
              <a:rPr lang="en-US" sz="1600" dirty="0" smtClean="0"/>
              <a:t>When TAC considered the first round Key Principles at its July meeting, there was recognition that a procedural modification was needed in the RTCTF Charter to reflect what TAC and the Board do with the Key Principles which are outside of Protocol Section 21 and Section VIII of the ERCOT Board Policies and Procedures.  </a:t>
            </a:r>
          </a:p>
          <a:p>
            <a:r>
              <a:rPr lang="en-US" sz="1600" dirty="0" smtClean="0"/>
              <a:t>Below is the ERCOT proposed language:</a:t>
            </a:r>
            <a:endParaRPr lang="en-US" sz="2000" dirty="0" smtClean="0"/>
          </a:p>
          <a:p>
            <a:endParaRPr lang="en-US" sz="2000" dirty="0"/>
          </a:p>
          <a:p>
            <a:endParaRPr lang="en-US" sz="2000" dirty="0" smtClean="0"/>
          </a:p>
          <a:p>
            <a:endParaRPr lang="en-US" sz="2000" dirty="0" smtClean="0"/>
          </a:p>
          <a:p>
            <a:endParaRPr lang="en-US" sz="2000" dirty="0" smtClean="0"/>
          </a:p>
          <a:p>
            <a:endParaRPr lang="en-US" sz="2000" dirty="0"/>
          </a:p>
          <a:p>
            <a:endParaRPr lang="en-US" sz="2000" dirty="0" smtClean="0"/>
          </a:p>
          <a:p>
            <a:endParaRPr lang="en-US" sz="2000" dirty="0"/>
          </a:p>
          <a:p>
            <a:endParaRPr lang="en-US" sz="1800" dirty="0" smtClean="0"/>
          </a:p>
          <a:p>
            <a:r>
              <a:rPr lang="en-US" sz="1800" dirty="0" smtClean="0"/>
              <a:t>Requesting TAC consideration today:</a:t>
            </a:r>
          </a:p>
          <a:p>
            <a:pPr lvl="1"/>
            <a:r>
              <a:rPr lang="en-US" sz="1800" i="1" dirty="0" smtClean="0">
                <a:solidFill>
                  <a:srgbClr val="C00000"/>
                </a:solidFill>
              </a:rPr>
              <a:t>TAC </a:t>
            </a:r>
            <a:r>
              <a:rPr lang="en-US" sz="1800" i="1" dirty="0">
                <a:solidFill>
                  <a:srgbClr val="C00000"/>
                </a:solidFill>
              </a:rPr>
              <a:t>votes to </a:t>
            </a:r>
            <a:r>
              <a:rPr lang="en-US" sz="1800" i="1" dirty="0" smtClean="0">
                <a:solidFill>
                  <a:srgbClr val="C00000"/>
                </a:solidFill>
              </a:rPr>
              <a:t>approve modifications to the RTCTF Charter.</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pic>
        <p:nvPicPr>
          <p:cNvPr id="5" name="Picture 4"/>
          <p:cNvPicPr>
            <a:picLocks noChangeAspect="1"/>
          </p:cNvPicPr>
          <p:nvPr/>
        </p:nvPicPr>
        <p:blipFill>
          <a:blip r:embed="rId2"/>
          <a:stretch>
            <a:fillRect/>
          </a:stretch>
        </p:blipFill>
        <p:spPr>
          <a:xfrm>
            <a:off x="1066800" y="2349397"/>
            <a:ext cx="6778576" cy="2624344"/>
          </a:xfrm>
          <a:prstGeom prst="rect">
            <a:avLst/>
          </a:prstGeom>
          <a:ln>
            <a:solidFill>
              <a:schemeClr val="tx1"/>
            </a:solidFill>
          </a:ln>
        </p:spPr>
      </p:pic>
    </p:spTree>
    <p:extLst>
      <p:ext uri="{BB962C8B-B14F-4D97-AF65-F5344CB8AC3E}">
        <p14:creationId xmlns:p14="http://schemas.microsoft.com/office/powerpoint/2010/main" val="1513746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			</a:t>
            </a:r>
          </a:p>
          <a:p>
            <a:pPr marL="0" indent="0">
              <a:buNone/>
            </a:pPr>
            <a:endParaRPr lang="en-US" dirty="0" smtClean="0"/>
          </a:p>
          <a:p>
            <a:pPr marL="0" indent="0">
              <a:buNone/>
            </a:pPr>
            <a:r>
              <a:rPr lang="en-US" sz="3600" dirty="0" smtClean="0"/>
              <a:t>			APPENDIX</a:t>
            </a:r>
          </a:p>
          <a:p>
            <a:pPr marL="0" indent="0" algn="ctr">
              <a:buNone/>
            </a:pPr>
            <a:endParaRPr lang="en-US" sz="2800" dirty="0" smtClean="0"/>
          </a:p>
          <a:p>
            <a:pPr marL="0" indent="0" algn="ctr">
              <a:buNone/>
            </a:pPr>
            <a:r>
              <a:rPr lang="en-US" sz="2800" dirty="0" smtClean="0"/>
              <a:t>Review </a:t>
            </a:r>
            <a:r>
              <a:rPr lang="en-US" sz="2800" dirty="0"/>
              <a:t>processes for RTCTF, TAC, and Board</a:t>
            </a:r>
          </a:p>
          <a:p>
            <a:pPr marL="0" indent="0">
              <a:buNone/>
            </a:pPr>
            <a:endParaRPr lang="en-US" sz="3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531902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TAC Review Process</a:t>
            </a:r>
            <a:endParaRPr lang="en-US" dirty="0"/>
          </a:p>
        </p:txBody>
      </p:sp>
      <p:sp>
        <p:nvSpPr>
          <p:cNvPr id="3" name="Content Placeholder 2"/>
          <p:cNvSpPr>
            <a:spLocks noGrp="1"/>
          </p:cNvSpPr>
          <p:nvPr>
            <p:ph idx="1"/>
          </p:nvPr>
        </p:nvSpPr>
        <p:spPr>
          <a:xfrm>
            <a:off x="304800" y="838200"/>
            <a:ext cx="8534400" cy="5334000"/>
          </a:xfrm>
        </p:spPr>
        <p:txBody>
          <a:bodyPr/>
          <a:lstStyle/>
          <a:p>
            <a:r>
              <a:rPr lang="en-US" sz="1600" dirty="0" smtClean="0"/>
              <a:t>TAC serves as the stakeholder body to vote on Design Principles from the RTCTF</a:t>
            </a:r>
          </a:p>
          <a:p>
            <a:pPr lvl="1"/>
            <a:r>
              <a:rPr lang="en-US" sz="1400" dirty="0" smtClean="0"/>
              <a:t>Design Principles narrow the scope and codify design decisions to set direction for ERCOT in developing NPRRs upon completion of the Design Principles.</a:t>
            </a:r>
          </a:p>
          <a:p>
            <a:pPr lvl="1"/>
            <a:r>
              <a:rPr lang="en-US" sz="1400" dirty="0" smtClean="0"/>
              <a:t>Principle Templates are being used to capture the key dates of review, any significant contention or modifications, and the TAC vote.</a:t>
            </a:r>
          </a:p>
          <a:p>
            <a:pPr lvl="1"/>
            <a:endParaRPr lang="en-US" sz="900" dirty="0" smtClean="0"/>
          </a:p>
          <a:p>
            <a:r>
              <a:rPr lang="en-US" sz="1600" dirty="0" smtClean="0"/>
              <a:t>RTC Key </a:t>
            </a:r>
            <a:r>
              <a:rPr lang="en-US" sz="1600" dirty="0"/>
              <a:t>Principles </a:t>
            </a:r>
            <a:r>
              <a:rPr lang="en-US" sz="1600" dirty="0" smtClean="0"/>
              <a:t>are non-binding and will </a:t>
            </a:r>
            <a:r>
              <a:rPr lang="en-US" sz="1600" dirty="0"/>
              <a:t>not go directly to the Board </a:t>
            </a:r>
            <a:r>
              <a:rPr lang="en-US" sz="1600" dirty="0" smtClean="0"/>
              <a:t>after TAC consideration.</a:t>
            </a:r>
          </a:p>
          <a:p>
            <a:pPr lvl="1"/>
            <a:r>
              <a:rPr lang="en-US" sz="1400" dirty="0"/>
              <a:t>Procedures set forth in Protocol Section 21 do not apply to discussions, opinions or </a:t>
            </a:r>
            <a:r>
              <a:rPr lang="en-US" sz="1400" dirty="0" smtClean="0"/>
              <a:t>approvals </a:t>
            </a:r>
            <a:r>
              <a:rPr lang="en-US" sz="1400" dirty="0"/>
              <a:t>by TAC with respect to RTC Key Principles</a:t>
            </a:r>
            <a:r>
              <a:rPr lang="en-US" sz="1400" dirty="0" smtClean="0"/>
              <a:t>.</a:t>
            </a:r>
          </a:p>
          <a:p>
            <a:pPr lvl="1"/>
            <a:r>
              <a:rPr lang="en-US" sz="1400" dirty="0"/>
              <a:t>Section VIII of the ERCOT Board Policies and Procedures does not apply to discussions, opinions or unofficial approvals by TAC with respect to RTC Key Principles.</a:t>
            </a:r>
            <a:endParaRPr lang="en-US" sz="1400" dirty="0" smtClean="0"/>
          </a:p>
          <a:p>
            <a:pPr lvl="1"/>
            <a:endParaRPr lang="en-US" sz="1000" dirty="0"/>
          </a:p>
          <a:p>
            <a:r>
              <a:rPr lang="en-US" sz="1600" dirty="0" smtClean="0"/>
              <a:t>ERCOT </a:t>
            </a:r>
            <a:r>
              <a:rPr lang="en-US" sz="1600" dirty="0"/>
              <a:t>will hold </a:t>
            </a:r>
            <a:r>
              <a:rPr lang="en-US" sz="1600" dirty="0" smtClean="0"/>
              <a:t>(supplement) the RTC </a:t>
            </a:r>
            <a:r>
              <a:rPr lang="en-US" sz="1600" dirty="0"/>
              <a:t>Key Principles pending development and </a:t>
            </a:r>
            <a:r>
              <a:rPr lang="en-US" sz="1600" dirty="0" smtClean="0"/>
              <a:t>review of </a:t>
            </a:r>
            <a:r>
              <a:rPr lang="en-US" sz="1600" dirty="0"/>
              <a:t>all RTC Key Principles by TAC.</a:t>
            </a:r>
          </a:p>
          <a:p>
            <a:pPr lvl="1"/>
            <a:r>
              <a:rPr lang="en-US" sz="1400" dirty="0" smtClean="0"/>
              <a:t>RTC </a:t>
            </a:r>
            <a:r>
              <a:rPr lang="en-US" sz="1400" dirty="0"/>
              <a:t>Key Principle subsections will only be reconsidered if new or conflicting interdependencies are discovered. If information is added to an RTC Key Principal following TAC </a:t>
            </a:r>
            <a:r>
              <a:rPr lang="en-US" sz="1400" dirty="0" smtClean="0"/>
              <a:t>review, </a:t>
            </a:r>
            <a:r>
              <a:rPr lang="en-US" sz="1400" dirty="0"/>
              <a:t>the RTC Key Principle will be taken back to TAC </a:t>
            </a:r>
            <a:r>
              <a:rPr lang="en-US" sz="1400" dirty="0" smtClean="0"/>
              <a:t>consideration. </a:t>
            </a:r>
          </a:p>
          <a:p>
            <a:pPr lvl="1"/>
            <a:r>
              <a:rPr lang="en-US" sz="1400" dirty="0" smtClean="0"/>
              <a:t>ERCOT </a:t>
            </a:r>
            <a:r>
              <a:rPr lang="en-US" sz="1400" dirty="0"/>
              <a:t>will maintain TAC </a:t>
            </a:r>
            <a:r>
              <a:rPr lang="en-US" sz="1400" dirty="0" smtClean="0"/>
              <a:t>reviewed RTC </a:t>
            </a:r>
            <a:r>
              <a:rPr lang="en-US" sz="1400" dirty="0"/>
              <a:t>Key Principle language in template form and post in </a:t>
            </a:r>
            <a:r>
              <a:rPr lang="en-US" sz="1400" dirty="0" smtClean="0"/>
              <a:t>a central </a:t>
            </a:r>
            <a:r>
              <a:rPr lang="en-US" sz="1400" dirty="0"/>
              <a:t>location.</a:t>
            </a:r>
          </a:p>
          <a:p>
            <a:pPr lvl="1"/>
            <a:endParaRPr lang="en-US" sz="1400" dirty="0"/>
          </a:p>
          <a:p>
            <a:pPr lvl="1"/>
            <a:endParaRPr lang="en-US" sz="1600" dirty="0" smtClean="0"/>
          </a:p>
          <a:p>
            <a:pPr lvl="1"/>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3450059664"/>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A658A-C103-45C1-832E-B28E7F58B3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terms/"/>
    <ds:schemaRef ds:uri="c34af464-7aa1-4edd-9be4-83dffc1cb926"/>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2112</TotalTime>
  <Words>1230</Words>
  <Application>Microsoft Office PowerPoint</Application>
  <PresentationFormat>On-screen Show (4:3)</PresentationFormat>
  <Paragraphs>126</Paragraphs>
  <Slides>12</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12</vt:i4>
      </vt:variant>
    </vt:vector>
  </HeadingPairs>
  <TitlesOfParts>
    <vt:vector size="16" baseType="lpstr">
      <vt:lpstr>Arial</vt:lpstr>
      <vt:lpstr>Calibri</vt:lpstr>
      <vt:lpstr>1_Custom Design</vt:lpstr>
      <vt:lpstr>Office Theme</vt:lpstr>
      <vt:lpstr>PowerPoint Presentation</vt:lpstr>
      <vt:lpstr>Outline of RTCTF Update </vt:lpstr>
      <vt:lpstr>TAC Voting Items</vt:lpstr>
      <vt:lpstr>Key Principle 1.1 Subsections 1, 3, 4: Ancillary Service Demand Curves and Current Market Price Adders  </vt:lpstr>
      <vt:lpstr>Key Principle 1.2 Subsections 1 &amp; 2: System-Wide Offer Cap and Power Balance Penalty Price   </vt:lpstr>
      <vt:lpstr>TAC Voting Items for Key Principles</vt:lpstr>
      <vt:lpstr>TAC Consideration of RTCTF Charter Modifications  </vt:lpstr>
      <vt:lpstr>PowerPoint Presentation</vt:lpstr>
      <vt:lpstr>TAC Review Process</vt:lpstr>
      <vt:lpstr>TAC Review Process (continued)</vt:lpstr>
      <vt:lpstr>Review Process for RTCTF, TAC, and Board</vt:lpstr>
      <vt:lpstr>RTCTF Review Process </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222</cp:revision>
  <cp:lastPrinted>2016-01-21T20:53:15Z</cp:lastPrinted>
  <dcterms:created xsi:type="dcterms:W3CDTF">2016-01-21T15:20:31Z</dcterms:created>
  <dcterms:modified xsi:type="dcterms:W3CDTF">2019-09-19T17:58:28Z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