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311" r:id="rId7"/>
    <p:sldId id="318" r:id="rId8"/>
    <p:sldId id="312" r:id="rId9"/>
    <p:sldId id="315" r:id="rId10"/>
    <p:sldId id="316" r:id="rId11"/>
    <p:sldId id="314" r:id="rId12"/>
    <p:sldId id="317" r:id="rId13"/>
    <p:sldId id="30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s" initials="ps" lastIdx="3" clrIdx="0">
    <p:extLst>
      <p:ext uri="{19B8F6BF-5375-455C-9EA6-DF929625EA0E}">
        <p15:presenceInfo xmlns:p15="http://schemas.microsoft.com/office/powerpoint/2012/main" userId="p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660"/>
  </p:normalViewPr>
  <p:slideViewPr>
    <p:cSldViewPr showGuides="1">
      <p:cViewPr varScale="1">
        <p:scale>
          <a:sx n="83" d="100"/>
          <a:sy n="83" d="100"/>
        </p:scale>
        <p:origin x="760" y="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362200"/>
            <a:ext cx="51054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NPRR964, Improvement of RMR Process and Removal of Synchronous Condenser Unit and Agreement</a:t>
            </a:r>
            <a:endParaRPr lang="en-US" sz="2000" dirty="0"/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RCWG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September 23, 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295400"/>
          </a:xfrm>
        </p:spPr>
        <p:txBody>
          <a:bodyPr/>
          <a:lstStyle/>
          <a:p>
            <a:r>
              <a:rPr lang="en-US" sz="2400" dirty="0" smtClean="0"/>
              <a:t>Removing Standard Form Synchronous </a:t>
            </a:r>
            <a:r>
              <a:rPr lang="en-US" sz="2400" dirty="0"/>
              <a:t>Condenser Agreement and definition of Synchronous Condenser Unit from </a:t>
            </a:r>
            <a:r>
              <a:rPr lang="en-US" sz="2400" dirty="0" smtClean="0"/>
              <a:t>existing </a:t>
            </a:r>
            <a:r>
              <a:rPr lang="en-US" sz="2400" dirty="0"/>
              <a:t>Protocols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600200"/>
            <a:ext cx="8610600" cy="4747421"/>
          </a:xfrm>
        </p:spPr>
        <p:txBody>
          <a:bodyPr/>
          <a:lstStyle/>
          <a:p>
            <a:r>
              <a:rPr lang="en-US" sz="2400" dirty="0"/>
              <a:t>Synchronous condensers </a:t>
            </a:r>
            <a:r>
              <a:rPr lang="en-US" sz="2400" dirty="0" smtClean="0"/>
              <a:t>only provide reactive power.</a:t>
            </a:r>
          </a:p>
          <a:p>
            <a:endParaRPr lang="en-US" sz="2400" dirty="0"/>
          </a:p>
          <a:p>
            <a:r>
              <a:rPr lang="en-US" sz="2400" dirty="0" smtClean="0"/>
              <a:t>No </a:t>
            </a:r>
            <a:r>
              <a:rPr lang="en-US" sz="2400" dirty="0"/>
              <a:t>existing compensation </a:t>
            </a:r>
            <a:r>
              <a:rPr lang="en-US" sz="2400" dirty="0" smtClean="0"/>
              <a:t>or performance evaluation scheme </a:t>
            </a:r>
            <a:r>
              <a:rPr lang="en-US" sz="2400" dirty="0"/>
              <a:t>exists in the Protocols for a Synchronous Condenser Unit providing service pursuant to the Standard Form Synchronous Condenser Agreement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The Protocols </a:t>
            </a:r>
            <a:r>
              <a:rPr lang="en-US" sz="2400" dirty="0" smtClean="0"/>
              <a:t>also do </a:t>
            </a:r>
            <a:r>
              <a:rPr lang="en-US" sz="2400" dirty="0"/>
              <a:t>not describe how/when ERCOT would enter into a Synchronous Condenser Agreement.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99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295400"/>
          </a:xfrm>
        </p:spPr>
        <p:txBody>
          <a:bodyPr/>
          <a:lstStyle/>
          <a:p>
            <a:r>
              <a:rPr lang="en-US" sz="2400" dirty="0" smtClean="0"/>
              <a:t>Removing Standard Form Synchronous </a:t>
            </a:r>
            <a:r>
              <a:rPr lang="en-US" sz="2400" dirty="0"/>
              <a:t>Condenser Agreement and definition of Synchronous Condenser Unit from </a:t>
            </a:r>
            <a:r>
              <a:rPr lang="en-US" sz="2400" dirty="0" smtClean="0"/>
              <a:t>existing Protocols, cont’d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600200"/>
            <a:ext cx="8610600" cy="4747421"/>
          </a:xfrm>
        </p:spPr>
        <p:txBody>
          <a:bodyPr/>
          <a:lstStyle/>
          <a:p>
            <a:r>
              <a:rPr lang="en-US" sz="2400" dirty="0" smtClean="0"/>
              <a:t>ERCOT does not appear to have ever had a need for the Standard Form Synchronous Condenser Agreement. </a:t>
            </a:r>
          </a:p>
          <a:p>
            <a:endParaRPr lang="en-US" sz="2400" dirty="0" smtClean="0"/>
          </a:p>
          <a:p>
            <a:r>
              <a:rPr lang="en-US" sz="2400" dirty="0" smtClean="0"/>
              <a:t>The Standard Form Synchronous Condenser Agreement, and the defined term “Synchronous Condenser Unit,” appear to be a carryover from the Zonal Protocols. </a:t>
            </a:r>
          </a:p>
          <a:p>
            <a:pPr lvl="1"/>
            <a:r>
              <a:rPr lang="en-US" sz="1800" dirty="0" smtClean="0"/>
              <a:t>In the Zonal Protocols, grey-boxed language existed describing a compensation scheme for “Synchronous Condenser Service” that would utilize the Standard Form Synchronous Condenser Agreement. </a:t>
            </a:r>
            <a:r>
              <a:rPr lang="en-US" sz="1800" dirty="0"/>
              <a:t>(</a:t>
            </a:r>
            <a:r>
              <a:rPr lang="en-US" sz="1800" dirty="0" smtClean="0"/>
              <a:t>See PRR278 and PRR640).</a:t>
            </a:r>
          </a:p>
          <a:p>
            <a:pPr lvl="1"/>
            <a:r>
              <a:rPr lang="en-US" sz="1800" dirty="0" smtClean="0"/>
              <a:t>However, that language was never implemented and the </a:t>
            </a:r>
            <a:r>
              <a:rPr lang="en-US" sz="1800" dirty="0"/>
              <a:t>compensation scheme for “Synchronous Condenser Service” was </a:t>
            </a:r>
            <a:r>
              <a:rPr lang="en-US" sz="1800" dirty="0" smtClean="0"/>
              <a:t>not carried over to the Nodal Protocols.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18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RMR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To the extent a retiring generation unit may be found to be necessary for voltage support to maintain </a:t>
            </a:r>
            <a:r>
              <a:rPr lang="en-US" sz="2400" dirty="0" smtClean="0"/>
              <a:t>System </a:t>
            </a:r>
            <a:r>
              <a:rPr lang="en-US" sz="2400" dirty="0"/>
              <a:t>reliability, ERCOT could utilize the existing RMR process to contract with the Resource </a:t>
            </a:r>
            <a:r>
              <a:rPr lang="en-US" sz="2400" dirty="0" smtClean="0"/>
              <a:t>Entity, </a:t>
            </a:r>
            <a:r>
              <a:rPr lang="en-US" sz="2400" dirty="0"/>
              <a:t>if necessary. </a:t>
            </a:r>
            <a:endParaRPr lang="en-US" sz="2400" dirty="0" smtClean="0"/>
          </a:p>
          <a:p>
            <a:pPr marL="0" lvl="0" indent="0">
              <a:buNone/>
            </a:pPr>
            <a:endParaRPr lang="en-US" sz="2400" dirty="0" smtClean="0"/>
          </a:p>
          <a:p>
            <a:pPr lvl="0"/>
            <a:r>
              <a:rPr lang="en-US" sz="2400" dirty="0" smtClean="0"/>
              <a:t>By </a:t>
            </a:r>
            <a:r>
              <a:rPr lang="en-US" sz="2400" dirty="0"/>
              <a:t>definition, RMR Service </a:t>
            </a:r>
            <a:r>
              <a:rPr lang="en-US" sz="2400" dirty="0" smtClean="0"/>
              <a:t>can include </a:t>
            </a:r>
            <a:r>
              <a:rPr lang="en-US" sz="2400" dirty="0"/>
              <a:t>voltage support: </a:t>
            </a:r>
          </a:p>
          <a:p>
            <a:pPr lvl="1"/>
            <a:r>
              <a:rPr lang="en-US" sz="2000" dirty="0"/>
              <a:t>“Reliability Must-Run (RMR) Unit: </a:t>
            </a:r>
            <a:r>
              <a:rPr lang="en-US" sz="2000" b="1" dirty="0"/>
              <a:t>A Generation Resource</a:t>
            </a:r>
            <a:r>
              <a:rPr lang="en-US" sz="2000" dirty="0"/>
              <a:t> operated under the terms of an Agreement with ERCOT that would not otherwise be operated except that it is necessary to </a:t>
            </a:r>
            <a:r>
              <a:rPr lang="en-US" sz="2000" b="1" u="sng" dirty="0"/>
              <a:t>provide voltage support</a:t>
            </a:r>
            <a:r>
              <a:rPr lang="en-US" sz="2000" dirty="0"/>
              <a:t>, stability or management of localized transmission constraints under Credible Single Contingency criteria where market solutions do not exist.”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71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RMR Process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838200"/>
            <a:ext cx="8534400" cy="5410200"/>
          </a:xfrm>
        </p:spPr>
        <p:txBody>
          <a:bodyPr/>
          <a:lstStyle/>
          <a:p>
            <a:r>
              <a:rPr lang="en-US" dirty="0"/>
              <a:t>The existing Standard Form RMR Agreement </a:t>
            </a:r>
            <a:r>
              <a:rPr lang="en-US" dirty="0" smtClean="0"/>
              <a:t>allows ERCOT </a:t>
            </a:r>
            <a:r>
              <a:rPr lang="en-US" dirty="0"/>
              <a:t>to contract with a retiring unit found to be necessary for voltage support by contracting </a:t>
            </a:r>
            <a:r>
              <a:rPr lang="en-US" dirty="0" smtClean="0"/>
              <a:t>for real energy </a:t>
            </a:r>
            <a:r>
              <a:rPr lang="en-US" u="sng" dirty="0"/>
              <a:t>and</a:t>
            </a:r>
            <a:r>
              <a:rPr lang="en-US" dirty="0"/>
              <a:t> reactive power.  </a:t>
            </a:r>
            <a:endParaRPr lang="en-US" dirty="0" smtClean="0"/>
          </a:p>
          <a:p>
            <a:pPr marL="0" indent="0">
              <a:buNone/>
            </a:pPr>
            <a:endParaRPr lang="en-US" sz="2000" dirty="0"/>
          </a:p>
          <a:p>
            <a:pPr lvl="1"/>
            <a:r>
              <a:rPr lang="en-US" dirty="0"/>
              <a:t>The current RMR Agreement and Protocol language, however, do not appear to expressly contemplate that ERCOT would contract with </a:t>
            </a:r>
            <a:r>
              <a:rPr lang="en-US" dirty="0" smtClean="0"/>
              <a:t>a retiring generation unit to </a:t>
            </a:r>
            <a:r>
              <a:rPr lang="en-US" dirty="0"/>
              <a:t>provide </a:t>
            </a:r>
            <a:r>
              <a:rPr lang="en-US" u="sng" dirty="0"/>
              <a:t>only</a:t>
            </a:r>
            <a:r>
              <a:rPr lang="en-US" dirty="0"/>
              <a:t> reactive power.  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</a:t>
            </a:r>
            <a:r>
              <a:rPr lang="en-US" dirty="0" smtClean="0"/>
              <a:t>the current RMR Agreement contemplates that an RMR Unit will be providing capacity in MW under the Agreement, not </a:t>
            </a:r>
            <a:r>
              <a:rPr lang="en-US" dirty="0" smtClean="0"/>
              <a:t>MVARs, </a:t>
            </a:r>
            <a:r>
              <a:rPr lang="en-US" dirty="0" smtClean="0"/>
              <a:t>and ERCOT is required to contract for the “entire capacity” of an RMR Unit.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42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RMR Process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Existing </a:t>
            </a:r>
            <a:r>
              <a:rPr lang="en-US" sz="2400" dirty="0"/>
              <a:t>references to the defined term Synchronous Condenser Unit in the RMR Agreement are confusing since that term is defined as a unit providing service under the Standard Form Synchronous Condenser Agreement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existing RMR process </a:t>
            </a:r>
            <a:r>
              <a:rPr lang="en-US" sz="2400" dirty="0" smtClean="0"/>
              <a:t>also requires </a:t>
            </a:r>
            <a:r>
              <a:rPr lang="en-US" sz="2400" dirty="0"/>
              <a:t>ERCOT to consider alternative solutions via the </a:t>
            </a:r>
            <a:r>
              <a:rPr lang="en-US" sz="2400" dirty="0" smtClean="0"/>
              <a:t>Must Run Alternative </a:t>
            </a:r>
            <a:r>
              <a:rPr lang="en-US" sz="2400" dirty="0"/>
              <a:t>(MRA) </a:t>
            </a:r>
            <a:r>
              <a:rPr lang="en-US" sz="2400" dirty="0" smtClean="0"/>
              <a:t>process</a:t>
            </a:r>
          </a:p>
          <a:p>
            <a:pPr lvl="1"/>
            <a:r>
              <a:rPr lang="en-US" sz="2200" dirty="0"/>
              <a:t>H</a:t>
            </a:r>
            <a:r>
              <a:rPr lang="en-US" sz="2200" dirty="0" smtClean="0"/>
              <a:t>owever</a:t>
            </a:r>
            <a:r>
              <a:rPr lang="en-US" sz="2200" dirty="0"/>
              <a:t>, </a:t>
            </a:r>
            <a:r>
              <a:rPr lang="en-US" sz="2200" dirty="0" smtClean="0"/>
              <a:t>the Protocols </a:t>
            </a:r>
            <a:r>
              <a:rPr lang="en-US" sz="2200" dirty="0"/>
              <a:t>do not </a:t>
            </a:r>
            <a:r>
              <a:rPr lang="en-US" sz="2200" dirty="0" smtClean="0"/>
              <a:t>permit </a:t>
            </a:r>
            <a:r>
              <a:rPr lang="en-US" sz="2200" dirty="0"/>
              <a:t>a unit that can only provide reactive power to participate as an </a:t>
            </a:r>
            <a:r>
              <a:rPr lang="en-US" sz="2200" dirty="0" smtClean="0"/>
              <a:t>MRA (e.g., current </a:t>
            </a:r>
            <a:r>
              <a:rPr lang="en-US" sz="2200" dirty="0"/>
              <a:t>Protocols require </a:t>
            </a:r>
            <a:r>
              <a:rPr lang="en-US" sz="2200" dirty="0" smtClean="0"/>
              <a:t>any </a:t>
            </a:r>
            <a:r>
              <a:rPr lang="en-US" sz="2200" dirty="0"/>
              <a:t>MRA to “provide at least five (5) MW of capacity”). </a:t>
            </a:r>
            <a:endParaRPr lang="en-US" sz="2200" dirty="0" smtClean="0"/>
          </a:p>
          <a:p>
            <a:pPr lvl="1"/>
            <a:r>
              <a:rPr lang="en-US" sz="2200" dirty="0" smtClean="0"/>
              <a:t>Further, </a:t>
            </a:r>
            <a:r>
              <a:rPr lang="en-US" sz="2200" dirty="0"/>
              <a:t>there is no </a:t>
            </a:r>
            <a:r>
              <a:rPr lang="en-US" sz="2200" dirty="0" smtClean="0"/>
              <a:t>compensation </a:t>
            </a:r>
            <a:r>
              <a:rPr lang="en-US" sz="2200" dirty="0"/>
              <a:t>scheme or evaluation process for a reactive-power-only </a:t>
            </a:r>
            <a:r>
              <a:rPr lang="en-US" sz="2200" dirty="0" smtClean="0"/>
              <a:t>MRA in current Protocols.</a:t>
            </a:r>
            <a:endParaRPr lang="en-US" sz="2200" dirty="0"/>
          </a:p>
          <a:p>
            <a:pPr marL="914400" lvl="2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20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the extent stakeholders </a:t>
            </a:r>
            <a:r>
              <a:rPr lang="en-US" dirty="0" smtClean="0"/>
              <a:t>deem </a:t>
            </a:r>
            <a:r>
              <a:rPr lang="en-US" dirty="0"/>
              <a:t>it prudent to allow for the possibility of ERCOT entering into an RMR or MRA Agreement with an entity to provide </a:t>
            </a:r>
            <a:r>
              <a:rPr lang="en-US" u="sng" dirty="0"/>
              <a:t>only</a:t>
            </a:r>
            <a:r>
              <a:rPr lang="en-US" dirty="0"/>
              <a:t> reactive power, the </a:t>
            </a:r>
            <a:r>
              <a:rPr lang="en-US" dirty="0" smtClean="0"/>
              <a:t>Protocols (including the RMR and MRA Agreements) </a:t>
            </a:r>
            <a:r>
              <a:rPr lang="en-US" dirty="0"/>
              <a:t>should be revised to specifically address this possibility.  </a:t>
            </a:r>
          </a:p>
          <a:p>
            <a:pPr lvl="1"/>
            <a:r>
              <a:rPr lang="en-US" dirty="0" smtClean="0"/>
              <a:t>ERCOT </a:t>
            </a:r>
            <a:r>
              <a:rPr lang="en-US" dirty="0"/>
              <a:t>believes this language should not be limited to synchronous condensers, but rather should be drafted broadly enough to cover any unit capable of providing reactive power.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18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Because </a:t>
            </a:r>
            <a:r>
              <a:rPr lang="en-US" sz="2400" dirty="0"/>
              <a:t>it is unlikely that </a:t>
            </a:r>
            <a:r>
              <a:rPr lang="en-US" sz="2400" dirty="0" smtClean="0"/>
              <a:t>reactive devices </a:t>
            </a:r>
            <a:r>
              <a:rPr lang="en-US" sz="2400" dirty="0"/>
              <a:t>could be installed </a:t>
            </a:r>
            <a:r>
              <a:rPr lang="en-US" sz="2400" dirty="0" smtClean="0"/>
              <a:t>for RMR/MRA purposes more </a:t>
            </a:r>
            <a:r>
              <a:rPr lang="en-US" sz="2400" dirty="0"/>
              <a:t>quickly than a TDSP could install a reactive device, it is not clear there would ever be a situation where a reactive-power-only RMR/MRA would makes sense. 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Nevertheless</a:t>
            </a:r>
            <a:r>
              <a:rPr lang="en-US" sz="2400" dirty="0"/>
              <a:t>, to the extent there is a desire to create a scheme in the Protocols for compensating and evaluating reactive-power-only RMRs </a:t>
            </a:r>
            <a:r>
              <a:rPr lang="en-US" sz="2400" dirty="0" smtClean="0"/>
              <a:t>and/or </a:t>
            </a:r>
            <a:r>
              <a:rPr lang="en-US" sz="2400" dirty="0"/>
              <a:t>MRAs, ERCOT recommends that this be handled in an NPRR separate from NPRR964, as working through the issues necessary to craft such language are potentially complex and may take some time.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45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800" dirty="0" smtClean="0"/>
              <a:t>Questions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0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8325</TotalTime>
  <Words>729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Removing Standard Form Synchronous Condenser Agreement and definition of Synchronous Condenser Unit from existing Protocols</vt:lpstr>
      <vt:lpstr>Removing Standard Form Synchronous Condenser Agreement and definition of Synchronous Condenser Unit from existing Protocols, cont’d</vt:lpstr>
      <vt:lpstr>Existing RMR Process</vt:lpstr>
      <vt:lpstr>Existing RMR Process – Cont’d</vt:lpstr>
      <vt:lpstr>Existing RMR Process – Cont’d</vt:lpstr>
      <vt:lpstr>Next Steps</vt:lpstr>
      <vt:lpstr>Next Steps, cont’d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Ino</cp:lastModifiedBy>
  <cp:revision>341</cp:revision>
  <cp:lastPrinted>2016-01-21T20:53:15Z</cp:lastPrinted>
  <dcterms:created xsi:type="dcterms:W3CDTF">2016-01-21T15:20:31Z</dcterms:created>
  <dcterms:modified xsi:type="dcterms:W3CDTF">2019-09-18T20:01:11Z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