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 id="2147483661" r:id="rId7"/>
    <p:sldMasterId id="2147483669" r:id="rId8"/>
    <p:sldMasterId id="2147483681" r:id="rId9"/>
    <p:sldMasterId id="2147483694" r:id="rId10"/>
  </p:sldMasterIdLst>
  <p:notesMasterIdLst>
    <p:notesMasterId r:id="rId23"/>
  </p:notesMasterIdLst>
  <p:handoutMasterIdLst>
    <p:handoutMasterId r:id="rId24"/>
  </p:handoutMasterIdLst>
  <p:sldIdLst>
    <p:sldId id="292" r:id="rId11"/>
    <p:sldId id="281" r:id="rId12"/>
    <p:sldId id="300" r:id="rId13"/>
    <p:sldId id="301" r:id="rId14"/>
    <p:sldId id="304" r:id="rId15"/>
    <p:sldId id="290" r:id="rId16"/>
    <p:sldId id="307" r:id="rId17"/>
    <p:sldId id="305" r:id="rId18"/>
    <p:sldId id="306" r:id="rId19"/>
    <p:sldId id="298" r:id="rId20"/>
    <p:sldId id="302" r:id="rId21"/>
    <p:sldId id="303" r:id="rId2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head, Juliana" initials="MJ" lastIdx="2" clrIdx="0">
    <p:extLst>
      <p:ext uri="{19B8F6BF-5375-455C-9EA6-DF929625EA0E}">
        <p15:presenceInfo xmlns:p15="http://schemas.microsoft.com/office/powerpoint/2012/main" userId="S-1-5-21-639947351-343809578-3807592339-22631" providerId="AD"/>
      </p:ext>
    </p:extLst>
  </p:cmAuthor>
  <p:cmAuthor id="2" name="Allgower, Alan" initials="AA" lastIdx="3" clrIdx="1">
    <p:extLst>
      <p:ext uri="{19B8F6BF-5375-455C-9EA6-DF929625EA0E}">
        <p15:presenceInfo xmlns:p15="http://schemas.microsoft.com/office/powerpoint/2012/main" userId="S-1-5-21-639947351-343809578-3807592339-4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46" autoAdjust="0"/>
  </p:normalViewPr>
  <p:slideViewPr>
    <p:cSldViewPr showGuides="1">
      <p:cViewPr varScale="1">
        <p:scale>
          <a:sx n="122" d="100"/>
          <a:sy n="122" d="100"/>
        </p:scale>
        <p:origin x="114" y="186"/>
      </p:cViewPr>
      <p:guideLst>
        <p:guide orient="horz" pos="2160"/>
        <p:guide pos="3840"/>
      </p:guideLst>
    </p:cSldViewPr>
  </p:slideViewPr>
  <p:notesTextViewPr>
    <p:cViewPr>
      <p:scale>
        <a:sx n="3" d="2"/>
        <a:sy n="3" d="2"/>
      </p:scale>
      <p:origin x="0" y="0"/>
    </p:cViewPr>
  </p:notesTextViewPr>
  <p:notesViewPr>
    <p:cSldViewPr showGuides="1">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000" dirty="0"/>
              <a:t>Generation MW Capacity Tripped Due to Frozen Elements</a:t>
            </a:r>
          </a:p>
        </c:rich>
      </c:tx>
      <c:layout>
        <c:manualLayout>
          <c:xMode val="edge"/>
          <c:yMode val="edge"/>
          <c:x val="0.1555671504917307"/>
          <c:y val="1.388888888888888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100"/>
        <c:overlap val="100"/>
        <c:axId val="121495064"/>
        <c:axId val="121490712"/>
      </c:barChart>
      <c:catAx>
        <c:axId val="1214950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FF0000"/>
                </a:solidFill>
                <a:latin typeface="+mn-lt"/>
                <a:ea typeface="+mn-ea"/>
                <a:cs typeface="+mn-cs"/>
              </a:defRPr>
            </a:pPr>
            <a:endParaRPr lang="en-US"/>
          </a:p>
        </c:txPr>
        <c:crossAx val="121490712"/>
        <c:crosses val="autoZero"/>
        <c:auto val="0"/>
        <c:lblAlgn val="ctr"/>
        <c:lblOffset val="100"/>
        <c:noMultiLvlLbl val="0"/>
      </c:catAx>
      <c:valAx>
        <c:axId val="12149071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t>MW</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1495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smtClean="0"/>
              <a:t>Generation MW tripped due to frozen instrumentation</a:t>
            </a:r>
          </a:p>
        </c:rich>
      </c:tx>
      <c:layout>
        <c:manualLayout>
          <c:xMode val="edge"/>
          <c:yMode val="edge"/>
          <c:x val="0.16166812481773107"/>
          <c:y val="2.38095238095238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338609189002891E-2"/>
          <c:y val="0.13207015789692955"/>
          <c:w val="0.92577586892547525"/>
          <c:h val="0.8533993667458234"/>
        </c:manualLayout>
      </c:layout>
      <c:barChart>
        <c:barDir val="col"/>
        <c:grouping val="clustered"/>
        <c:varyColors val="0"/>
        <c:ser>
          <c:idx val="0"/>
          <c:order val="0"/>
          <c:spPr>
            <a:solidFill>
              <a:schemeClr val="accent1"/>
            </a:solidFill>
            <a:ln>
              <a:noFill/>
            </a:ln>
            <a:effectLst>
              <a:glow>
                <a:srgbClr val="00ACC8"/>
              </a:glow>
              <a:softEdge rad="0"/>
            </a:effectLst>
            <a:scene3d>
              <a:camera prst="orthographicFront"/>
              <a:lightRig rig="threePt" dir="t"/>
            </a:scene3d>
            <a:sp3d>
              <a:bevelT w="0" h="0"/>
              <a:bevelB w="0" h="0"/>
            </a:sp3d>
          </c:spPr>
          <c:invertIfNegative val="0"/>
          <c:dPt>
            <c:idx val="0"/>
            <c:invertIfNegative val="0"/>
            <c:bubble3D val="0"/>
            <c:spPr>
              <a:solidFill>
                <a:srgbClr val="FFC000"/>
              </a:solidFill>
              <a:ln>
                <a:noFill/>
              </a:ln>
              <a:effectLst>
                <a:glow>
                  <a:srgbClr val="00ACC8"/>
                </a:glow>
                <a:softEdge rad="0"/>
              </a:effectLst>
              <a:scene3d>
                <a:camera prst="orthographicFront"/>
                <a:lightRig rig="threePt" dir="t"/>
              </a:scene3d>
              <a:sp3d>
                <a:bevelT w="0" h="0"/>
                <a:bevelB w="0" h="0"/>
              </a:sp3d>
            </c:spPr>
          </c:dPt>
          <c:dPt>
            <c:idx val="1"/>
            <c:invertIfNegative val="0"/>
            <c:bubble3D val="0"/>
            <c:spPr>
              <a:solidFill>
                <a:srgbClr val="FFC000"/>
              </a:solidFill>
              <a:ln>
                <a:solidFill>
                  <a:srgbClr val="FFC000"/>
                </a:solidFill>
              </a:ln>
              <a:effectLst>
                <a:glow>
                  <a:srgbClr val="00ACC8"/>
                </a:glow>
                <a:softEdge rad="0"/>
              </a:effectLst>
              <a:scene3d>
                <a:camera prst="orthographicFront"/>
                <a:lightRig rig="threePt" dir="t"/>
              </a:scene3d>
              <a:sp3d>
                <a:bevelT w="0" h="0"/>
                <a:bevelB w="0" h="0"/>
              </a:sp3d>
            </c:spPr>
          </c:dPt>
          <c:dPt>
            <c:idx val="4"/>
            <c:invertIfNegative val="0"/>
            <c:bubble3D val="0"/>
            <c:spPr>
              <a:solidFill>
                <a:srgbClr val="FFC000"/>
              </a:solidFill>
              <a:ln>
                <a:noFill/>
              </a:ln>
              <a:effectLst>
                <a:glow>
                  <a:srgbClr val="00ACC8"/>
                </a:glow>
                <a:softEdge rad="0"/>
              </a:effectLst>
              <a:scene3d>
                <a:camera prst="orthographicFront"/>
                <a:lightRig rig="threePt" dir="t"/>
              </a:scene3d>
              <a:sp3d>
                <a:bevelT w="0" h="0"/>
                <a:bevelB w="0" h="0"/>
              </a:sp3d>
            </c:spPr>
          </c:dPt>
          <c:dPt>
            <c:idx val="6"/>
            <c:invertIfNegative val="0"/>
            <c:bubble3D val="0"/>
            <c:spPr>
              <a:solidFill>
                <a:srgbClr val="FFC000"/>
              </a:solidFill>
              <a:ln>
                <a:noFill/>
              </a:ln>
              <a:effectLst>
                <a:glow>
                  <a:srgbClr val="00ACC8"/>
                </a:glow>
                <a:softEdge rad="0"/>
              </a:effectLst>
              <a:scene3d>
                <a:camera prst="orthographicFront"/>
                <a:lightRig rig="threePt" dir="t"/>
              </a:scene3d>
              <a:sp3d>
                <a:bevelT w="0" h="0"/>
                <a:bevelB w="0" h="0"/>
              </a:sp3d>
            </c:spPr>
          </c:dPt>
          <c:dLbls>
            <c:dLbl>
              <c:idx val="0"/>
              <c:layout>
                <c:manualLayout>
                  <c:x val="3.3670033670033669E-3"/>
                  <c:y val="7.9365079365079361E-3"/>
                </c:manualLayout>
              </c:layout>
              <c:tx>
                <c:rich>
                  <a:bodyPr/>
                  <a:lstStyle/>
                  <a:p>
                    <a:fld id="{9FF5AB8A-D351-4465-8FA8-8A8D88B16562}" type="VALUE">
                      <a:rPr lang="en-US" sz="1200" smtClean="0">
                        <a:solidFill>
                          <a:schemeClr val="tx1"/>
                        </a:solidFill>
                      </a:rPr>
                      <a:pPr/>
                      <a:t>[VALUE]</a:t>
                    </a:fld>
                    <a:r>
                      <a:rPr lang="en-US" sz="1200" dirty="0" smtClean="0">
                        <a:solidFill>
                          <a:schemeClr val="tx1"/>
                        </a:solidFill>
                      </a:rPr>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6020852139652106E-18"/>
                  <c:y val="1.0582114735658045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0528469E-5B81-4C0A-B9E6-A4C3D0B48478}" type="VALUE">
                      <a:rPr lang="en-US" sz="1200" smtClean="0">
                        <a:solidFill>
                          <a:schemeClr val="tx1"/>
                        </a:solidFill>
                      </a:rPr>
                      <a:pPr>
                        <a:defRPr sz="1200">
                          <a:solidFill>
                            <a:schemeClr val="tx1"/>
                          </a:solidFill>
                        </a:defRPr>
                      </a:pPr>
                      <a:t>[VALUE]</a:t>
                    </a:fld>
                    <a:r>
                      <a:rPr lang="en-US" sz="1200" dirty="0" smtClean="0">
                        <a:solidFill>
                          <a:schemeClr val="tx1"/>
                        </a:solidFill>
                      </a:rPr>
                      <a:t>MW</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6388955168482726E-2"/>
                      <c:h val="5.7275132275132278E-2"/>
                    </c:manualLayout>
                  </c15:layout>
                  <c15:dlblFieldTable/>
                  <c15:showDataLabelsRange val="0"/>
                </c:ext>
              </c:extLst>
            </c:dLbl>
            <c:dLbl>
              <c:idx val="2"/>
              <c:layout>
                <c:manualLayout>
                  <c:x val="1.4177205122087013E-4"/>
                  <c:y val="1.0826146731658543E-2"/>
                </c:manualLayout>
              </c:layout>
              <c:tx>
                <c:rich>
                  <a:bodyPr/>
                  <a:lstStyle/>
                  <a:p>
                    <a:r>
                      <a:rPr lang="en-US" sz="1200" dirty="0" smtClean="0"/>
                      <a:t>750MW</a:t>
                    </a:r>
                    <a:endParaRPr lang="en-US" sz="1200" dirty="0"/>
                  </a:p>
                </c:rich>
              </c:tx>
              <c:showLegendKey val="0"/>
              <c:showVal val="1"/>
              <c:showCatName val="0"/>
              <c:showSerName val="0"/>
              <c:showPercent val="0"/>
              <c:showBubbleSize val="0"/>
              <c:extLst>
                <c:ext xmlns:c15="http://schemas.microsoft.com/office/drawing/2012/chart" uri="{CE6537A1-D6FC-4f65-9D91-7224C49458BB}">
                  <c15:layout>
                    <c:manualLayout>
                      <c:w val="0.10400870285951098"/>
                      <c:h val="5.1512820512820516E-2"/>
                    </c:manualLayout>
                  </c15:layout>
                </c:ext>
              </c:extLst>
            </c:dLbl>
            <c:dLbl>
              <c:idx val="3"/>
              <c:layout>
                <c:manualLayout>
                  <c:x val="-6.1727681978278747E-17"/>
                  <c:y val="1.3227513227513227E-2"/>
                </c:manualLayout>
              </c:layout>
              <c:tx>
                <c:rich>
                  <a:bodyPr/>
                  <a:lstStyle/>
                  <a:p>
                    <a:fld id="{F1291D19-6B7A-4A7F-B7D2-3BE2F35F94D8}" type="VALUE">
                      <a:rPr lang="en-US" sz="1200" smtClean="0"/>
                      <a:pPr/>
                      <a:t>[VALUE]</a:t>
                    </a:fld>
                    <a:r>
                      <a:rPr lang="en-US" sz="1200"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0"/>
                  <c:y val="7.9365079365079361E-3"/>
                </c:manualLayout>
              </c:layout>
              <c:tx>
                <c:rich>
                  <a:bodyPr/>
                  <a:lstStyle/>
                  <a:p>
                    <a:fld id="{F6726BC5-609D-4D26-8CDA-C696FF0552B0}"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1.6835016835016834E-3"/>
                  <c:y val="1.0788104797702673E-2"/>
                </c:manualLayout>
              </c:layout>
              <c:tx>
                <c:rich>
                  <a:bodyPr/>
                  <a:lstStyle/>
                  <a:p>
                    <a:fld id="{B55AC857-3481-4539-8D3C-293402C83244}"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0"/>
                  <c:y val="5.2910052910053879E-3"/>
                </c:manualLayout>
              </c:layout>
              <c:tx>
                <c:rich>
                  <a:bodyPr/>
                  <a:lstStyle/>
                  <a:p>
                    <a:fld id="{7757D735-A4F7-4C5F-8C27-B046F7F78D9C}"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manualLayout>
                  <c:x val="-1.2345536395655749E-16"/>
                  <c:y val="1.3227513227513227E-2"/>
                </c:manualLayout>
              </c:layout>
              <c:tx>
                <c:rich>
                  <a:bodyPr/>
                  <a:lstStyle/>
                  <a:p>
                    <a:fld id="{23F6CE10-03F8-42AA-A76E-B68444AC5CD8}"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manualLayout>
                  <c:x val="-1.683501683501807E-3"/>
                  <c:y val="7.9365079365079361E-3"/>
                </c:manualLayout>
              </c:layout>
              <c:tx>
                <c:rich>
                  <a:bodyPr/>
                  <a:lstStyle/>
                  <a:p>
                    <a:fld id="{56DC9C03-F6B0-4346-9B81-B6D0D60BF3E3}" type="VALUE">
                      <a:rPr lang="en-US" smtClean="0"/>
                      <a:pPr/>
                      <a:t>[VALUE]</a:t>
                    </a:fld>
                    <a:r>
                      <a:rPr lang="en-US" dirty="0" smtClean="0"/>
                      <a:t>MW</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'[Chart in Microsoft PowerPoint]Sheet1'!$B$1:$B$9</c:f>
              <c:numCache>
                <c:formatCode>General</c:formatCode>
                <c:ptCount val="9"/>
                <c:pt idx="0">
                  <c:v>8000</c:v>
                </c:pt>
                <c:pt idx="1">
                  <c:v>3541</c:v>
                </c:pt>
                <c:pt idx="2">
                  <c:v>750</c:v>
                </c:pt>
                <c:pt idx="3">
                  <c:v>2836</c:v>
                </c:pt>
                <c:pt idx="4">
                  <c:v>1775</c:v>
                </c:pt>
                <c:pt idx="5">
                  <c:v>1669</c:v>
                </c:pt>
                <c:pt idx="6">
                  <c:v>961</c:v>
                </c:pt>
                <c:pt idx="7">
                  <c:v>535</c:v>
                </c:pt>
                <c:pt idx="8">
                  <c:v>979</c:v>
                </c:pt>
              </c:numCache>
            </c:numRef>
          </c:val>
        </c:ser>
        <c:dLbls>
          <c:showLegendKey val="0"/>
          <c:showVal val="0"/>
          <c:showCatName val="0"/>
          <c:showSerName val="0"/>
          <c:showPercent val="0"/>
          <c:showBubbleSize val="0"/>
        </c:dLbls>
        <c:gapWidth val="60"/>
        <c:overlap val="100"/>
        <c:axId val="121761104"/>
        <c:axId val="121067816"/>
      </c:barChart>
      <c:catAx>
        <c:axId val="121761104"/>
        <c:scaling>
          <c:orientation val="minMax"/>
        </c:scaling>
        <c:delete val="1"/>
        <c:axPos val="b"/>
        <c:numFmt formatCode="General" sourceLinked="1"/>
        <c:majorTickMark val="none"/>
        <c:minorTickMark val="none"/>
        <c:tickLblPos val="nextTo"/>
        <c:crossAx val="121067816"/>
        <c:crosses val="autoZero"/>
        <c:auto val="1"/>
        <c:lblAlgn val="ctr"/>
        <c:lblOffset val="100"/>
        <c:noMultiLvlLbl val="0"/>
      </c:catAx>
      <c:valAx>
        <c:axId val="121067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61104"/>
        <c:crosses val="autoZero"/>
        <c:crossBetween val="between"/>
      </c:valAx>
      <c:spPr>
        <a:noFill/>
        <a:ln>
          <a:noFill/>
        </a:ln>
        <a:effectLst>
          <a:glow>
            <a:srgbClr val="00ACC8">
              <a:alpha val="40000"/>
            </a:srgbClr>
          </a:glow>
          <a:softEdge rad="381000"/>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0.3587</cdr:x>
      <cdr:y>0.74684</cdr:y>
    </cdr:from>
    <cdr:to>
      <cdr:x>0.48913</cdr:x>
      <cdr:y>0.89873</cdr:y>
    </cdr:to>
    <cdr:sp macro="" textlink="">
      <cdr:nvSpPr>
        <cdr:cNvPr id="2" name="TextBox 1"/>
        <cdr:cNvSpPr txBox="1"/>
      </cdr:nvSpPr>
      <cdr:spPr>
        <a:xfrm xmlns:a="http://schemas.openxmlformats.org/drawingml/2006/main">
          <a:off x="2514600" y="4495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0.54348</cdr:x>
      <cdr:y>0.53395</cdr:y>
    </cdr:from>
    <cdr:to>
      <cdr:x>0.67391</cdr:x>
      <cdr:y>0.59494</cdr:y>
    </cdr:to>
    <cdr:sp macro="" textlink="">
      <cdr:nvSpPr>
        <cdr:cNvPr id="3" name="TextBox 2"/>
        <cdr:cNvSpPr txBox="1"/>
      </cdr:nvSpPr>
      <cdr:spPr>
        <a:xfrm xmlns:a="http://schemas.openxmlformats.org/drawingml/2006/main">
          <a:off x="3810000" y="3214300"/>
          <a:ext cx="914400" cy="367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0.44565</cdr:x>
      <cdr:y>0.39241</cdr:y>
    </cdr:from>
    <cdr:to>
      <cdr:x>0.57609</cdr:x>
      <cdr:y>0.5443</cdr:y>
    </cdr:to>
    <cdr:sp macro="" textlink="">
      <cdr:nvSpPr>
        <cdr:cNvPr id="4" name="TextBox 3"/>
        <cdr:cNvSpPr txBox="1"/>
      </cdr:nvSpPr>
      <cdr:spPr>
        <a:xfrm xmlns:a="http://schemas.openxmlformats.org/drawingml/2006/main">
          <a:off x="3124200" y="2362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0.53261</cdr:x>
      <cdr:y>0.55696</cdr:y>
    </cdr:from>
    <cdr:to>
      <cdr:x>0.66304</cdr:x>
      <cdr:y>0.70886</cdr:y>
    </cdr:to>
    <cdr:sp macro="" textlink="">
      <cdr:nvSpPr>
        <cdr:cNvPr id="5" name="TextBox 4"/>
        <cdr:cNvSpPr txBox="1"/>
      </cdr:nvSpPr>
      <cdr:spPr>
        <a:xfrm xmlns:a="http://schemas.openxmlformats.org/drawingml/2006/main">
          <a:off x="3733800" y="3352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0.42391</cdr:x>
      <cdr:y>0.35443</cdr:y>
    </cdr:from>
    <cdr:to>
      <cdr:x>0.55435</cdr:x>
      <cdr:y>0.50633</cdr:y>
    </cdr:to>
    <cdr:sp macro="" textlink="">
      <cdr:nvSpPr>
        <cdr:cNvPr id="6" name="TextBox 5"/>
        <cdr:cNvSpPr txBox="1"/>
      </cdr:nvSpPr>
      <cdr:spPr>
        <a:xfrm xmlns:a="http://schemas.openxmlformats.org/drawingml/2006/main">
          <a:off x="2971800" y="2133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0.19192</cdr:x>
      <cdr:y>0.52687</cdr:y>
    </cdr:from>
    <cdr:to>
      <cdr:x>0.27273</cdr:x>
      <cdr:y>0.58364</cdr:y>
    </cdr:to>
    <cdr:sp macro="" textlink="">
      <cdr:nvSpPr>
        <cdr:cNvPr id="3" name="TextBox 2"/>
        <cdr:cNvSpPr txBox="1"/>
      </cdr:nvSpPr>
      <cdr:spPr>
        <a:xfrm xmlns:a="http://schemas.openxmlformats.org/drawingml/2006/main">
          <a:off x="1447800" y="2529281"/>
          <a:ext cx="609600" cy="2725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0.17172</cdr:x>
      <cdr:y>0.64713</cdr:y>
    </cdr:from>
    <cdr:to>
      <cdr:x>0.23232</cdr:x>
      <cdr:y>0.69962</cdr:y>
    </cdr:to>
    <cdr:sp macro="" textlink="">
      <cdr:nvSpPr>
        <cdr:cNvPr id="4" name="TextBox 3"/>
        <cdr:cNvSpPr txBox="1"/>
      </cdr:nvSpPr>
      <cdr:spPr>
        <a:xfrm xmlns:a="http://schemas.openxmlformats.org/drawingml/2006/main">
          <a:off x="1295400" y="3106615"/>
          <a:ext cx="457200" cy="2519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cs typeface="Arial" panose="020B0604020202020204" pitchFamily="34" charset="0"/>
            </a:rPr>
            <a:t>EEA2</a:t>
          </a:r>
          <a:endParaRPr lang="en-US" sz="1200" b="1" dirty="0">
            <a:solidFill>
              <a:schemeClr val="tx1"/>
            </a:solidFill>
            <a:cs typeface="Arial" panose="020B0604020202020204" pitchFamily="34" charset="0"/>
          </a:endParaRPr>
        </a:p>
      </cdr:txBody>
    </cdr:sp>
  </cdr:relSizeAnchor>
  <cdr:relSizeAnchor xmlns:cdr="http://schemas.openxmlformats.org/drawingml/2006/chartDrawing">
    <cdr:from>
      <cdr:x>0.34842</cdr:x>
      <cdr:y>0.6009</cdr:y>
    </cdr:from>
    <cdr:to>
      <cdr:x>0.46963</cdr:x>
      <cdr:y>0.7062</cdr:y>
    </cdr:to>
    <cdr:sp macro="" textlink="">
      <cdr:nvSpPr>
        <cdr:cNvPr id="2" name="TextBox 1"/>
        <cdr:cNvSpPr txBox="1"/>
      </cdr:nvSpPr>
      <cdr:spPr>
        <a:xfrm xmlns:a="http://schemas.openxmlformats.org/drawingml/2006/main">
          <a:off x="2628441" y="2884687"/>
          <a:ext cx="914384" cy="5055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b="1" dirty="0" smtClean="0"/>
            <a:t>Normal</a:t>
          </a:r>
        </a:p>
        <a:p xmlns:a="http://schemas.openxmlformats.org/drawingml/2006/main">
          <a:pPr algn="ctr"/>
          <a:r>
            <a:rPr lang="en-US" b="1" dirty="0" smtClean="0"/>
            <a:t>Operations</a:t>
          </a:r>
          <a:endParaRPr lang="en-US" b="1" dirty="0"/>
        </a:p>
      </cdr:txBody>
    </cdr:sp>
  </cdr:relSizeAnchor>
  <cdr:relSizeAnchor xmlns:cdr="http://schemas.openxmlformats.org/drawingml/2006/chartDrawing">
    <cdr:from>
      <cdr:x>0.53535</cdr:x>
      <cdr:y>0.61538</cdr:y>
    </cdr:from>
    <cdr:to>
      <cdr:x>0.65657</cdr:x>
      <cdr:y>0.80586</cdr:y>
    </cdr:to>
    <cdr:sp macro="" textlink="">
      <cdr:nvSpPr>
        <cdr:cNvPr id="5" name="TextBox 4"/>
        <cdr:cNvSpPr txBox="1"/>
      </cdr:nvSpPr>
      <cdr:spPr>
        <a:xfrm xmlns:a="http://schemas.openxmlformats.org/drawingml/2006/main">
          <a:off x="4038600" y="29542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0.45654</cdr:x>
      <cdr:y>0.69503</cdr:y>
    </cdr:from>
    <cdr:to>
      <cdr:x>0.57775</cdr:x>
      <cdr:y>0.79408</cdr:y>
    </cdr:to>
    <cdr:sp macro="" textlink="">
      <cdr:nvSpPr>
        <cdr:cNvPr id="6" name="TextBox 5"/>
        <cdr:cNvSpPr txBox="1"/>
      </cdr:nvSpPr>
      <cdr:spPr>
        <a:xfrm xmlns:a="http://schemas.openxmlformats.org/drawingml/2006/main">
          <a:off x="3444058" y="3471812"/>
          <a:ext cx="914384" cy="4947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dr:relSizeAnchor xmlns:cdr="http://schemas.openxmlformats.org/drawingml/2006/chartDrawing">
    <cdr:from>
      <cdr:x>0.65533</cdr:x>
      <cdr:y>0.77149</cdr:y>
    </cdr:from>
    <cdr:to>
      <cdr:x>0.77654</cdr:x>
      <cdr:y>0.86091</cdr:y>
    </cdr:to>
    <cdr:sp macro="" textlink="">
      <cdr:nvSpPr>
        <cdr:cNvPr id="7" name="TextBox 6"/>
        <cdr:cNvSpPr txBox="1"/>
      </cdr:nvSpPr>
      <cdr:spPr>
        <a:xfrm xmlns:a="http://schemas.openxmlformats.org/drawingml/2006/main">
          <a:off x="4943652" y="3703593"/>
          <a:ext cx="914384" cy="4292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dr:relSizeAnchor xmlns:cdr="http://schemas.openxmlformats.org/drawingml/2006/chartDrawing">
    <cdr:from>
      <cdr:x>0.75758</cdr:x>
      <cdr:y>0.81107</cdr:y>
    </cdr:from>
    <cdr:to>
      <cdr:x>0.87879</cdr:x>
      <cdr:y>0.9082</cdr:y>
    </cdr:to>
    <cdr:sp macro="" textlink="">
      <cdr:nvSpPr>
        <cdr:cNvPr id="8" name="TextBox 7"/>
        <cdr:cNvSpPr txBox="1"/>
      </cdr:nvSpPr>
      <cdr:spPr>
        <a:xfrm xmlns:a="http://schemas.openxmlformats.org/drawingml/2006/main">
          <a:off x="5715000" y="3893631"/>
          <a:ext cx="914384" cy="466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dr:relSizeAnchor xmlns:cdr="http://schemas.openxmlformats.org/drawingml/2006/chartDrawing">
    <cdr:from>
      <cdr:x>0.87879</cdr:x>
      <cdr:y>0.77793</cdr:y>
    </cdr:from>
    <cdr:to>
      <cdr:x>1</cdr:x>
      <cdr:y>0.96841</cdr:y>
    </cdr:to>
    <cdr:sp macro="" textlink="">
      <cdr:nvSpPr>
        <cdr:cNvPr id="9" name="TextBox 8"/>
        <cdr:cNvSpPr txBox="1"/>
      </cdr:nvSpPr>
      <cdr:spPr>
        <a:xfrm xmlns:a="http://schemas.openxmlformats.org/drawingml/2006/main">
          <a:off x="6629400" y="37345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0.86439</cdr:x>
      <cdr:y>0.77276</cdr:y>
    </cdr:from>
    <cdr:to>
      <cdr:x>0.98561</cdr:x>
      <cdr:y>0.87731</cdr:y>
    </cdr:to>
    <cdr:sp macro="" textlink="">
      <cdr:nvSpPr>
        <cdr:cNvPr id="10" name="TextBox 9"/>
        <cdr:cNvSpPr txBox="1"/>
      </cdr:nvSpPr>
      <cdr:spPr>
        <a:xfrm xmlns:a="http://schemas.openxmlformats.org/drawingml/2006/main">
          <a:off x="6520778" y="3709699"/>
          <a:ext cx="914460" cy="5019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t>Normal</a:t>
          </a:r>
        </a:p>
        <a:p xmlns:a="http://schemas.openxmlformats.org/drawingml/2006/main">
          <a:pPr algn="ctr"/>
          <a:r>
            <a:rPr lang="en-US" b="1" dirty="0" smtClean="0"/>
            <a:t>Operations</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750BF31-E9A8-4E88-81E7-44C5092290FC}" type="datetimeFigureOut">
              <a:rPr lang="en-US" smtClean="0"/>
              <a:t>9/19/2019</a:t>
            </a:fld>
            <a:endParaRPr lang="en-US"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67EFB637-CCC9-4803-8851-F6915048CBB4}" type="datetimeFigureOut">
              <a:rPr lang="en-US" smtClean="0"/>
              <a:t>9/19/2019</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83670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38950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6484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3662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419579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7430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42019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73534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3157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29184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272771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7C2E22-669B-41EA-953E-47EFC2B3D6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410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2964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574994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05721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73591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969492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887330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1534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98132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25042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324224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311075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6079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786232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033923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856068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350737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368947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240463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42701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1600201"/>
            <a:ext cx="113792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11"/>
          </p:nvPr>
        </p:nvSpPr>
        <p:spPr>
          <a:xfrm>
            <a:off x="3657600" y="6553200"/>
            <a:ext cx="5384800" cy="228600"/>
          </a:xfrm>
        </p:spPr>
        <p:txBody>
          <a:bodyPr/>
          <a:lstStyle/>
          <a:p>
            <a:endParaRPr lang="en-US" dirty="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882776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820375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001996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2438400" y="685800"/>
            <a:ext cx="84328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8192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6276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1600201"/>
            <a:ext cx="113792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323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2438400" y="685800"/>
            <a:ext cx="84328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3168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8940800" y="606880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z="1200" smtClean="0">
                <a:solidFill>
                  <a:prstClr val="black"/>
                </a:solidFill>
              </a:rPr>
              <a:pPr/>
              <a:t>‹#›</a:t>
            </a:fld>
            <a:endParaRPr lang="en-US" sz="1200" dirty="0">
              <a:solidFill>
                <a:prstClr val="black"/>
              </a:solidFill>
            </a:endParaRPr>
          </a:p>
        </p:txBody>
      </p:sp>
      <p:sp>
        <p:nvSpPr>
          <p:cNvPr id="5" name="Footer Placeholder 4"/>
          <p:cNvSpPr>
            <a:spLocks noGrp="1"/>
          </p:cNvSpPr>
          <p:nvPr>
            <p:ph type="ftr" sz="quarter" idx="3"/>
          </p:nvPr>
        </p:nvSpPr>
        <p:spPr>
          <a:xfrm>
            <a:off x="4165600" y="6194426"/>
            <a:ext cx="38608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3875230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330200" y="640808"/>
            <a:ext cx="115316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8940800" y="6202150"/>
            <a:ext cx="28448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z="1200" smtClean="0">
                <a:solidFill>
                  <a:prstClr val="black"/>
                </a:solidFill>
              </a:rPr>
              <a:pPr/>
              <a:t>‹#›</a:t>
            </a:fld>
            <a:endParaRPr lang="en-US" sz="1200" dirty="0">
              <a:solidFill>
                <a:prstClr val="black"/>
              </a:solidFill>
            </a:endParaRPr>
          </a:p>
        </p:txBody>
      </p:sp>
      <p:sp>
        <p:nvSpPr>
          <p:cNvPr id="11" name="Title Placeholder 1"/>
          <p:cNvSpPr>
            <a:spLocks noGrp="1"/>
          </p:cNvSpPr>
          <p:nvPr>
            <p:ph type="title"/>
          </p:nvPr>
        </p:nvSpPr>
        <p:spPr>
          <a:xfrm>
            <a:off x="506217" y="179144"/>
            <a:ext cx="112776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4165600" y="6194426"/>
            <a:ext cx="38608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6819899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a:defRPr/>
            </a:pPr>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EEB813-C521-427F-BCF9-820284A6241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871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457200">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AEF18A-6A38-4520-B3FC-F2271430D3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5462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1219201" y="2"/>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8" y="5257800"/>
            <a:ext cx="1575824" cy="457200"/>
          </a:xfrm>
          <a:prstGeom prst="rect">
            <a:avLst/>
          </a:prstGeom>
        </p:spPr>
      </p:pic>
      <p:cxnSp>
        <p:nvCxnSpPr>
          <p:cNvPr id="12" name="Straight Connector 11"/>
          <p:cNvCxnSpPr/>
          <p:nvPr userDrawn="1"/>
        </p:nvCxnSpPr>
        <p:spPr>
          <a:xfrm flipH="1">
            <a:off x="12192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4449" y="-138112"/>
            <a:ext cx="12280900"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4165600" y="5975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5975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5E1B48D-6708-5141-8A45-C2E8F9E83312}"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descr="ERCOT cmyk-01.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44993" y="5975350"/>
            <a:ext cx="1090153" cy="346452"/>
          </a:xfrm>
          <a:prstGeom prst="rect">
            <a:avLst/>
          </a:prstGeom>
        </p:spPr>
      </p:pic>
    </p:spTree>
    <p:extLst>
      <p:ext uri="{BB962C8B-B14F-4D97-AF65-F5344CB8AC3E}">
        <p14:creationId xmlns:p14="http://schemas.microsoft.com/office/powerpoint/2010/main" val="3566126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18715467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p:cNvCxnSpPr/>
          <p:nvPr userDrawn="1"/>
        </p:nvCxnSpPr>
        <p:spPr>
          <a:xfrm flipH="1">
            <a:off x="1219201" y="2"/>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1288" y="5257800"/>
            <a:ext cx="1575824" cy="457200"/>
          </a:xfrm>
          <a:prstGeom prst="rect">
            <a:avLst/>
          </a:prstGeom>
        </p:spPr>
      </p:pic>
      <p:cxnSp>
        <p:nvCxnSpPr>
          <p:cNvPr id="9" name="Straight Connector 8"/>
          <p:cNvCxnSpPr/>
          <p:nvPr userDrawn="1"/>
        </p:nvCxnSpPr>
        <p:spPr>
          <a:xfrm flipH="1">
            <a:off x="12192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0641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1480800" y="6561139"/>
            <a:ext cx="6096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r>
              <a:rPr lang="en-US" sz="1000" b="1" dirty="0" smtClean="0">
                <a:solidFill>
                  <a:srgbClr val="5B6770"/>
                </a:solidFill>
              </a:rPr>
              <a:t>PUBLIC</a:t>
            </a:r>
            <a:endParaRPr lang="en-US" sz="1000" b="1" dirty="0">
              <a:solidFill>
                <a:srgbClr val="5B6770"/>
              </a:solidFill>
            </a:endParaRPr>
          </a:p>
        </p:txBody>
      </p:sp>
    </p:spTree>
    <p:extLst>
      <p:ext uri="{BB962C8B-B14F-4D97-AF65-F5344CB8AC3E}">
        <p14:creationId xmlns:p14="http://schemas.microsoft.com/office/powerpoint/2010/main" val="1942057249"/>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an.allgower@ercot.com"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mailto:EOP@ercot.com"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828801"/>
            <a:ext cx="4572000" cy="3293209"/>
          </a:xfrm>
          <a:prstGeom prst="rect">
            <a:avLst/>
          </a:prstGeom>
        </p:spPr>
        <p:txBody>
          <a:bodyPr>
            <a:spAutoFit/>
          </a:bodyPr>
          <a:lstStyle/>
          <a:p>
            <a:pPr>
              <a:defRPr/>
            </a:pPr>
            <a:r>
              <a:rPr lang="en-US" sz="2600" b="1" kern="0" dirty="0" smtClean="0">
                <a:solidFill>
                  <a:prstClr val="black"/>
                </a:solidFill>
              </a:rPr>
              <a:t>Gas Electric </a:t>
            </a:r>
            <a:r>
              <a:rPr lang="en-US" sz="2600" b="1" kern="0" smtClean="0">
                <a:solidFill>
                  <a:prstClr val="black"/>
                </a:solidFill>
              </a:rPr>
              <a:t>Working Group</a:t>
            </a:r>
            <a:endParaRPr lang="en-US" sz="2600" b="1" kern="0" dirty="0">
              <a:solidFill>
                <a:prstClr val="black"/>
              </a:solidFill>
            </a:endParaRPr>
          </a:p>
          <a:p>
            <a:pPr>
              <a:defRPr/>
            </a:pPr>
            <a:r>
              <a:rPr lang="en-US" sz="2600" kern="0" dirty="0">
                <a:solidFill>
                  <a:prstClr val="black"/>
                </a:solidFill>
              </a:rPr>
              <a:t>September </a:t>
            </a:r>
            <a:r>
              <a:rPr lang="en-US" sz="2600" kern="0" dirty="0" smtClean="0">
                <a:solidFill>
                  <a:prstClr val="black"/>
                </a:solidFill>
              </a:rPr>
              <a:t>20, </a:t>
            </a:r>
            <a:r>
              <a:rPr lang="en-US" sz="2600" kern="0" dirty="0">
                <a:solidFill>
                  <a:prstClr val="black"/>
                </a:solidFill>
              </a:rPr>
              <a:t>2019</a:t>
            </a:r>
          </a:p>
          <a:p>
            <a:pPr>
              <a:defRPr/>
            </a:pPr>
            <a:endParaRPr lang="en-US" sz="2600" kern="0" dirty="0">
              <a:solidFill>
                <a:prstClr val="black"/>
              </a:solidFill>
            </a:endParaRPr>
          </a:p>
          <a:p>
            <a:pPr>
              <a:defRPr/>
            </a:pPr>
            <a:r>
              <a:rPr lang="en-US" sz="2600" kern="0" dirty="0">
                <a:solidFill>
                  <a:prstClr val="black"/>
                </a:solidFill>
              </a:rPr>
              <a:t>Alan H. Allgower</a:t>
            </a:r>
          </a:p>
          <a:p>
            <a:pPr>
              <a:defRPr/>
            </a:pPr>
            <a:r>
              <a:rPr lang="en-US" sz="2600" kern="0" dirty="0">
                <a:solidFill>
                  <a:prstClr val="black"/>
                </a:solidFill>
              </a:rPr>
              <a:t>Operations Analyst, Senior</a:t>
            </a:r>
          </a:p>
          <a:p>
            <a:pPr>
              <a:defRPr/>
            </a:pPr>
            <a:r>
              <a:rPr lang="en-US" sz="2600" kern="0" dirty="0">
                <a:solidFill>
                  <a:prstClr val="black"/>
                </a:solidFill>
                <a:hlinkClick r:id="rId3"/>
              </a:rPr>
              <a:t>alan.allgower@ercot.com</a:t>
            </a:r>
            <a:endParaRPr lang="en-US" sz="2600" kern="0" dirty="0">
              <a:solidFill>
                <a:prstClr val="black"/>
              </a:solidFill>
            </a:endParaRPr>
          </a:p>
          <a:p>
            <a:pPr>
              <a:defRPr/>
            </a:pPr>
            <a:r>
              <a:rPr lang="en-US" sz="2600" kern="0" dirty="0">
                <a:solidFill>
                  <a:prstClr val="black"/>
                </a:solidFill>
              </a:rPr>
              <a:t>512-248-4613 (o)</a:t>
            </a:r>
          </a:p>
          <a:p>
            <a:pPr>
              <a:defRPr/>
            </a:pPr>
            <a:endParaRPr lang="en-US" sz="2600" kern="0" dirty="0">
              <a:solidFill>
                <a:prstClr val="black"/>
              </a:solidFill>
            </a:endParaRPr>
          </a:p>
        </p:txBody>
      </p:sp>
    </p:spTree>
    <p:extLst>
      <p:ext uri="{BB962C8B-B14F-4D97-AF65-F5344CB8AC3E}">
        <p14:creationId xmlns:p14="http://schemas.microsoft.com/office/powerpoint/2010/main" val="379241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9556092"/>
              </p:ext>
            </p:extLst>
          </p:nvPr>
        </p:nvGraphicFramePr>
        <p:xfrm>
          <a:off x="2971800" y="521732"/>
          <a:ext cx="7306888" cy="45074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63232" y="5642694"/>
            <a:ext cx="6605206" cy="615553"/>
          </a:xfrm>
          <a:prstGeom prst="rect">
            <a:avLst/>
          </a:prstGeom>
          <a:noFill/>
        </p:spPr>
        <p:txBody>
          <a:bodyPr wrap="none" rtlCol="0">
            <a:spAutoFit/>
          </a:bodyPr>
          <a:lstStyle/>
          <a:p>
            <a:r>
              <a:rPr lang="en-US" dirty="0"/>
              <a:t>Salmon colored reflects four coldest days in ERCOT in last </a:t>
            </a:r>
            <a:r>
              <a:rPr lang="en-US" dirty="0" smtClean="0"/>
              <a:t>eight years</a:t>
            </a:r>
          </a:p>
          <a:p>
            <a:r>
              <a:rPr lang="en-US" sz="1600" dirty="0" smtClean="0">
                <a:solidFill>
                  <a:srgbClr val="FF0000"/>
                </a:solidFill>
              </a:rPr>
              <a:t>*2/2/2011 and 1/17/2108 were the two coldest days this decade</a:t>
            </a:r>
          </a:p>
        </p:txBody>
      </p:sp>
      <p:graphicFrame>
        <p:nvGraphicFramePr>
          <p:cNvPr id="11" name="Chart 10"/>
          <p:cNvGraphicFramePr>
            <a:graphicFrameLocks/>
          </p:cNvGraphicFramePr>
          <p:nvPr>
            <p:extLst>
              <p:ext uri="{D42A27DB-BD31-4B8C-83A1-F6EECF244321}">
                <p14:modId xmlns:p14="http://schemas.microsoft.com/office/powerpoint/2010/main" val="718563961"/>
              </p:ext>
            </p:extLst>
          </p:nvPr>
        </p:nvGraphicFramePr>
        <p:xfrm>
          <a:off x="2514600" y="246185"/>
          <a:ext cx="7543800" cy="499522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835141" y="5241409"/>
            <a:ext cx="7374135" cy="276999"/>
          </a:xfrm>
          <a:prstGeom prst="rect">
            <a:avLst/>
          </a:prstGeom>
          <a:noFill/>
        </p:spPr>
        <p:txBody>
          <a:bodyPr wrap="none" rtlCol="0">
            <a:spAutoFit/>
          </a:bodyPr>
          <a:lstStyle/>
          <a:p>
            <a:r>
              <a:rPr lang="en-US" sz="1200" b="1" dirty="0" smtClean="0">
                <a:solidFill>
                  <a:srgbClr val="FF0000"/>
                </a:solidFill>
              </a:rPr>
              <a:t>*2/2/2011      1/6/2014     1/8/2015   </a:t>
            </a:r>
            <a:r>
              <a:rPr lang="en-US" sz="1200" b="1" dirty="0">
                <a:solidFill>
                  <a:srgbClr val="FF0000"/>
                </a:solidFill>
              </a:rPr>
              <a:t>12/19/2016   </a:t>
            </a:r>
            <a:r>
              <a:rPr lang="en-US" sz="1200" b="1" dirty="0" smtClean="0">
                <a:solidFill>
                  <a:srgbClr val="FF0000"/>
                </a:solidFill>
              </a:rPr>
              <a:t> 1/7/2017    </a:t>
            </a:r>
            <a:r>
              <a:rPr lang="en-US" sz="1200" b="1" dirty="0">
                <a:solidFill>
                  <a:srgbClr val="FF0000"/>
                </a:solidFill>
              </a:rPr>
              <a:t>1/1/2018   </a:t>
            </a:r>
            <a:r>
              <a:rPr lang="en-US" sz="1200" b="1" dirty="0" smtClean="0">
                <a:solidFill>
                  <a:srgbClr val="FF0000"/>
                </a:solidFill>
              </a:rPr>
              <a:t>*1/17/2018    3/3/2019      3/5/2019   </a:t>
            </a:r>
            <a:endParaRPr lang="en-US" sz="1200" b="1" dirty="0">
              <a:solidFill>
                <a:srgbClr val="FF0000"/>
              </a:solidFill>
            </a:endParaRPr>
          </a:p>
        </p:txBody>
      </p:sp>
      <p:sp>
        <p:nvSpPr>
          <p:cNvPr id="13" name="TextBox 12"/>
          <p:cNvSpPr txBox="1"/>
          <p:nvPr/>
        </p:nvSpPr>
        <p:spPr>
          <a:xfrm>
            <a:off x="3048000" y="1371600"/>
            <a:ext cx="501997" cy="276999"/>
          </a:xfrm>
          <a:prstGeom prst="rect">
            <a:avLst/>
          </a:prstGeom>
          <a:noFill/>
        </p:spPr>
        <p:txBody>
          <a:bodyPr wrap="none" rtlCol="0">
            <a:spAutoFit/>
          </a:bodyPr>
          <a:lstStyle/>
          <a:p>
            <a:r>
              <a:rPr lang="en-US" sz="1200" b="1" dirty="0"/>
              <a:t>EEA3</a:t>
            </a:r>
          </a:p>
        </p:txBody>
      </p:sp>
      <p:sp>
        <p:nvSpPr>
          <p:cNvPr id="3" name="TextBox 2"/>
          <p:cNvSpPr txBox="1"/>
          <p:nvPr/>
        </p:nvSpPr>
        <p:spPr>
          <a:xfrm>
            <a:off x="4410783" y="4191000"/>
            <a:ext cx="837089" cy="430887"/>
          </a:xfrm>
          <a:prstGeom prst="rect">
            <a:avLst/>
          </a:prstGeom>
          <a:noFill/>
        </p:spPr>
        <p:txBody>
          <a:bodyPr wrap="none" rtlCol="0">
            <a:spAutoFit/>
          </a:bodyPr>
          <a:lstStyle/>
          <a:p>
            <a:pPr algn="ctr"/>
            <a:r>
              <a:rPr lang="en-US" sz="1100" b="1" dirty="0" smtClean="0"/>
              <a:t>Normal</a:t>
            </a:r>
          </a:p>
          <a:p>
            <a:pPr algn="ctr"/>
            <a:r>
              <a:rPr lang="en-US" sz="1100" b="1" dirty="0" smtClean="0"/>
              <a:t>Operations</a:t>
            </a:r>
            <a:endParaRPr lang="en-US" sz="1100" b="1" dirty="0"/>
          </a:p>
        </p:txBody>
      </p:sp>
      <p:sp>
        <p:nvSpPr>
          <p:cNvPr id="5" name="TextBox 4"/>
          <p:cNvSpPr txBox="1"/>
          <p:nvPr/>
        </p:nvSpPr>
        <p:spPr>
          <a:xfrm>
            <a:off x="6772984" y="3767928"/>
            <a:ext cx="837089" cy="430887"/>
          </a:xfrm>
          <a:prstGeom prst="rect">
            <a:avLst/>
          </a:prstGeom>
          <a:noFill/>
        </p:spPr>
        <p:txBody>
          <a:bodyPr wrap="none" rtlCol="0">
            <a:spAutoFit/>
          </a:bodyPr>
          <a:lstStyle/>
          <a:p>
            <a:pPr algn="ctr"/>
            <a:r>
              <a:rPr lang="en-US" sz="1100" b="1" dirty="0" smtClean="0"/>
              <a:t>Normal</a:t>
            </a:r>
          </a:p>
          <a:p>
            <a:pPr algn="ctr"/>
            <a:r>
              <a:rPr lang="en-US" sz="1100" b="1" dirty="0" smtClean="0"/>
              <a:t>Operations</a:t>
            </a:r>
            <a:endParaRPr lang="en-US" sz="1100" b="1" dirty="0"/>
          </a:p>
        </p:txBody>
      </p:sp>
    </p:spTree>
    <p:extLst>
      <p:ext uri="{BB962C8B-B14F-4D97-AF65-F5344CB8AC3E}">
        <p14:creationId xmlns:p14="http://schemas.microsoft.com/office/powerpoint/2010/main" val="62245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5125"/>
            <a:ext cx="10058400" cy="549275"/>
          </a:xfrm>
        </p:spPr>
        <p:txBody>
          <a:bodyPr>
            <a:normAutofit/>
          </a:bodyPr>
          <a:lstStyle/>
          <a:p>
            <a:r>
              <a:rPr lang="en-US" sz="2800" b="1" dirty="0" smtClean="0">
                <a:solidFill>
                  <a:srgbClr val="00ACC8"/>
                </a:solidFill>
                <a:latin typeface="Arial" panose="020B0604020202020204"/>
              </a:rPr>
              <a:t>Two coldest days and hours below 32DegF this decade</a:t>
            </a:r>
            <a:endParaRPr lang="en-US" sz="2800" b="1" dirty="0">
              <a:solidFill>
                <a:schemeClr val="accent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2504265"/>
              </p:ext>
            </p:extLst>
          </p:nvPr>
        </p:nvGraphicFramePr>
        <p:xfrm>
          <a:off x="1470758" y="1752600"/>
          <a:ext cx="9258300" cy="2890520"/>
        </p:xfrm>
        <a:graphic>
          <a:graphicData uri="http://schemas.openxmlformats.org/drawingml/2006/table">
            <a:tbl>
              <a:tblPr firstRow="1" bandRow="1">
                <a:tableStyleId>{5C22544A-7EE6-4342-B048-85BDC9FD1C3A}</a:tableStyleId>
              </a:tblPr>
              <a:tblGrid>
                <a:gridCol w="1600200"/>
                <a:gridCol w="1676400"/>
                <a:gridCol w="1981200"/>
                <a:gridCol w="1828800"/>
                <a:gridCol w="2171700"/>
              </a:tblGrid>
              <a:tr h="294640">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a:solidFill>
                            <a:srgbClr val="000000"/>
                          </a:solidFill>
                          <a:effectLst/>
                          <a:latin typeface="Calibri" panose="020F0502020204030204" pitchFamily="34" charset="0"/>
                        </a:rPr>
                        <a:t>2/2/2011</a:t>
                      </a:r>
                    </a:p>
                  </a:txBody>
                  <a:tcPr marL="9525" marR="9525" marT="9525" marB="0" anchor="ctr"/>
                </a:tc>
                <a:tc>
                  <a:txBody>
                    <a:bodyPr/>
                    <a:lstStyle/>
                    <a:p>
                      <a:pPr algn="ctr" fontAlgn="ctr"/>
                      <a:r>
                        <a:rPr lang="en-US" sz="1800" b="1" i="0" u="none" strike="noStrike" dirty="0">
                          <a:solidFill>
                            <a:srgbClr val="000000"/>
                          </a:solidFill>
                          <a:effectLst/>
                          <a:latin typeface="Calibri" panose="020F0502020204030204" pitchFamily="34" charset="0"/>
                        </a:rPr>
                        <a:t>Hours below 32DegF</a:t>
                      </a:r>
                    </a:p>
                  </a:txBody>
                  <a:tcPr marL="9525" marR="9525" marT="9525" marB="0" anchor="ctr"/>
                </a:tc>
                <a:tc>
                  <a:txBody>
                    <a:bodyPr/>
                    <a:lstStyle/>
                    <a:p>
                      <a:pPr algn="ctr" fontAlgn="ctr"/>
                      <a:r>
                        <a:rPr lang="en-US" sz="1800" b="1" i="0" u="none" strike="noStrike">
                          <a:solidFill>
                            <a:srgbClr val="000000"/>
                          </a:solidFill>
                          <a:effectLst/>
                          <a:latin typeface="Calibri" panose="020F0502020204030204" pitchFamily="34" charset="0"/>
                        </a:rPr>
                        <a:t>1/17/2018</a:t>
                      </a:r>
                    </a:p>
                  </a:txBody>
                  <a:tcPr marL="9525" marR="9525" marT="9525" marB="0" anchor="ctr"/>
                </a:tc>
                <a:tc>
                  <a:txBody>
                    <a:bodyPr/>
                    <a:lstStyle/>
                    <a:p>
                      <a:pPr algn="ctr" fontAlgn="ctr"/>
                      <a:r>
                        <a:rPr lang="en-US" sz="1800" b="1" i="0" u="none" strike="noStrike" dirty="0">
                          <a:solidFill>
                            <a:srgbClr val="000000"/>
                          </a:solidFill>
                          <a:effectLst/>
                          <a:latin typeface="Calibri" panose="020F0502020204030204" pitchFamily="34" charset="0"/>
                        </a:rPr>
                        <a:t>Hours below 32DegF</a:t>
                      </a:r>
                    </a:p>
                  </a:txBody>
                  <a:tcPr marL="9525" marR="9525" marT="9525" marB="0" anchor="ctr"/>
                </a:tc>
              </a:tr>
              <a:tr h="37084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Dallas</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13°/20MPH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13°/5MPH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tc>
              </a:tr>
              <a:tr h="370840">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Houston</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21°/16MPH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19°/13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tc>
              </a:tr>
              <a:tr h="370840">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San Antonio</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19°/25MPH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23°/10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tc>
              </a:tr>
              <a:tr h="370840">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Austin</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18°/26 MPH</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18°/10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tc>
              </a:tr>
              <a:tr h="370840">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Brownsville</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32°/26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30°/14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tc>
              </a:tr>
              <a:tr h="370840">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Abilene</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7°/16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8°/5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tc>
              </a:tr>
              <a:tr h="370840">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Midland</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6°/16 MPH</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28°/7 MPH</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tc>
              </a:tr>
            </a:tbl>
          </a:graphicData>
        </a:graphic>
      </p:graphicFrame>
      <p:sp>
        <p:nvSpPr>
          <p:cNvPr id="4" name="Slide Number Placeholder 3"/>
          <p:cNvSpPr>
            <a:spLocks noGrp="1"/>
          </p:cNvSpPr>
          <p:nvPr>
            <p:ph type="sldNum" sz="quarter" idx="12"/>
          </p:nvPr>
        </p:nvSpPr>
        <p:spPr/>
        <p:txBody>
          <a:bodyPr/>
          <a:lstStyle/>
          <a:p>
            <a:fld id="{48F63A3B-78C7-47BE-AE5E-E10140E04643}" type="slidenum">
              <a:rPr lang="en-US" smtClean="0"/>
              <a:t>11</a:t>
            </a:fld>
            <a:endParaRPr lang="en-US" dirty="0"/>
          </a:p>
        </p:txBody>
      </p:sp>
      <p:sp>
        <p:nvSpPr>
          <p:cNvPr id="6" name="TextBox 5"/>
          <p:cNvSpPr txBox="1"/>
          <p:nvPr/>
        </p:nvSpPr>
        <p:spPr>
          <a:xfrm>
            <a:off x="1466850" y="5753854"/>
            <a:ext cx="3016275" cy="369332"/>
          </a:xfrm>
          <a:prstGeom prst="rect">
            <a:avLst/>
          </a:prstGeom>
          <a:noFill/>
        </p:spPr>
        <p:txBody>
          <a:bodyPr wrap="none" rtlCol="0">
            <a:spAutoFit/>
          </a:bodyPr>
          <a:lstStyle/>
          <a:p>
            <a:r>
              <a:rPr lang="en-US" dirty="0" smtClean="0">
                <a:solidFill>
                  <a:srgbClr val="FF0000"/>
                </a:solidFill>
              </a:rPr>
              <a:t>Source: Chris Coleman, ERCOT</a:t>
            </a:r>
            <a:endParaRPr lang="en-US" dirty="0">
              <a:solidFill>
                <a:srgbClr val="FF0000"/>
              </a:solidFill>
            </a:endParaRPr>
          </a:p>
        </p:txBody>
      </p:sp>
    </p:spTree>
    <p:extLst>
      <p:ext uri="{BB962C8B-B14F-4D97-AF65-F5344CB8AC3E}">
        <p14:creationId xmlns:p14="http://schemas.microsoft.com/office/powerpoint/2010/main" val="297921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28600"/>
            <a:ext cx="9677400" cy="533400"/>
          </a:xfrm>
        </p:spPr>
        <p:txBody>
          <a:bodyPr/>
          <a:lstStyle/>
          <a:p>
            <a:r>
              <a:rPr lang="en-US" altLang="en-US" dirty="0" smtClean="0"/>
              <a:t>Closing comments……</a:t>
            </a:r>
          </a:p>
        </p:txBody>
      </p:sp>
      <p:sp>
        <p:nvSpPr>
          <p:cNvPr id="18435" name="Content Placeholder 2"/>
          <p:cNvSpPr>
            <a:spLocks noGrp="1"/>
          </p:cNvSpPr>
          <p:nvPr>
            <p:ph idx="1"/>
          </p:nvPr>
        </p:nvSpPr>
        <p:spPr>
          <a:xfrm>
            <a:off x="533400" y="1447800"/>
            <a:ext cx="9677400" cy="3810000"/>
          </a:xfrm>
        </p:spPr>
        <p:txBody>
          <a:bodyPr/>
          <a:lstStyle/>
          <a:p>
            <a:pPr>
              <a:buClr>
                <a:schemeClr val="tx1"/>
              </a:buClr>
              <a:buFont typeface="Wingdings" panose="05000000000000000000" pitchFamily="2" charset="2"/>
              <a:buChar char="Ø"/>
              <a:defRPr/>
            </a:pPr>
            <a:r>
              <a:rPr lang="en-US" altLang="en-US" sz="2600" dirty="0" smtClean="0"/>
              <a:t>Recent </a:t>
            </a:r>
            <a:r>
              <a:rPr lang="en-US" altLang="en-US" sz="2600" dirty="0"/>
              <a:t>history has shown us that for every extreme cold weather event, a small amount of generation will experience freeze related derates or trips</a:t>
            </a:r>
            <a:r>
              <a:rPr lang="en-US" altLang="en-US" sz="2600" dirty="0" smtClean="0"/>
              <a:t>.</a:t>
            </a:r>
            <a:endParaRPr lang="en-US" altLang="en-US" sz="2600" dirty="0"/>
          </a:p>
          <a:p>
            <a:pPr>
              <a:buClr>
                <a:schemeClr val="tx1"/>
              </a:buClr>
              <a:buFont typeface="Wingdings" panose="05000000000000000000" pitchFamily="2" charset="2"/>
              <a:buChar char="Ø"/>
              <a:defRPr/>
            </a:pPr>
            <a:r>
              <a:rPr lang="en-US" altLang="en-US" sz="2600" dirty="0"/>
              <a:t>Overall, ERCOT was pleased with the performance of generators during this past winter.</a:t>
            </a:r>
          </a:p>
          <a:p>
            <a:pPr>
              <a:buClr>
                <a:schemeClr val="tx1"/>
              </a:buClr>
              <a:buFont typeface="Wingdings" panose="05000000000000000000" pitchFamily="2" charset="2"/>
              <a:buChar char="Ø"/>
              <a:defRPr/>
            </a:pPr>
            <a:r>
              <a:rPr lang="en-US" altLang="en-US" sz="2600" dirty="0"/>
              <a:t>For winter 2019/2020, spot checks will begin November 15, </a:t>
            </a:r>
            <a:r>
              <a:rPr lang="en-US" altLang="en-US" sz="2600" dirty="0" smtClean="0"/>
              <a:t>2019 and will conclude February 28, 2020.</a:t>
            </a:r>
            <a:endParaRPr lang="en-US" altLang="en-US" sz="2600" dirty="0"/>
          </a:p>
          <a:p>
            <a:pPr>
              <a:buClr>
                <a:schemeClr val="tx1"/>
              </a:buClr>
              <a:buFont typeface="Wingdings" panose="05000000000000000000" pitchFamily="2" charset="2"/>
              <a:buChar char="ü"/>
              <a:defRPr/>
            </a:pPr>
            <a:endParaRPr lang="en-US" altLang="en-US" sz="2400" dirty="0"/>
          </a:p>
          <a:p>
            <a:pPr>
              <a:buClr>
                <a:schemeClr val="tx1"/>
              </a:buClr>
              <a:buFont typeface="Wingdings" panose="05000000000000000000" pitchFamily="2" charset="2"/>
              <a:buChar char="ü"/>
              <a:defRPr/>
            </a:pPr>
            <a:endParaRPr lang="en-US" altLang="en-US" sz="2400" i="1" dirty="0"/>
          </a:p>
          <a:p>
            <a:pPr marL="0" indent="0">
              <a:buClr>
                <a:schemeClr val="tx1"/>
              </a:buClr>
              <a:buNone/>
              <a:defRPr/>
            </a:pPr>
            <a:endParaRPr lang="en-US" altLang="en-US" sz="2400" i="1" dirty="0"/>
          </a:p>
          <a:p>
            <a:pPr>
              <a:buClr>
                <a:schemeClr val="tx1"/>
              </a:buClr>
              <a:defRPr/>
            </a:pPr>
            <a:endParaRPr lang="en-US" altLang="en-US" sz="2400" dirty="0"/>
          </a:p>
        </p:txBody>
      </p:sp>
      <p:sp>
        <p:nvSpPr>
          <p:cNvPr id="2" name="Slide Number Placeholder 1"/>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68659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911" b="4596"/>
          <a:stretch/>
        </p:blipFill>
        <p:spPr>
          <a:xfrm>
            <a:off x="2104536" y="1172574"/>
            <a:ext cx="3427453" cy="2971800"/>
          </a:xfrm>
          <a:prstGeom prst="rect">
            <a:avLst/>
          </a:prstGeom>
          <a:scene3d>
            <a:camera prst="orthographicFront">
              <a:rot lat="0" lon="0" rev="21299999"/>
            </a:camera>
            <a:lightRig rig="threePt" dir="t"/>
          </a:scene3d>
        </p:spPr>
      </p:pic>
      <p:sp>
        <p:nvSpPr>
          <p:cNvPr id="2" name="Title 1"/>
          <p:cNvSpPr>
            <a:spLocks noGrp="1"/>
          </p:cNvSpPr>
          <p:nvPr>
            <p:ph type="title"/>
          </p:nvPr>
        </p:nvSpPr>
        <p:spPr>
          <a:xfrm>
            <a:off x="533400" y="243682"/>
            <a:ext cx="9829800" cy="518318"/>
          </a:xfrm>
        </p:spPr>
        <p:txBody>
          <a:bodyPr/>
          <a:lstStyle/>
          <a:p>
            <a:r>
              <a:rPr lang="en-US" b="1" dirty="0" smtClean="0">
                <a:solidFill>
                  <a:schemeClr val="accent1"/>
                </a:solidFill>
              </a:rPr>
              <a:t>February 2011 Headlines….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dirty="0">
              <a:solidFill>
                <a:prstClr val="black">
                  <a:tint val="75000"/>
                </a:prstClr>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52835"/>
          <a:stretch/>
        </p:blipFill>
        <p:spPr>
          <a:xfrm>
            <a:off x="7979713" y="1008209"/>
            <a:ext cx="1959443" cy="2653360"/>
          </a:xfrm>
          <a:prstGeom prst="rect">
            <a:avLst/>
          </a:prstGeom>
          <a:scene3d>
            <a:camera prst="orthographicFront">
              <a:rot lat="0" lon="0" rev="20999999"/>
            </a:camera>
            <a:lightRig rig="threePt" dir="t"/>
          </a:scene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6720"/>
          <a:stretch/>
        </p:blipFill>
        <p:spPr>
          <a:xfrm>
            <a:off x="5531988" y="695321"/>
            <a:ext cx="2697612" cy="5255400"/>
          </a:xfrm>
          <a:prstGeom prst="rect">
            <a:avLst/>
          </a:prstGeom>
          <a:scene3d>
            <a:camera prst="orthographicFront">
              <a:rot lat="0" lon="0" rev="600000"/>
            </a:camera>
            <a:lightRig rig="threePt" dir="t"/>
          </a:scene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7057" y="3168772"/>
            <a:ext cx="1959443" cy="3002934"/>
          </a:xfrm>
          <a:prstGeom prst="rect">
            <a:avLst/>
          </a:prstGeom>
          <a:scene3d>
            <a:camera prst="orthographicFront">
              <a:rot lat="0" lon="0" rev="21239999"/>
            </a:camera>
            <a:lightRig rig="threePt" dir="t"/>
          </a:scene3d>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4306" t="4073" b="30387"/>
          <a:stretch/>
        </p:blipFill>
        <p:spPr>
          <a:xfrm>
            <a:off x="2171056" y="3276744"/>
            <a:ext cx="3493588" cy="2241082"/>
          </a:xfrm>
          <a:prstGeom prst="rect">
            <a:avLst/>
          </a:prstGeom>
          <a:scene3d>
            <a:camera prst="orthographicFront">
              <a:rot lat="0" lon="0" rev="20999999"/>
            </a:camera>
            <a:lightRig rig="threePt" dir="t"/>
          </a:scene3d>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3415" r="2177" b="83644"/>
          <a:stretch/>
        </p:blipFill>
        <p:spPr>
          <a:xfrm>
            <a:off x="2776641" y="5415165"/>
            <a:ext cx="4937760" cy="544193"/>
          </a:xfrm>
          <a:prstGeom prst="rect">
            <a:avLst/>
          </a:prstGeom>
          <a:scene3d>
            <a:camera prst="orthographicFront">
              <a:rot lat="0" lon="0" rev="21299999"/>
            </a:camera>
            <a:lightRig rig="threePt" dir="t"/>
          </a:scene3d>
        </p:spPr>
      </p:pic>
    </p:spTree>
    <p:extLst>
      <p:ext uri="{BB962C8B-B14F-4D97-AF65-F5344CB8AC3E}">
        <p14:creationId xmlns:p14="http://schemas.microsoft.com/office/powerpoint/2010/main" val="42003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7820"/>
            <a:ext cx="10947400" cy="518318"/>
          </a:xfrm>
        </p:spPr>
        <p:txBody>
          <a:bodyPr/>
          <a:lstStyle/>
          <a:p>
            <a:r>
              <a:rPr lang="en-US" dirty="0" smtClean="0"/>
              <a:t>PUCT Regulatory Requirements for Generator Preparedness </a:t>
            </a:r>
            <a:endParaRPr lang="en-US" dirty="0"/>
          </a:p>
        </p:txBody>
      </p:sp>
      <p:sp>
        <p:nvSpPr>
          <p:cNvPr id="3" name="Content Placeholder 2"/>
          <p:cNvSpPr>
            <a:spLocks noGrp="1"/>
          </p:cNvSpPr>
          <p:nvPr>
            <p:ph idx="1"/>
          </p:nvPr>
        </p:nvSpPr>
        <p:spPr>
          <a:xfrm>
            <a:off x="533400" y="914400"/>
            <a:ext cx="10947400" cy="5257800"/>
          </a:xfrm>
        </p:spPr>
        <p:txBody>
          <a:bodyPr/>
          <a:lstStyle/>
          <a:p>
            <a:pPr marL="0">
              <a:lnSpc>
                <a:spcPct val="115000"/>
              </a:lnSpc>
              <a:spcBef>
                <a:spcPts val="0"/>
              </a:spcBef>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§25.53. Electric Service Emergency Operations Plans. </a:t>
            </a:r>
          </a:p>
          <a:p>
            <a:pPr marL="857250" lvl="2" indent="-285750">
              <a:lnSpc>
                <a:spcPct val="115000"/>
              </a:lnSpc>
              <a:spcBef>
                <a:spcPts val="0"/>
              </a:spcBef>
              <a:buFont typeface="Wingdings" panose="05000000000000000000" pitchFamily="2" charset="2"/>
              <a:buChar char="Ø"/>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c)(1)(H) A plan for the inventory of pre-arranged supplies for emergencies.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(c)(1)(I) A plan that addresses staffing during severe weather events.</a:t>
            </a:r>
          </a:p>
          <a:p>
            <a:pPr marL="857250" lvl="2" indent="-285750">
              <a:lnSpc>
                <a:spcPct val="115000"/>
              </a:lnSpc>
              <a:spcBef>
                <a:spcPts val="0"/>
              </a:spcBef>
              <a:buFont typeface="Wingdings" panose="05000000000000000000" pitchFamily="2" charset="2"/>
              <a:buChar char="Ø"/>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(c)(2)(A) A plan that addresses severely cold and severely hot weather.</a:t>
            </a:r>
          </a:p>
          <a:p>
            <a:pPr marL="857250" lvl="2" indent="-285750">
              <a:lnSpc>
                <a:spcPct val="115000"/>
              </a:lnSpc>
              <a:spcBef>
                <a:spcPts val="0"/>
              </a:spcBef>
              <a:buFont typeface="Wingdings" panose="05000000000000000000" pitchFamily="2" charset="2"/>
              <a:buChar char="Ø"/>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c)(2)(B) A plan that addresses any known critical failure points, including any effects of weather design limits.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(c)(2)(G) Checklists for generating facility personnel to address emergency events.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(c)(2)(H) A summary of alternate fuel and storage capacity.</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(c)(2)(I) A plan for alternative fuel testing if the facility has the ability to utilize alternative fuels.</a:t>
            </a:r>
          </a:p>
          <a:p>
            <a:pPr marL="857250" lvl="2" indent="-285750">
              <a:lnSpc>
                <a:spcPct val="115000"/>
              </a:lnSpc>
              <a:spcBef>
                <a:spcPts val="0"/>
              </a:spcBef>
              <a:buFont typeface="Wingdings" panose="05000000000000000000" pitchFamily="2" charset="2"/>
              <a:buChar char="Ø"/>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(c)(2)(d) A Market entity shall conduct or participate in one or more drills annually to test its emergency procedures if its emergency procedures have not been implemented in response to an actual event within the last 12 months. </a:t>
            </a:r>
          </a:p>
          <a:p>
            <a:pPr marL="857250" lvl="2" indent="-285750">
              <a:lnSpc>
                <a:spcPct val="115000"/>
              </a:lnSpc>
              <a:spcBef>
                <a:spcPts val="0"/>
              </a:spcBef>
              <a:buFont typeface="Wingdings" panose="05000000000000000000" pitchFamily="2" charset="2"/>
              <a:buChar char="Ø"/>
            </a:pP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48434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682"/>
            <a:ext cx="8001000" cy="518318"/>
          </a:xfrm>
        </p:spPr>
        <p:txBody>
          <a:bodyPr/>
          <a:lstStyle/>
          <a:p>
            <a:r>
              <a:rPr lang="en-US" dirty="0" smtClean="0"/>
              <a:t>ERCOT Nodal Requirements</a:t>
            </a:r>
            <a:endParaRPr lang="en-US" dirty="0"/>
          </a:p>
        </p:txBody>
      </p:sp>
      <p:sp>
        <p:nvSpPr>
          <p:cNvPr id="3" name="Content Placeholder 2"/>
          <p:cNvSpPr>
            <a:spLocks noGrp="1"/>
          </p:cNvSpPr>
          <p:nvPr>
            <p:ph idx="1"/>
          </p:nvPr>
        </p:nvSpPr>
        <p:spPr>
          <a:xfrm>
            <a:off x="457200" y="1143000"/>
            <a:ext cx="11049000" cy="4789336"/>
          </a:xfrm>
        </p:spPr>
        <p:txBody>
          <a:bodyPr/>
          <a:lstStyle/>
          <a:p>
            <a:pPr marL="114300">
              <a:lnSpc>
                <a:spcPct val="115000"/>
              </a:lnSpc>
              <a:spcBef>
                <a:spcPts val="0"/>
              </a:spcBef>
            </a:pPr>
            <a:r>
              <a:rPr lang="en-US" sz="2200" dirty="0" smtClean="0">
                <a:latin typeface="Calibri" panose="020F0502020204030204" pitchFamily="34" charset="0"/>
                <a:ea typeface="Calibri" panose="020F0502020204030204" pitchFamily="34" charset="0"/>
                <a:cs typeface="Times New Roman" panose="02020603050405020304" pitchFamily="18" charset="0"/>
              </a:rPr>
              <a:t>Nodal </a:t>
            </a:r>
            <a:r>
              <a:rPr lang="en-US" sz="2200" dirty="0">
                <a:latin typeface="Calibri" panose="020F0502020204030204" pitchFamily="34" charset="0"/>
                <a:ea typeface="Calibri" panose="020F0502020204030204" pitchFamily="34" charset="0"/>
                <a:cs typeface="Times New Roman" panose="02020603050405020304" pitchFamily="18" charset="0"/>
              </a:rPr>
              <a:t>Protocol 3.20 (3)</a:t>
            </a:r>
          </a:p>
          <a:p>
            <a:pPr marL="457200" lvl="1">
              <a:lnSpc>
                <a:spcPct val="115000"/>
              </a:lnSpc>
              <a:spcBef>
                <a:spcPts val="0"/>
              </a:spcBef>
              <a:buFont typeface="Wingdings" panose="05000000000000000000" pitchFamily="2" charset="2"/>
              <a:buChar char="ü"/>
            </a:pPr>
            <a:r>
              <a:rPr lang="en-US" sz="1500" dirty="0">
                <a:latin typeface="Calibri" panose="020F0502020204030204" pitchFamily="34" charset="0"/>
                <a:ea typeface="Calibri" panose="020F0502020204030204" pitchFamily="34" charset="0"/>
                <a:cs typeface="Times New Roman" panose="02020603050405020304" pitchFamily="18" charset="0"/>
              </a:rPr>
              <a:t>No earlier than November 1 and no later than December 1 of each year, each Resource Entity shall submit the declaration Section 22, Attachment K, Declaration of Completion of Generation Resource Weatherization Preparations, to ERCOT stating that, at the time of submission, each Generation Resource under the Resource Entity’s control has completed or will complete all weather preparations required by the weatherization plan for </a:t>
            </a:r>
            <a:r>
              <a:rPr lang="en-US" sz="15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equipment critical to the reliable operation </a:t>
            </a:r>
            <a:r>
              <a:rPr lang="en-US" sz="1500" dirty="0">
                <a:latin typeface="Calibri" panose="020F0502020204030204" pitchFamily="34" charset="0"/>
                <a:ea typeface="Calibri" panose="020F0502020204030204" pitchFamily="34" charset="0"/>
                <a:cs typeface="Times New Roman" panose="02020603050405020304" pitchFamily="18" charset="0"/>
              </a:rPr>
              <a:t>of the Generation Resource during the winter time period (December through February).</a:t>
            </a:r>
          </a:p>
          <a:p>
            <a:pPr marL="457200" lvl="1">
              <a:lnSpc>
                <a:spcPct val="115000"/>
              </a:lnSpc>
              <a:spcBef>
                <a:spcPts val="0"/>
              </a:spcBef>
              <a:buFont typeface="Wingdings" panose="05000000000000000000" pitchFamily="2" charset="2"/>
              <a:buChar char="ü"/>
            </a:pPr>
            <a:r>
              <a:rPr lang="en-US" sz="1500" dirty="0">
                <a:latin typeface="Calibri" panose="020F0502020204030204" pitchFamily="34" charset="0"/>
                <a:ea typeface="Calibri" panose="020F0502020204030204" pitchFamily="34" charset="0"/>
                <a:cs typeface="Times New Roman" panose="02020603050405020304" pitchFamily="18" charset="0"/>
              </a:rPr>
              <a:t>If the work on the </a:t>
            </a:r>
            <a:r>
              <a:rPr lang="en-US" sz="15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equipment that is critical to the reliable operation </a:t>
            </a:r>
            <a:r>
              <a:rPr lang="en-US" sz="1500" dirty="0">
                <a:latin typeface="Calibri" panose="020F0502020204030204" pitchFamily="34" charset="0"/>
                <a:ea typeface="Calibri" panose="020F0502020204030204" pitchFamily="34" charset="0"/>
                <a:cs typeface="Times New Roman" panose="02020603050405020304" pitchFamily="18" charset="0"/>
              </a:rPr>
              <a:t>of the Generation Resource is not complete at the time of filing the declaration, the Resource Entity shall provide a list and schedule of remaining work to be completed. </a:t>
            </a: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Section 22, Attachment K, Declaration of Completion of Generation Resource Weatherization Preparations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buFont typeface="Wingdings" panose="05000000000000000000" pitchFamily="2" charset="2"/>
              <a:buChar char="ü"/>
            </a:pPr>
            <a:r>
              <a:rPr lang="en-US" sz="1500" dirty="0">
                <a:latin typeface="Calibri" panose="020F0502020204030204" pitchFamily="34" charset="0"/>
                <a:ea typeface="Calibri" panose="020F0502020204030204" pitchFamily="34" charset="0"/>
                <a:cs typeface="Times New Roman" panose="02020603050405020304" pitchFamily="18" charset="0"/>
              </a:rPr>
              <a:t>“I hereby attest that all </a:t>
            </a:r>
            <a:r>
              <a:rPr lang="en-US" sz="15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weatherization preparations for equipment critical to the reliable operation </a:t>
            </a:r>
            <a:r>
              <a:rPr lang="en-US" sz="1500" dirty="0">
                <a:latin typeface="Calibri" panose="020F0502020204030204" pitchFamily="34" charset="0"/>
                <a:ea typeface="Calibri" panose="020F0502020204030204" pitchFamily="34" charset="0"/>
                <a:cs typeface="Times New Roman" panose="02020603050405020304" pitchFamily="18" charset="0"/>
              </a:rPr>
              <a:t>of each of the above-listed Generation Resources during the time period stated above are complete or will be completed, as required by the weatherization plan applicable to each Generation Resource.” </a:t>
            </a:r>
          </a:p>
          <a:p>
            <a:pPr marL="0" indent="0">
              <a:buNone/>
            </a:pPr>
            <a:endParaRPr lang="en-US" dirty="0" smtClean="0"/>
          </a:p>
          <a:p>
            <a:pPr marL="0" indent="0">
              <a:buNone/>
            </a:pPr>
            <a:endParaRPr lang="en-US" dirty="0" smtClean="0"/>
          </a:p>
          <a:p>
            <a:pPr marL="0" indent="0">
              <a:buNone/>
            </a:pPr>
            <a:endParaRPr lang="en-US" dirty="0" smtClean="0"/>
          </a:p>
        </p:txBody>
      </p:sp>
      <p:sp>
        <p:nvSpPr>
          <p:cNvPr id="6" name="Slide Number Placeholder 5"/>
          <p:cNvSpPr>
            <a:spLocks noGrp="1"/>
          </p:cNvSpPr>
          <p:nvPr>
            <p:ph type="sldNum" sz="quarter" idx="4"/>
          </p:nvPr>
        </p:nvSpPr>
        <p:spPr>
          <a:xfrm>
            <a:off x="10287000" y="6561139"/>
            <a:ext cx="228600" cy="212725"/>
          </a:xfrm>
        </p:spPr>
        <p:txBody>
          <a:bodyPr/>
          <a:lstStyle/>
          <a:p>
            <a:fld id="{1D93BD3E-1E9A-4970-A6F7-E7AC52762E0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322069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518318"/>
          </a:xfrm>
        </p:spPr>
        <p:txBody>
          <a:bodyPr/>
          <a:lstStyle/>
          <a:p>
            <a:r>
              <a:rPr lang="en-US" dirty="0" smtClean="0"/>
              <a:t>ERCOT’s role in preparing for winter</a:t>
            </a:r>
            <a:endParaRPr lang="en-US" dirty="0"/>
          </a:p>
        </p:txBody>
      </p:sp>
      <p:sp>
        <p:nvSpPr>
          <p:cNvPr id="3" name="Content Placeholder 2"/>
          <p:cNvSpPr>
            <a:spLocks noGrp="1"/>
          </p:cNvSpPr>
          <p:nvPr>
            <p:ph idx="1"/>
          </p:nvPr>
        </p:nvSpPr>
        <p:spPr>
          <a:xfrm>
            <a:off x="539262" y="838200"/>
            <a:ext cx="10947400" cy="5410200"/>
          </a:xfrm>
        </p:spPr>
        <p:txBody>
          <a:bodyPr/>
          <a:lstStyle/>
          <a:p>
            <a:pPr lvl="1" fontAlgn="base">
              <a:spcAft>
                <a:spcPct val="0"/>
              </a:spcAft>
              <a:buFont typeface="Wingdings" pitchFamily="2" charset="2"/>
              <a:buChar char="§"/>
            </a:pPr>
            <a:r>
              <a:rPr lang="en-US" sz="2100" kern="0" dirty="0">
                <a:solidFill>
                  <a:srgbClr val="000000"/>
                </a:solidFill>
              </a:rPr>
              <a:t>U</a:t>
            </a:r>
            <a:r>
              <a:rPr lang="en-US" sz="2100" kern="0" dirty="0" smtClean="0">
                <a:solidFill>
                  <a:srgbClr val="000000"/>
                </a:solidFill>
              </a:rPr>
              <a:t>nits </a:t>
            </a:r>
            <a:r>
              <a:rPr lang="en-US" sz="2100" kern="0" dirty="0">
                <a:solidFill>
                  <a:srgbClr val="000000"/>
                </a:solidFill>
              </a:rPr>
              <a:t>spot </a:t>
            </a:r>
            <a:r>
              <a:rPr lang="en-US" sz="2100" kern="0" dirty="0" smtClean="0">
                <a:solidFill>
                  <a:srgbClr val="000000"/>
                </a:solidFill>
              </a:rPr>
              <a:t>checked (conventional gas, coal and lignite)</a:t>
            </a:r>
          </a:p>
          <a:p>
            <a:pPr lvl="2" fontAlgn="base">
              <a:spcAft>
                <a:spcPct val="0"/>
              </a:spcAft>
              <a:buFont typeface="Wingdings" panose="05000000000000000000" pitchFamily="2" charset="2"/>
              <a:buChar char="§"/>
            </a:pPr>
            <a:r>
              <a:rPr lang="en-US" sz="2100" kern="0" dirty="0" smtClean="0">
                <a:solidFill>
                  <a:srgbClr val="000000"/>
                </a:solidFill>
              </a:rPr>
              <a:t>The purpose of spot checks is to verify plant personnel are following their weatherization plan.</a:t>
            </a:r>
          </a:p>
          <a:p>
            <a:pPr lvl="3" fontAlgn="base">
              <a:spcAft>
                <a:spcPct val="0"/>
              </a:spcAft>
              <a:buFont typeface="Arial" panose="020B0604020202020204" pitchFamily="34" charset="0"/>
              <a:buChar char="•"/>
            </a:pPr>
            <a:r>
              <a:rPr lang="en-US" kern="0" dirty="0" smtClean="0">
                <a:solidFill>
                  <a:srgbClr val="000000"/>
                </a:solidFill>
              </a:rPr>
              <a:t>PUCT requirements, lessons learned as far back to 2011 and best practices.</a:t>
            </a:r>
          </a:p>
          <a:p>
            <a:pPr lvl="2" fontAlgn="base">
              <a:spcAft>
                <a:spcPct val="0"/>
              </a:spcAft>
              <a:buFont typeface="Wingdings" panose="05000000000000000000" pitchFamily="2" charset="2"/>
              <a:buChar char="§"/>
            </a:pPr>
            <a:r>
              <a:rPr lang="en-US" sz="2100" kern="0" dirty="0" smtClean="0">
                <a:solidFill>
                  <a:srgbClr val="000000"/>
                </a:solidFill>
              </a:rPr>
              <a:t>As necessary, plant personnel are left with a recommendation(s) based on </a:t>
            </a:r>
            <a:r>
              <a:rPr lang="en-US" sz="2000" kern="0" dirty="0">
                <a:solidFill>
                  <a:srgbClr val="000000"/>
                </a:solidFill>
              </a:rPr>
              <a:t>PUCT </a:t>
            </a:r>
            <a:r>
              <a:rPr lang="en-US" sz="2000" kern="0" dirty="0" smtClean="0">
                <a:solidFill>
                  <a:srgbClr val="000000"/>
                </a:solidFill>
              </a:rPr>
              <a:t>requirements, </a:t>
            </a:r>
            <a:r>
              <a:rPr lang="en-US" sz="2100" kern="0" dirty="0" smtClean="0">
                <a:solidFill>
                  <a:srgbClr val="000000"/>
                </a:solidFill>
              </a:rPr>
              <a:t>lessons learned or best practices.</a:t>
            </a:r>
          </a:p>
          <a:p>
            <a:pPr lvl="2" fontAlgn="base">
              <a:spcAft>
                <a:spcPct val="0"/>
              </a:spcAft>
              <a:buFont typeface="Wingdings" panose="05000000000000000000" pitchFamily="2" charset="2"/>
              <a:buChar char="§"/>
            </a:pPr>
            <a:r>
              <a:rPr lang="en-US" sz="2100" kern="0" dirty="0">
                <a:solidFill>
                  <a:srgbClr val="000000"/>
                </a:solidFill>
              </a:rPr>
              <a:t>8</a:t>
            </a:r>
            <a:r>
              <a:rPr lang="en-US" sz="2100" kern="0" dirty="0" smtClean="0">
                <a:solidFill>
                  <a:srgbClr val="000000"/>
                </a:solidFill>
              </a:rPr>
              <a:t>0 units on average are spot checked each winter.</a:t>
            </a:r>
          </a:p>
          <a:p>
            <a:pPr lvl="2" fontAlgn="base">
              <a:spcAft>
                <a:spcPct val="0"/>
              </a:spcAft>
              <a:buFont typeface="Wingdings" panose="05000000000000000000" pitchFamily="2" charset="2"/>
              <a:buChar char="§"/>
            </a:pPr>
            <a:r>
              <a:rPr lang="en-US" sz="2100" kern="0" dirty="0" smtClean="0">
                <a:solidFill>
                  <a:srgbClr val="000000"/>
                </a:solidFill>
              </a:rPr>
              <a:t>Company senior management is emailed results.</a:t>
            </a:r>
          </a:p>
          <a:p>
            <a:pPr lvl="2" fontAlgn="base">
              <a:spcAft>
                <a:spcPct val="0"/>
              </a:spcAft>
              <a:buFont typeface="Wingdings" panose="05000000000000000000" pitchFamily="2" charset="2"/>
              <a:buChar char="§"/>
            </a:pPr>
            <a:r>
              <a:rPr lang="en-US" sz="2100" kern="0" dirty="0" smtClean="0">
                <a:solidFill>
                  <a:srgbClr val="000000"/>
                </a:solidFill>
              </a:rPr>
              <a:t>ERCOT conducts an annual winter weatherization workshop.</a:t>
            </a:r>
          </a:p>
          <a:p>
            <a:pPr lvl="3" fontAlgn="base">
              <a:spcAft>
                <a:spcPct val="0"/>
              </a:spcAft>
              <a:buFont typeface="Arial" panose="020B0604020202020204" pitchFamily="34" charset="0"/>
              <a:buChar char="•"/>
            </a:pPr>
            <a:r>
              <a:rPr lang="en-US" sz="2100" kern="0" dirty="0" smtClean="0">
                <a:solidFill>
                  <a:srgbClr val="000000"/>
                </a:solidFill>
              </a:rPr>
              <a:t>Lessons learned from generators.</a:t>
            </a:r>
          </a:p>
          <a:p>
            <a:pPr lvl="3" fontAlgn="base">
              <a:spcAft>
                <a:spcPct val="0"/>
              </a:spcAft>
              <a:buFont typeface="Arial" panose="020B0604020202020204" pitchFamily="34" charset="0"/>
              <a:buChar char="•"/>
            </a:pPr>
            <a:r>
              <a:rPr lang="en-US" sz="2100" kern="0" dirty="0" smtClean="0">
                <a:solidFill>
                  <a:srgbClr val="000000"/>
                </a:solidFill>
              </a:rPr>
              <a:t>Best practices from generators.</a:t>
            </a:r>
          </a:p>
          <a:p>
            <a:pPr lvl="3" fontAlgn="base">
              <a:spcAft>
                <a:spcPct val="0"/>
              </a:spcAft>
              <a:buFont typeface="Arial" panose="020B0604020202020204" pitchFamily="34" charset="0"/>
              <a:buChar char="•"/>
            </a:pPr>
            <a:r>
              <a:rPr lang="en-US" sz="2100" kern="0" dirty="0" smtClean="0">
                <a:solidFill>
                  <a:srgbClr val="000000"/>
                </a:solidFill>
              </a:rPr>
              <a:t>ERCOT Meteorologist preliminary winter outlook.</a:t>
            </a:r>
          </a:p>
          <a:p>
            <a:pPr lvl="3" fontAlgn="base">
              <a:spcAft>
                <a:spcPct val="0"/>
              </a:spcAft>
              <a:buFont typeface="Arial" panose="020B0604020202020204" pitchFamily="34" charset="0"/>
              <a:buChar char="•"/>
            </a:pPr>
            <a:r>
              <a:rPr lang="en-US" sz="2100" kern="0" dirty="0" smtClean="0">
                <a:solidFill>
                  <a:srgbClr val="000000"/>
                </a:solidFill>
              </a:rPr>
              <a:t>ERCOT’s review of previous winter.</a:t>
            </a:r>
          </a:p>
          <a:p>
            <a:pPr lvl="3" fontAlgn="base">
              <a:spcAft>
                <a:spcPct val="0"/>
              </a:spcAft>
              <a:buFont typeface="Arial" panose="020B0604020202020204" pitchFamily="34" charset="0"/>
              <a:buChar char="•"/>
            </a:pPr>
            <a:r>
              <a:rPr lang="en-US" sz="2100" kern="0" dirty="0" smtClean="0">
                <a:solidFill>
                  <a:srgbClr val="000000"/>
                </a:solidFill>
              </a:rPr>
              <a:t>Texas RE regulatory review/update.</a:t>
            </a:r>
          </a:p>
          <a:p>
            <a:pPr lvl="2" fontAlgn="base">
              <a:spcAft>
                <a:spcPct val="0"/>
              </a:spcAft>
              <a:buFont typeface="Wingdings" panose="05000000000000000000" pitchFamily="2" charset="2"/>
              <a:buChar char="ü"/>
            </a:pPr>
            <a:endParaRPr lang="en-US" sz="2200" kern="0" dirty="0" smtClean="0">
              <a:solidFill>
                <a:srgbClr val="000000"/>
              </a:solidFill>
            </a:endParaRPr>
          </a:p>
          <a:p>
            <a:pPr lvl="2" fontAlgn="base">
              <a:spcAft>
                <a:spcPct val="0"/>
              </a:spcAft>
              <a:buFont typeface="Wingdings" panose="05000000000000000000" pitchFamily="2" charset="2"/>
              <a:buChar char="ü"/>
            </a:pPr>
            <a:endParaRPr lang="en-US" sz="2200" kern="0" dirty="0" smtClean="0">
              <a:solidFill>
                <a:srgbClr val="000000"/>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58052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518318"/>
          </a:xfrm>
        </p:spPr>
        <p:txBody>
          <a:bodyPr/>
          <a:lstStyle/>
          <a:p>
            <a:r>
              <a:rPr lang="en-US" dirty="0"/>
              <a:t>N</a:t>
            </a:r>
            <a:r>
              <a:rPr lang="en-US" dirty="0" smtClean="0"/>
              <a:t>atural gas portion of ERCOT spot checks</a:t>
            </a:r>
            <a:endParaRPr lang="en-US" dirty="0"/>
          </a:p>
        </p:txBody>
      </p:sp>
      <p:sp>
        <p:nvSpPr>
          <p:cNvPr id="3" name="Content Placeholder 2"/>
          <p:cNvSpPr>
            <a:spLocks noGrp="1"/>
          </p:cNvSpPr>
          <p:nvPr>
            <p:ph idx="1"/>
          </p:nvPr>
        </p:nvSpPr>
        <p:spPr>
          <a:xfrm>
            <a:off x="533400" y="762000"/>
            <a:ext cx="10947400" cy="5410200"/>
          </a:xfrm>
        </p:spPr>
        <p:txBody>
          <a:bodyPr/>
          <a:lstStyle/>
          <a:p>
            <a:pPr lvl="1" fontAlgn="base">
              <a:spcAft>
                <a:spcPct val="0"/>
              </a:spcAft>
              <a:buFont typeface="Wingdings" panose="05000000000000000000" pitchFamily="2" charset="2"/>
              <a:buChar char="ü"/>
            </a:pPr>
            <a:r>
              <a:rPr lang="en-US" sz="2400" kern="0" dirty="0" smtClean="0">
                <a:solidFill>
                  <a:srgbClr val="000000"/>
                </a:solidFill>
              </a:rPr>
              <a:t>Preparations needed in gas yard prior to winter.</a:t>
            </a:r>
          </a:p>
          <a:p>
            <a:pPr lvl="1" fontAlgn="base">
              <a:spcAft>
                <a:spcPct val="0"/>
              </a:spcAft>
              <a:buFont typeface="Wingdings" panose="05000000000000000000" pitchFamily="2" charset="2"/>
              <a:buChar char="ü"/>
            </a:pPr>
            <a:r>
              <a:rPr lang="en-US" sz="2400" kern="0" dirty="0" smtClean="0">
                <a:solidFill>
                  <a:srgbClr val="000000"/>
                </a:solidFill>
              </a:rPr>
              <a:t>Alternate gas supplies that can be used during curtailments.</a:t>
            </a:r>
          </a:p>
          <a:p>
            <a:pPr lvl="1" fontAlgn="base">
              <a:spcAft>
                <a:spcPct val="0"/>
              </a:spcAft>
              <a:buFont typeface="Wingdings" panose="05000000000000000000" pitchFamily="2" charset="2"/>
              <a:buChar char="ü"/>
            </a:pPr>
            <a:r>
              <a:rPr lang="en-US" sz="2400" kern="0" dirty="0" smtClean="0">
                <a:solidFill>
                  <a:srgbClr val="000000"/>
                </a:solidFill>
              </a:rPr>
              <a:t>Communicating curtailments to ERCOT.</a:t>
            </a:r>
          </a:p>
          <a:p>
            <a:pPr lvl="1" fontAlgn="base">
              <a:spcAft>
                <a:spcPct val="0"/>
              </a:spcAft>
              <a:buFont typeface="Wingdings" panose="05000000000000000000" pitchFamily="2" charset="2"/>
              <a:buChar char="ü"/>
            </a:pPr>
            <a:r>
              <a:rPr lang="en-US" sz="2400" kern="0" dirty="0" smtClean="0">
                <a:solidFill>
                  <a:srgbClr val="000000"/>
                </a:solidFill>
              </a:rPr>
              <a:t>Sensing lines for main gas supply regulators.</a:t>
            </a:r>
          </a:p>
          <a:p>
            <a:pPr lvl="3" fontAlgn="base">
              <a:spcAft>
                <a:spcPct val="0"/>
              </a:spcAft>
              <a:buFont typeface="Arial" panose="020B0604020202020204" pitchFamily="34" charset="0"/>
              <a:buChar char="•"/>
            </a:pPr>
            <a:r>
              <a:rPr lang="en-US" sz="1800" kern="0" dirty="0" smtClean="0">
                <a:solidFill>
                  <a:srgbClr val="000000"/>
                </a:solidFill>
              </a:rPr>
              <a:t>Recently, we have had an instance of frozen instrument air to main gas supply regulator.</a:t>
            </a:r>
          </a:p>
          <a:p>
            <a:pPr lvl="3" fontAlgn="base">
              <a:spcAft>
                <a:spcPct val="0"/>
              </a:spcAft>
              <a:buFont typeface="Arial" panose="020B0604020202020204" pitchFamily="34" charset="0"/>
              <a:buChar char="•"/>
            </a:pPr>
            <a:endParaRPr lang="en-US" sz="1800" kern="0" dirty="0" smtClean="0">
              <a:solidFill>
                <a:srgbClr val="000000"/>
              </a:solidFill>
            </a:endParaRPr>
          </a:p>
          <a:p>
            <a:pPr lvl="2" fontAlgn="base">
              <a:spcAft>
                <a:spcPct val="0"/>
              </a:spcAft>
              <a:buFont typeface="Wingdings" panose="05000000000000000000" pitchFamily="2" charset="2"/>
              <a:buChar char="ü"/>
            </a:pPr>
            <a:endParaRPr lang="en-US" sz="2200" kern="0" dirty="0" smtClean="0">
              <a:solidFill>
                <a:srgbClr val="000000"/>
              </a:solidFill>
            </a:endParaRPr>
          </a:p>
          <a:p>
            <a:pPr lvl="2" fontAlgn="base">
              <a:spcAft>
                <a:spcPct val="0"/>
              </a:spcAft>
              <a:buFont typeface="Wingdings" panose="05000000000000000000" pitchFamily="2" charset="2"/>
              <a:buChar char="ü"/>
            </a:pPr>
            <a:endParaRPr lang="en-US" sz="2200" kern="0" dirty="0" smtClean="0">
              <a:solidFill>
                <a:srgbClr val="000000"/>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2057400" y="2819400"/>
            <a:ext cx="4800600" cy="3352800"/>
          </a:xfrm>
          <a:prstGeom prst="rect">
            <a:avLst/>
          </a:prstGeom>
        </p:spPr>
      </p:pic>
    </p:spTree>
    <p:extLst>
      <p:ext uri="{BB962C8B-B14F-4D97-AF65-F5344CB8AC3E}">
        <p14:creationId xmlns:p14="http://schemas.microsoft.com/office/powerpoint/2010/main" val="395862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4092" y="304800"/>
            <a:ext cx="10976707" cy="533400"/>
          </a:xfrm>
        </p:spPr>
        <p:txBody>
          <a:bodyPr/>
          <a:lstStyle/>
          <a:p>
            <a:r>
              <a:rPr lang="en-US" altLang="en-US" sz="2500" dirty="0" smtClean="0"/>
              <a:t>Common causes of transmitter manifolds and/or sensing lines freezing</a:t>
            </a:r>
            <a:r>
              <a:rPr lang="en-US" altLang="en-US" dirty="0"/>
              <a:t/>
            </a:r>
            <a:br>
              <a:rPr lang="en-US" altLang="en-US" dirty="0"/>
            </a:br>
            <a:endParaRPr lang="en-US" altLang="en-US" dirty="0" smtClean="0"/>
          </a:p>
        </p:txBody>
      </p:sp>
      <p:sp>
        <p:nvSpPr>
          <p:cNvPr id="18435" name="Content Placeholder 2"/>
          <p:cNvSpPr>
            <a:spLocks noGrp="1"/>
          </p:cNvSpPr>
          <p:nvPr>
            <p:ph idx="1"/>
          </p:nvPr>
        </p:nvSpPr>
        <p:spPr>
          <a:xfrm>
            <a:off x="380999" y="1032669"/>
            <a:ext cx="11099801" cy="5334000"/>
          </a:xfrm>
        </p:spPr>
        <p:txBody>
          <a:bodyPr/>
          <a:lstStyle/>
          <a:p>
            <a:pPr lvl="1">
              <a:buClr>
                <a:schemeClr val="tx1"/>
              </a:buClr>
              <a:buFont typeface="Arial" panose="020B0604020202020204" pitchFamily="34" charset="0"/>
              <a:buChar char="•"/>
              <a:defRPr/>
            </a:pPr>
            <a:r>
              <a:rPr lang="en-US" altLang="en-US" sz="2400" dirty="0" smtClean="0"/>
              <a:t>Tripped </a:t>
            </a:r>
            <a:r>
              <a:rPr lang="en-US" altLang="en-US" sz="2400" dirty="0"/>
              <a:t>heat trace circuit breaker.</a:t>
            </a:r>
          </a:p>
          <a:p>
            <a:pPr lvl="1">
              <a:buClr>
                <a:schemeClr val="tx1"/>
              </a:buClr>
              <a:buFont typeface="Arial" panose="020B0604020202020204" pitchFamily="34" charset="0"/>
              <a:buChar char="•"/>
              <a:defRPr/>
            </a:pPr>
            <a:r>
              <a:rPr lang="en-US" altLang="en-US" sz="2400" dirty="0"/>
              <a:t>Blown fuse in heat trace panel.</a:t>
            </a:r>
          </a:p>
          <a:p>
            <a:pPr lvl="1">
              <a:buClr>
                <a:schemeClr val="tx1"/>
              </a:buClr>
              <a:buFont typeface="Arial" panose="020B0604020202020204" pitchFamily="34" charset="0"/>
              <a:buChar char="•"/>
              <a:defRPr/>
            </a:pPr>
            <a:r>
              <a:rPr lang="en-US" altLang="en-US" sz="2400" dirty="0"/>
              <a:t>Contractor error when terminating heat trace after testing.</a:t>
            </a:r>
          </a:p>
          <a:p>
            <a:pPr lvl="1">
              <a:buClr>
                <a:schemeClr val="tx1"/>
              </a:buClr>
              <a:buFont typeface="Arial" panose="020B0604020202020204" pitchFamily="34" charset="0"/>
              <a:buChar char="•"/>
              <a:defRPr/>
            </a:pPr>
            <a:r>
              <a:rPr lang="en-US" altLang="en-US" sz="2400" dirty="0"/>
              <a:t>Insulating contractor damage to heat trace. </a:t>
            </a:r>
          </a:p>
          <a:p>
            <a:pPr lvl="1">
              <a:buClr>
                <a:schemeClr val="tx1"/>
              </a:buClr>
              <a:buFont typeface="Arial" panose="020B0604020202020204" pitchFamily="34" charset="0"/>
              <a:buChar char="•"/>
              <a:defRPr/>
            </a:pPr>
            <a:r>
              <a:rPr lang="en-US" altLang="en-US" sz="2400" dirty="0"/>
              <a:t>Section of heat trace not functioning.</a:t>
            </a:r>
          </a:p>
          <a:p>
            <a:pPr lvl="1">
              <a:buClr>
                <a:schemeClr val="tx1"/>
              </a:buClr>
              <a:buFont typeface="Arial" panose="020B0604020202020204" pitchFamily="34" charset="0"/>
              <a:buChar char="•"/>
              <a:defRPr/>
            </a:pPr>
            <a:r>
              <a:rPr lang="en-US" altLang="en-US" sz="2400" dirty="0"/>
              <a:t>Incorrect heat trace for application. </a:t>
            </a:r>
            <a:endParaRPr lang="en-US" altLang="en-US" sz="2400" dirty="0" smtClean="0"/>
          </a:p>
          <a:p>
            <a:pPr lvl="1">
              <a:buClr>
                <a:schemeClr val="tx1"/>
              </a:buClr>
              <a:buFont typeface="Arial" panose="020B0604020202020204" pitchFamily="34" charset="0"/>
              <a:buChar char="•"/>
              <a:defRPr/>
            </a:pPr>
            <a:r>
              <a:rPr lang="en-US" altLang="en-US" sz="2400" dirty="0" smtClean="0"/>
              <a:t>Heat </a:t>
            </a:r>
            <a:r>
              <a:rPr lang="en-US" altLang="en-US" sz="2400" dirty="0"/>
              <a:t>trace open ended and not grounded</a:t>
            </a:r>
            <a:r>
              <a:rPr lang="en-US" altLang="en-US" sz="2400" dirty="0" smtClean="0"/>
              <a:t>.</a:t>
            </a:r>
            <a:endParaRPr lang="en-US" altLang="en-US" sz="2400" dirty="0"/>
          </a:p>
          <a:p>
            <a:pPr lvl="1">
              <a:buClr>
                <a:schemeClr val="tx1"/>
              </a:buClr>
              <a:buFont typeface="Arial" panose="020B0604020202020204" pitchFamily="34" charset="0"/>
              <a:buChar char="•"/>
              <a:defRPr/>
            </a:pPr>
            <a:r>
              <a:rPr lang="en-US" altLang="en-US" sz="2400" dirty="0" smtClean="0"/>
              <a:t>Transmitter </a:t>
            </a:r>
            <a:r>
              <a:rPr lang="en-US" altLang="en-US" sz="2400" dirty="0"/>
              <a:t>cabinet heater not functioning.</a:t>
            </a:r>
          </a:p>
          <a:p>
            <a:pPr lvl="1">
              <a:buClr>
                <a:schemeClr val="tx1"/>
              </a:buClr>
              <a:buFont typeface="Arial" panose="020B0604020202020204" pitchFamily="34" charset="0"/>
              <a:buChar char="•"/>
              <a:defRPr/>
            </a:pPr>
            <a:r>
              <a:rPr lang="en-US" altLang="en-US" sz="2400" dirty="0"/>
              <a:t>Poor </a:t>
            </a:r>
            <a:r>
              <a:rPr lang="en-US" altLang="en-US" sz="2400" dirty="0" smtClean="0"/>
              <a:t>or lack of wind </a:t>
            </a:r>
            <a:r>
              <a:rPr lang="en-US" altLang="en-US" sz="2400" dirty="0"/>
              <a:t>break measures.</a:t>
            </a:r>
          </a:p>
          <a:p>
            <a:pPr lvl="1">
              <a:buClr>
                <a:schemeClr val="tx1"/>
              </a:buClr>
              <a:buFont typeface="Arial" panose="020B0604020202020204" pitchFamily="34" charset="0"/>
              <a:buChar char="•"/>
              <a:defRPr/>
            </a:pPr>
            <a:r>
              <a:rPr lang="en-US" altLang="en-US" sz="2400" dirty="0"/>
              <a:t>Transmitter(s) exposed to the elements</a:t>
            </a:r>
            <a:r>
              <a:rPr lang="en-US" altLang="en-US" sz="2400" dirty="0" smtClean="0"/>
              <a:t>.</a:t>
            </a:r>
          </a:p>
          <a:p>
            <a:pPr lvl="1">
              <a:buClr>
                <a:schemeClr val="tx1"/>
              </a:buClr>
              <a:buFont typeface="Arial" panose="020B0604020202020204" pitchFamily="34" charset="0"/>
              <a:buChar char="•"/>
              <a:defRPr/>
            </a:pPr>
            <a:r>
              <a:rPr lang="en-US" altLang="en-US" sz="2400" dirty="0" smtClean="0"/>
              <a:t>Gaps in insulation.</a:t>
            </a:r>
          </a:p>
          <a:p>
            <a:pPr lvl="1">
              <a:buClr>
                <a:schemeClr val="tx1"/>
              </a:buClr>
              <a:buFont typeface="Wingdings" panose="05000000000000000000" pitchFamily="2" charset="2"/>
              <a:buChar char="Ø"/>
              <a:defRPr/>
            </a:pPr>
            <a:endParaRPr lang="en-US" altLang="en-US" sz="2000" dirty="0"/>
          </a:p>
          <a:p>
            <a:pPr marL="0" indent="0">
              <a:buClr>
                <a:schemeClr val="tx1"/>
              </a:buClr>
              <a:buNone/>
              <a:defRPr/>
            </a:pPr>
            <a:endParaRPr lang="en-US" altLang="en-US" sz="2400" i="1" dirty="0"/>
          </a:p>
          <a:p>
            <a:pPr marL="0" indent="0">
              <a:buClr>
                <a:schemeClr val="tx1"/>
              </a:buClr>
              <a:buNone/>
              <a:defRPr/>
            </a:pPr>
            <a:endParaRPr lang="en-US" altLang="en-US" sz="2400" i="1" dirty="0"/>
          </a:p>
          <a:p>
            <a:pPr>
              <a:buClr>
                <a:schemeClr val="tx1"/>
              </a:buClr>
              <a:defRPr/>
            </a:pPr>
            <a:endParaRPr lang="en-US" altLang="en-US" sz="2400" dirty="0"/>
          </a:p>
        </p:txBody>
      </p:sp>
      <p:sp>
        <p:nvSpPr>
          <p:cNvPr id="2" name="Slide Number Placeholder 1"/>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522395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p:spPr>
        <p:txBody>
          <a:bodyPr/>
          <a:lstStyle/>
          <a:p>
            <a:r>
              <a:rPr lang="en-US" dirty="0">
                <a:solidFill>
                  <a:srgbClr val="00ACC8"/>
                </a:solidFill>
              </a:rPr>
              <a:t>What have we learned since February 2011?</a:t>
            </a:r>
            <a:endParaRPr lang="en-US" dirty="0"/>
          </a:p>
        </p:txBody>
      </p:sp>
      <p:sp>
        <p:nvSpPr>
          <p:cNvPr id="3" name="Content Placeholder 2"/>
          <p:cNvSpPr>
            <a:spLocks noGrp="1"/>
          </p:cNvSpPr>
          <p:nvPr>
            <p:ph idx="1"/>
          </p:nvPr>
        </p:nvSpPr>
        <p:spPr>
          <a:xfrm>
            <a:off x="423985" y="990600"/>
            <a:ext cx="11361615" cy="5105400"/>
          </a:xfrm>
        </p:spPr>
        <p:txBody>
          <a:bodyPr/>
          <a:lstStyle/>
          <a:p>
            <a:pPr lvl="0">
              <a:buFont typeface="Wingdings" panose="05000000000000000000" pitchFamily="2" charset="2"/>
              <a:buChar char="ü"/>
            </a:pPr>
            <a:r>
              <a:rPr lang="en-US" sz="2000" dirty="0">
                <a:solidFill>
                  <a:prstClr val="black"/>
                </a:solidFill>
              </a:rPr>
              <a:t>Identify critical </a:t>
            </a:r>
            <a:r>
              <a:rPr lang="en-US" sz="2000" dirty="0" smtClean="0">
                <a:solidFill>
                  <a:prstClr val="black"/>
                </a:solidFill>
              </a:rPr>
              <a:t>components if frozen, will </a:t>
            </a:r>
            <a:r>
              <a:rPr lang="en-US" sz="2000" dirty="0">
                <a:solidFill>
                  <a:prstClr val="black"/>
                </a:solidFill>
              </a:rPr>
              <a:t>derate, trip or fail to start the unit </a:t>
            </a:r>
            <a:r>
              <a:rPr lang="en-US" sz="2000" dirty="0" smtClean="0">
                <a:solidFill>
                  <a:prstClr val="black"/>
                </a:solidFill>
              </a:rPr>
              <a:t>and </a:t>
            </a:r>
            <a:r>
              <a:rPr lang="en-US" sz="2000" dirty="0">
                <a:solidFill>
                  <a:prstClr val="black"/>
                </a:solidFill>
              </a:rPr>
              <a:t>incorporate the </a:t>
            </a:r>
            <a:r>
              <a:rPr lang="en-US" sz="2000" dirty="0" smtClean="0">
                <a:solidFill>
                  <a:prstClr val="black"/>
                </a:solidFill>
              </a:rPr>
              <a:t>measures to prevent from freezing into weatherization </a:t>
            </a:r>
            <a:r>
              <a:rPr lang="en-US" sz="2000" dirty="0">
                <a:solidFill>
                  <a:prstClr val="black"/>
                </a:solidFill>
              </a:rPr>
              <a:t>plan. </a:t>
            </a:r>
            <a:endParaRPr lang="en-US" sz="2000" dirty="0" smtClean="0">
              <a:solidFill>
                <a:prstClr val="black"/>
              </a:solidFill>
            </a:endParaRPr>
          </a:p>
          <a:p>
            <a:pPr marL="0" lvl="0" indent="0">
              <a:buNone/>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Heat trace failure rates in Texas on average are 10-15% from previous season</a:t>
            </a:r>
            <a:r>
              <a:rPr lang="en-US" sz="2000" dirty="0" smtClean="0">
                <a:solidFill>
                  <a:prstClr val="black"/>
                </a:solidFill>
              </a:rPr>
              <a:t>.</a:t>
            </a:r>
          </a:p>
          <a:p>
            <a:pPr marL="0" lvl="0" indent="0">
              <a:buNone/>
            </a:pPr>
            <a:r>
              <a:rPr lang="en-US" sz="2000" dirty="0" smtClean="0">
                <a:solidFill>
                  <a:prstClr val="black"/>
                </a:solidFill>
              </a:rPr>
              <a:t> </a:t>
            </a:r>
            <a:endParaRPr lang="en-US" sz="2000" dirty="0">
              <a:solidFill>
                <a:prstClr val="black"/>
              </a:solidFill>
            </a:endParaRPr>
          </a:p>
          <a:p>
            <a:pPr lvl="0">
              <a:buFont typeface="Wingdings" panose="05000000000000000000" pitchFamily="2" charset="2"/>
              <a:buChar char="ü"/>
            </a:pPr>
            <a:r>
              <a:rPr lang="en-US" sz="2000" dirty="0">
                <a:solidFill>
                  <a:prstClr val="black"/>
                </a:solidFill>
              </a:rPr>
              <a:t>Detailed testing of heat trace is necessary, identifying critical circuits. Repair at minimum, critical circuits</a:t>
            </a:r>
            <a:r>
              <a:rPr lang="en-US" sz="2000" dirty="0" smtClean="0">
                <a:solidFill>
                  <a:prstClr val="black"/>
                </a:solidFill>
              </a:rPr>
              <a:t>.</a:t>
            </a:r>
          </a:p>
          <a:p>
            <a:pPr marL="0" lvl="0" indent="0">
              <a:buNone/>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Verify critical heat trace circuits are </a:t>
            </a:r>
            <a:r>
              <a:rPr lang="en-US" sz="2000" dirty="0" smtClean="0">
                <a:solidFill>
                  <a:prstClr val="black"/>
                </a:solidFill>
              </a:rPr>
              <a:t>functioning </a:t>
            </a:r>
            <a:r>
              <a:rPr lang="en-US" sz="2000" dirty="0">
                <a:solidFill>
                  <a:prstClr val="black"/>
                </a:solidFill>
              </a:rPr>
              <a:t>prior to every extreme cold weather event</a:t>
            </a:r>
            <a:r>
              <a:rPr lang="en-US" sz="2000" dirty="0" smtClean="0">
                <a:solidFill>
                  <a:prstClr val="black"/>
                </a:solidFill>
              </a:rPr>
              <a:t>.</a:t>
            </a:r>
          </a:p>
          <a:p>
            <a:pPr marL="0" lvl="0" indent="0">
              <a:buNone/>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Insulation inspections, focusing on critical components</a:t>
            </a:r>
            <a:r>
              <a:rPr lang="en-US" sz="2000" dirty="0" smtClean="0">
                <a:solidFill>
                  <a:prstClr val="black"/>
                </a:solidFill>
              </a:rPr>
              <a:t>.</a:t>
            </a:r>
          </a:p>
          <a:p>
            <a:pPr>
              <a:buFont typeface="Wingdings" panose="05000000000000000000" pitchFamily="2" charset="2"/>
              <a:buChar char="ü"/>
            </a:pPr>
            <a:endParaRPr lang="en-US" sz="2000" dirty="0" smtClean="0">
              <a:solidFill>
                <a:prstClr val="black"/>
              </a:solidFill>
            </a:endParaRPr>
          </a:p>
          <a:p>
            <a:pPr>
              <a:buFont typeface="Wingdings" panose="05000000000000000000" pitchFamily="2" charset="2"/>
              <a:buChar char="ü"/>
            </a:pPr>
            <a:r>
              <a:rPr lang="en-US" sz="2000" dirty="0" smtClean="0">
                <a:solidFill>
                  <a:prstClr val="black"/>
                </a:solidFill>
              </a:rPr>
              <a:t>As </a:t>
            </a:r>
            <a:r>
              <a:rPr lang="en-US" sz="2000" dirty="0">
                <a:solidFill>
                  <a:prstClr val="black"/>
                </a:solidFill>
              </a:rPr>
              <a:t>an additional measure, install wind breaks and/or space heaters protecting critical components, focusing on the N and NE sides of unit. Avoid off the shelf tarps.</a:t>
            </a:r>
          </a:p>
          <a:p>
            <a:pPr lvl="0">
              <a:buFont typeface="Wingdings" panose="05000000000000000000" pitchFamily="2" charset="2"/>
              <a:buChar char="ü"/>
            </a:pPr>
            <a:endParaRPr lang="en-US" sz="2100" dirty="0">
              <a:solidFill>
                <a:prstClr val="black"/>
              </a:solidFill>
            </a:endParaRPr>
          </a:p>
          <a:p>
            <a:pPr lvl="0">
              <a:buFont typeface="Wingdings" panose="05000000000000000000" pitchFamily="2" charset="2"/>
              <a:buChar char="ü"/>
            </a:pPr>
            <a:endParaRPr lang="en-US" sz="2100" dirty="0" smtClean="0">
              <a:solidFill>
                <a:prstClr val="black"/>
              </a:solidFill>
            </a:endParaRPr>
          </a:p>
          <a:p>
            <a:pPr marL="0" lvl="0" indent="0">
              <a:buNone/>
            </a:pPr>
            <a:endParaRPr lang="en-US" sz="2100" dirty="0">
              <a:solidFill>
                <a:prstClr val="black"/>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2969654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p:spPr>
        <p:txBody>
          <a:bodyPr/>
          <a:lstStyle/>
          <a:p>
            <a:r>
              <a:rPr lang="en-US" dirty="0">
                <a:solidFill>
                  <a:srgbClr val="00ACC8"/>
                </a:solidFill>
              </a:rPr>
              <a:t>What have we learned since February 2011</a:t>
            </a:r>
            <a:r>
              <a:rPr lang="en-US" dirty="0" smtClean="0">
                <a:solidFill>
                  <a:srgbClr val="00ACC8"/>
                </a:solidFill>
              </a:rPr>
              <a:t>? (continued)</a:t>
            </a:r>
            <a:endParaRPr lang="en-US" dirty="0"/>
          </a:p>
        </p:txBody>
      </p:sp>
      <p:sp>
        <p:nvSpPr>
          <p:cNvPr id="3" name="Content Placeholder 2"/>
          <p:cNvSpPr>
            <a:spLocks noGrp="1"/>
          </p:cNvSpPr>
          <p:nvPr>
            <p:ph idx="1"/>
          </p:nvPr>
        </p:nvSpPr>
        <p:spPr>
          <a:xfrm>
            <a:off x="508000" y="1066800"/>
            <a:ext cx="11277600" cy="5019431"/>
          </a:xfrm>
        </p:spPr>
        <p:txBody>
          <a:bodyPr/>
          <a:lstStyle/>
          <a:p>
            <a:pPr lvl="0">
              <a:buFont typeface="Wingdings" panose="05000000000000000000" pitchFamily="2" charset="2"/>
              <a:buChar char="ü"/>
            </a:pPr>
            <a:r>
              <a:rPr lang="en-US" sz="2000" dirty="0" smtClean="0">
                <a:solidFill>
                  <a:prstClr val="black"/>
                </a:solidFill>
              </a:rPr>
              <a:t>Review </a:t>
            </a:r>
            <a:r>
              <a:rPr lang="en-US" sz="2000" dirty="0">
                <a:solidFill>
                  <a:prstClr val="black"/>
                </a:solidFill>
              </a:rPr>
              <a:t>scope of contractor work and verify acceptable completion</a:t>
            </a:r>
            <a:r>
              <a:rPr lang="en-US" sz="2000" dirty="0" smtClean="0">
                <a:solidFill>
                  <a:prstClr val="black"/>
                </a:solidFill>
              </a:rPr>
              <a:t>.</a:t>
            </a:r>
          </a:p>
          <a:p>
            <a:pPr lvl="0">
              <a:buFont typeface="Wingdings" panose="05000000000000000000" pitchFamily="2" charset="2"/>
              <a:buChar char="ü"/>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Verify instrument air dryers, dew point monitoring, blow downs are all operating correctly</a:t>
            </a:r>
            <a:r>
              <a:rPr lang="en-US" sz="2000" dirty="0" smtClean="0">
                <a:solidFill>
                  <a:prstClr val="black"/>
                </a:solidFill>
              </a:rPr>
              <a:t>.</a:t>
            </a:r>
          </a:p>
          <a:p>
            <a:pPr lvl="0">
              <a:buFont typeface="Wingdings" panose="05000000000000000000" pitchFamily="2" charset="2"/>
              <a:buChar char="ü"/>
            </a:pPr>
            <a:endParaRPr lang="en-US" sz="2000" dirty="0">
              <a:solidFill>
                <a:prstClr val="black"/>
              </a:solidFill>
            </a:endParaRPr>
          </a:p>
          <a:p>
            <a:pPr lvl="0">
              <a:buFont typeface="Wingdings" panose="05000000000000000000" pitchFamily="2" charset="2"/>
              <a:buChar char="ü"/>
            </a:pPr>
            <a:r>
              <a:rPr lang="en-US" sz="2000" dirty="0">
                <a:solidFill>
                  <a:prstClr val="black"/>
                </a:solidFill>
              </a:rPr>
              <a:t>Conduct a </a:t>
            </a:r>
            <a:r>
              <a:rPr lang="en-US" sz="2000" dirty="0" smtClean="0">
                <a:solidFill>
                  <a:prstClr val="black"/>
                </a:solidFill>
              </a:rPr>
              <a:t>refresher training </a:t>
            </a:r>
            <a:r>
              <a:rPr lang="en-US" sz="2000" dirty="0">
                <a:solidFill>
                  <a:prstClr val="black"/>
                </a:solidFill>
              </a:rPr>
              <a:t>drill in the fall with operators on extreme cold weather procedures</a:t>
            </a:r>
            <a:r>
              <a:rPr lang="en-US" sz="2000" dirty="0" smtClean="0">
                <a:solidFill>
                  <a:prstClr val="black"/>
                </a:solidFill>
              </a:rPr>
              <a:t>.</a:t>
            </a:r>
          </a:p>
          <a:p>
            <a:pPr marL="0" lvl="0" indent="0">
              <a:buNone/>
            </a:pPr>
            <a:endParaRPr lang="en-US" sz="2000" dirty="0">
              <a:solidFill>
                <a:prstClr val="black"/>
              </a:solidFill>
            </a:endParaRPr>
          </a:p>
          <a:p>
            <a:pPr>
              <a:buFont typeface="Wingdings" panose="05000000000000000000" pitchFamily="2" charset="2"/>
              <a:buChar char="ü"/>
            </a:pPr>
            <a:r>
              <a:rPr lang="en-US" sz="2000" dirty="0" smtClean="0">
                <a:solidFill>
                  <a:prstClr val="black"/>
                </a:solidFill>
              </a:rPr>
              <a:t>Ensure critical transmitters are in a heated enclosure and inspect </a:t>
            </a:r>
            <a:r>
              <a:rPr lang="en-US" sz="2000" dirty="0">
                <a:solidFill>
                  <a:prstClr val="black"/>
                </a:solidFill>
              </a:rPr>
              <a:t>integrity </a:t>
            </a:r>
            <a:r>
              <a:rPr lang="en-US" sz="2000" dirty="0" smtClean="0">
                <a:solidFill>
                  <a:prstClr val="black"/>
                </a:solidFill>
              </a:rPr>
              <a:t>of transmitter enclosures in the fall as part of weatherization </a:t>
            </a:r>
            <a:r>
              <a:rPr lang="en-US" sz="2000" dirty="0">
                <a:solidFill>
                  <a:prstClr val="black"/>
                </a:solidFill>
              </a:rPr>
              <a:t>plans. </a:t>
            </a:r>
            <a:endParaRPr lang="en-US" sz="2000" dirty="0" smtClean="0">
              <a:solidFill>
                <a:prstClr val="black"/>
              </a:solidFill>
            </a:endParaRPr>
          </a:p>
          <a:p>
            <a:pPr marL="0" indent="0">
              <a:buNone/>
            </a:pPr>
            <a:endParaRPr lang="en-US" sz="2000" dirty="0">
              <a:solidFill>
                <a:prstClr val="black"/>
              </a:solidFill>
            </a:endParaRPr>
          </a:p>
          <a:p>
            <a:pPr>
              <a:buFont typeface="Wingdings" panose="05000000000000000000" pitchFamily="2" charset="2"/>
              <a:buChar char="ü"/>
            </a:pPr>
            <a:r>
              <a:rPr lang="en-US" sz="2000" dirty="0" smtClean="0">
                <a:solidFill>
                  <a:prstClr val="black"/>
                </a:solidFill>
              </a:rPr>
              <a:t>Test </a:t>
            </a:r>
            <a:r>
              <a:rPr lang="en-US" sz="2000" dirty="0">
                <a:solidFill>
                  <a:prstClr val="black"/>
                </a:solidFill>
              </a:rPr>
              <a:t>critical components transmitter cabinet </a:t>
            </a:r>
            <a:r>
              <a:rPr lang="en-US" sz="2000" dirty="0" smtClean="0">
                <a:solidFill>
                  <a:prstClr val="black"/>
                </a:solidFill>
              </a:rPr>
              <a:t>thermostat and heater as part of heat trace testing.</a:t>
            </a:r>
          </a:p>
          <a:p>
            <a:pPr>
              <a:buFont typeface="Wingdings" panose="05000000000000000000" pitchFamily="2" charset="2"/>
              <a:buChar char="ü"/>
            </a:pPr>
            <a:endParaRPr lang="en-US" sz="2000" dirty="0" smtClean="0">
              <a:solidFill>
                <a:prstClr val="black"/>
              </a:solidFill>
            </a:endParaRPr>
          </a:p>
          <a:p>
            <a:pPr>
              <a:buFont typeface="Wingdings" panose="05000000000000000000" pitchFamily="2" charset="2"/>
              <a:buChar char="ü"/>
            </a:pPr>
            <a:r>
              <a:rPr lang="en-US" sz="2000" dirty="0" smtClean="0">
                <a:solidFill>
                  <a:prstClr val="black"/>
                </a:solidFill>
              </a:rPr>
              <a:t>Weatherization plan portion of EOP should </a:t>
            </a:r>
            <a:r>
              <a:rPr lang="en-US" sz="2000" dirty="0">
                <a:solidFill>
                  <a:prstClr val="black"/>
                </a:solidFill>
              </a:rPr>
              <a:t>be updated </a:t>
            </a:r>
            <a:r>
              <a:rPr lang="en-US" sz="2000" dirty="0" smtClean="0">
                <a:solidFill>
                  <a:prstClr val="black"/>
                </a:solidFill>
              </a:rPr>
              <a:t>annually as </a:t>
            </a:r>
            <a:r>
              <a:rPr lang="en-US" sz="2000" dirty="0">
                <a:solidFill>
                  <a:prstClr val="black"/>
                </a:solidFill>
              </a:rPr>
              <a:t>lessons are learned and </a:t>
            </a:r>
            <a:r>
              <a:rPr lang="en-US" sz="2000" dirty="0" smtClean="0">
                <a:solidFill>
                  <a:prstClr val="black"/>
                </a:solidFill>
              </a:rPr>
              <a:t>sent to ERCOT </a:t>
            </a:r>
            <a:r>
              <a:rPr lang="en-US" sz="2000" dirty="0">
                <a:solidFill>
                  <a:prstClr val="black"/>
                </a:solidFill>
              </a:rPr>
              <a:t>at </a:t>
            </a:r>
            <a:r>
              <a:rPr lang="en-US" sz="2000" dirty="0">
                <a:solidFill>
                  <a:prstClr val="black"/>
                </a:solidFill>
                <a:hlinkClick r:id="rId3"/>
              </a:rPr>
              <a:t>EOP@ercot.com</a:t>
            </a:r>
            <a:r>
              <a:rPr lang="en-US" sz="2000" dirty="0">
                <a:solidFill>
                  <a:prstClr val="black"/>
                </a:solidFill>
              </a:rPr>
              <a:t>.</a:t>
            </a:r>
          </a:p>
          <a:p>
            <a:pPr>
              <a:buFont typeface="Wingdings" panose="05000000000000000000" pitchFamily="2" charset="2"/>
              <a:buChar char="ü"/>
            </a:pPr>
            <a:endParaRPr lang="en-US" sz="2100" dirty="0">
              <a:solidFill>
                <a:prstClr val="black"/>
              </a:solidFill>
            </a:endParaRPr>
          </a:p>
          <a:p>
            <a:pPr lvl="0">
              <a:buFont typeface="Wingdings" panose="05000000000000000000" pitchFamily="2" charset="2"/>
              <a:buChar char="ü"/>
            </a:pPr>
            <a:endParaRPr lang="en-US" sz="2100" dirty="0">
              <a:solidFill>
                <a:prstClr val="black"/>
              </a:solidFill>
            </a:endParaRP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580168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66267544BEEF4CA79360598C52B23F" ma:contentTypeVersion="0" ma:contentTypeDescription="Create a new document." ma:contentTypeScope="" ma:versionID="2aeb741da81b9bc143d9cc9a07592d18">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schemas.microsoft.com/office/2006/documentManagement/type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5C5283BC-B04D-470D-82EE-5EDAF0E60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3650</TotalTime>
  <Words>1178</Words>
  <Application>Microsoft Office PowerPoint</Application>
  <PresentationFormat>Widescreen</PresentationFormat>
  <Paragraphs>187</Paragraphs>
  <Slides>12</Slides>
  <Notes>11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Arial</vt:lpstr>
      <vt:lpstr>Calibri</vt:lpstr>
      <vt:lpstr>Calibri Light</vt:lpstr>
      <vt:lpstr>Times New Roman</vt:lpstr>
      <vt:lpstr>Wingdings</vt:lpstr>
      <vt:lpstr>1_Custom Design</vt:lpstr>
      <vt:lpstr>Office Theme</vt:lpstr>
      <vt:lpstr>Custom Design</vt:lpstr>
      <vt:lpstr>2_Custom Design</vt:lpstr>
      <vt:lpstr>3_Custom Design</vt:lpstr>
      <vt:lpstr>4_Custom Design</vt:lpstr>
      <vt:lpstr>1_Office Theme</vt:lpstr>
      <vt:lpstr>PowerPoint Presentation</vt:lpstr>
      <vt:lpstr>February 2011 Headlines….</vt:lpstr>
      <vt:lpstr>PUCT Regulatory Requirements for Generator Preparedness </vt:lpstr>
      <vt:lpstr>ERCOT Nodal Requirements</vt:lpstr>
      <vt:lpstr>ERCOT’s role in preparing for winter</vt:lpstr>
      <vt:lpstr>Natural gas portion of ERCOT spot checks</vt:lpstr>
      <vt:lpstr>Common causes of transmitter manifolds and/or sensing lines freezing </vt:lpstr>
      <vt:lpstr>What have we learned since February 2011?</vt:lpstr>
      <vt:lpstr>What have we learned since February 2011? (continued)</vt:lpstr>
      <vt:lpstr>PowerPoint Presentation</vt:lpstr>
      <vt:lpstr>Two coldest days and hours below 32DegF this decade</vt:lpstr>
      <vt:lpstr>Closing comments……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Allgower, Alan</cp:lastModifiedBy>
  <cp:revision>547</cp:revision>
  <cp:lastPrinted>2019-09-19T13:01:09Z</cp:lastPrinted>
  <dcterms:created xsi:type="dcterms:W3CDTF">2016-01-21T15:20:31Z</dcterms:created>
  <dcterms:modified xsi:type="dcterms:W3CDTF">2019-09-19T16:50:41Z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0x0101009466267544BEEF4CA79360598C52B23F</vt:lpwstr>
  </property>
</Properties>
</file>