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9"/>
  </p:notesMasterIdLst>
  <p:handoutMasterIdLst>
    <p:handoutMasterId r:id="rId10"/>
  </p:handoutMasterIdLst>
  <p:sldIdLst>
    <p:sldId id="256" r:id="rId3"/>
    <p:sldId id="275" r:id="rId4"/>
    <p:sldId id="274" r:id="rId5"/>
    <p:sldId id="276" r:id="rId6"/>
    <p:sldId id="570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 varScale="1">
        <p:scale>
          <a:sx n="69" d="100"/>
          <a:sy n="69" d="100"/>
        </p:scale>
        <p:origin x="1028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9/19/2019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9/19/2019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405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61" TargetMode="External"/><Relationship Id="rId7" Type="http://schemas.openxmlformats.org/officeDocument/2006/relationships/hyperlink" Target="http://ercot.com/content/wcm/key_documents_lists/165152/16.__SMT_2.0_Update_to_RMS_20190910-v2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mktrules/issues/TXSETCC808" TargetMode="External"/><Relationship Id="rId5" Type="http://schemas.openxmlformats.org/officeDocument/2006/relationships/hyperlink" Target="http://ercot.com/mktrules/issues/OBDRR016" TargetMode="External"/><Relationship Id="rId4" Type="http://schemas.openxmlformats.org/officeDocument/2006/relationships/hyperlink" Target="http://ercot.com/mktrules/issues/RMGRR16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65152/14.__TXSETUpdateToRMSSep2019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rcot.com/content/wcm/key_documents_lists/165152/12.__PWG_update_to_RMS_20190910.ppt" TargetMode="External"/><Relationship Id="rId5" Type="http://schemas.openxmlformats.org/officeDocument/2006/relationships/hyperlink" Target="http://ercot.com/content/wcm/key_documents_lists/165152/13.__09-10-19__RMTTF_UPDATE_TO_RMS.pptx" TargetMode="External"/><Relationship Id="rId4" Type="http://schemas.openxmlformats.org/officeDocument/2006/relationships/hyperlink" Target="http://ercot.com/content/wcm/key_documents_lists/165152/15.__TDTMS_September_2019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alendar/2019/9/13/18371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rcot.com/calendar/2019/9/10/18776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September 25, 2019</a:t>
            </a:r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Eric Blakey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6400" y="291434"/>
            <a:ext cx="7518400" cy="546770"/>
          </a:xfrm>
        </p:spPr>
        <p:txBody>
          <a:bodyPr>
            <a:normAutofit/>
          </a:bodyPr>
          <a:lstStyle/>
          <a:p>
            <a:r>
              <a:rPr lang="en-US" sz="3200" b="1" dirty="0"/>
              <a:t>September 10</a:t>
            </a:r>
            <a:r>
              <a:rPr lang="en-US" sz="3200" b="1" baseline="30000" dirty="0"/>
              <a:t>th</a:t>
            </a:r>
            <a:r>
              <a:rPr lang="en-US" sz="3200" b="1" dirty="0"/>
              <a:t> RMS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066806"/>
            <a:ext cx="7799763" cy="49529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Proposed Revision Requests: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>
                <a:hlinkClick r:id="rId3"/>
              </a:rPr>
              <a:t>RMGRR161</a:t>
            </a:r>
            <a:r>
              <a:rPr lang="en-US" sz="1800" dirty="0"/>
              <a:t>, Clarifications to Content of Notice to Affected Parties of a Mass Transition – </a:t>
            </a:r>
            <a:r>
              <a:rPr lang="en-US" sz="1800" i="1" dirty="0"/>
              <a:t>Approved Impact Analysis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>
                <a:hlinkClick r:id="rId4"/>
              </a:rPr>
              <a:t>RMGRR162</a:t>
            </a:r>
            <a:r>
              <a:rPr lang="en-US" sz="1800" dirty="0"/>
              <a:t>, Revisions to Safety-Net Process – </a:t>
            </a:r>
            <a:r>
              <a:rPr lang="en-US" sz="1800" i="1" dirty="0"/>
              <a:t>Approved language including TNMP Updated Contact Info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b="1" dirty="0"/>
              <a:t>Other: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>
                <a:hlinkClick r:id="rId5"/>
              </a:rPr>
              <a:t>OBDRR016</a:t>
            </a:r>
            <a:r>
              <a:rPr lang="en-US" sz="1800" dirty="0"/>
              <a:t>, Updates to the Texas Market Test Plan (TMTP) – </a:t>
            </a:r>
            <a:r>
              <a:rPr lang="en-US" sz="1800" i="1" dirty="0"/>
              <a:t>Approved changes to address testing efficiency, effective December 1, 2019.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/>
              <a:t>Texas SET Change Control Request- </a:t>
            </a:r>
            <a:r>
              <a:rPr lang="en-US" sz="1800" u="sng" dirty="0">
                <a:hlinkClick r:id="rId6"/>
              </a:rPr>
              <a:t>2019-808</a:t>
            </a:r>
            <a:r>
              <a:rPr lang="en-US" sz="1800" dirty="0"/>
              <a:t>: Add a new SAC04 code of "SER141" for Unmetered Pole Attachment Service Charge- </a:t>
            </a:r>
            <a:r>
              <a:rPr lang="en-US" sz="1800" i="1" dirty="0"/>
              <a:t>Approved pending final PUC Decision in CNP Rate Case to allow for new charge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>
                <a:hlinkClick r:id="rId7"/>
              </a:rPr>
              <a:t>SMT 2.0 </a:t>
            </a:r>
            <a:r>
              <a:rPr lang="en-US" sz="1800" dirty="0"/>
              <a:t>– Migration Dec 7-10, no access to SMT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b="1" i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5334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31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7162800" cy="761991"/>
          </a:xfrm>
        </p:spPr>
        <p:txBody>
          <a:bodyPr>
            <a:normAutofit/>
          </a:bodyPr>
          <a:lstStyle/>
          <a:p>
            <a:r>
              <a:rPr lang="en-US" sz="3200" b="1" dirty="0"/>
              <a:t>Working Group Updates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990600"/>
            <a:ext cx="7924800" cy="518159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>
                <a:hlinkClick r:id="rId3"/>
              </a:rPr>
              <a:t>Texas Standard Electronic Transaction (Texas SET) </a:t>
            </a:r>
            <a:endParaRPr lang="en-US" b="1" dirty="0"/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800" dirty="0"/>
              <a:t>Finalized Safety Net process review in RMGRR162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800" dirty="0"/>
              <a:t>Monitoring ERCOT system projects for 2020: EDI Translator &amp; NAESB upgrades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800" dirty="0"/>
              <a:t>Recommended Approval of Change Control 2019_808 - add new SAC04 code that uniquely identifies “Pole Attachment Service Charge</a:t>
            </a:r>
            <a:endParaRPr lang="en-US" sz="1000" dirty="0"/>
          </a:p>
          <a:p>
            <a:pPr marL="0" indent="0">
              <a:buNone/>
            </a:pPr>
            <a:r>
              <a:rPr lang="en-US" b="1" dirty="0">
                <a:hlinkClick r:id="rId4"/>
              </a:rPr>
              <a:t>Texas Data Transport and MarkeTrak Systems (TDTMS)</a:t>
            </a:r>
            <a:endParaRPr lang="en-US" b="1" dirty="0"/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dirty="0"/>
              <a:t>Completed annual MarkeTrak subtype analysis</a:t>
            </a:r>
          </a:p>
          <a:p>
            <a:pPr marL="0" indent="0">
              <a:buNone/>
            </a:pPr>
            <a:br>
              <a:rPr lang="en-US" sz="1000" b="1" dirty="0"/>
            </a:br>
            <a:r>
              <a:rPr lang="en-US" b="1" dirty="0">
                <a:hlinkClick r:id="rId5"/>
              </a:rPr>
              <a:t>Retail Market Training Task Force (RMTTF)</a:t>
            </a:r>
            <a:endParaRPr lang="en-US" b="1" dirty="0"/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dirty="0"/>
              <a:t>Retail101 &amp; TXSET101 training – Houston, Sept 25-26, all classes full!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b="1" i="1" dirty="0">
                <a:solidFill>
                  <a:srgbClr val="FF0000"/>
                </a:solidFill>
              </a:rPr>
              <a:t>NEW </a:t>
            </a:r>
            <a:r>
              <a:rPr lang="en-US" dirty="0" err="1"/>
              <a:t>MarkeTrak</a:t>
            </a:r>
            <a:r>
              <a:rPr lang="en-US" dirty="0"/>
              <a:t> &amp; IAG Training – Houston, October 30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Profile Working Group (PWG)</a:t>
            </a:r>
            <a:endParaRPr lang="en-US" b="1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71500" lvl="1" indent="-371475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dirty="0"/>
              <a:t>Updated Main Meeting Page scope to remove reference to COPS</a:t>
            </a:r>
          </a:p>
          <a:p>
            <a:pPr marL="571500" lvl="1" indent="-371475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dirty="0"/>
              <a:t>Working to complete Annual Validation Business Update </a:t>
            </a:r>
          </a:p>
          <a:p>
            <a:pPr marL="571500" lvl="1" indent="-371475">
              <a:buClr>
                <a:srgbClr val="E48312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077200" cy="761991"/>
          </a:xfrm>
        </p:spPr>
        <p:txBody>
          <a:bodyPr>
            <a:normAutofit/>
          </a:bodyPr>
          <a:lstStyle/>
          <a:p>
            <a:r>
              <a:rPr lang="en-US" sz="3200" b="1" dirty="0"/>
              <a:t>September Workshops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686800" cy="51469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066810"/>
            <a:ext cx="7924800" cy="51815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>
                <a:hlinkClick r:id="rId3"/>
              </a:rPr>
              <a:t>Oncor/AEP Texas Mission-McAllen ESIID Transition - Workshop III</a:t>
            </a:r>
            <a:endParaRPr lang="en-US" b="1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Held on September 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AEP Texas and Oncor filed a joint STM to transfer approximately 3,100 customers in the Sharyland-Mission-McAllen area in South Texas.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Now targeting a November timeline for the transition; awaiting regulatory approval of the transaction and closing.</a:t>
            </a:r>
            <a:endParaRPr lang="en-US" b="1" dirty="0"/>
          </a:p>
          <a:p>
            <a:endParaRPr lang="en-US" b="1" u="sng" dirty="0">
              <a:hlinkClick r:id="rId4"/>
            </a:endParaRPr>
          </a:p>
          <a:p>
            <a:r>
              <a:rPr lang="en-US" b="1" u="sng" dirty="0">
                <a:hlinkClick r:id="rId4"/>
              </a:rPr>
              <a:t>CenterPoint Energy’s Customer Information Systems Conversion</a:t>
            </a:r>
            <a:endParaRPr lang="en-US" b="1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 </a:t>
            </a:r>
            <a:r>
              <a:rPr lang="en-US" dirty="0"/>
              <a:t>Held on September 10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CNP initiative to consolidate applications and modernize and enhance business and technical capabilities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Technical Go-Live and Cutover – October 4-6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Future Releases and Cutovers Scheduled For Six Release periods</a:t>
            </a:r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76580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1"/>
            <a:ext cx="8382000" cy="720482"/>
          </a:xfrm>
        </p:spPr>
        <p:txBody>
          <a:bodyPr>
            <a:noAutofit/>
          </a:bodyPr>
          <a:lstStyle/>
          <a:p>
            <a:r>
              <a:rPr lang="en-US" sz="3200" b="1" dirty="0"/>
              <a:t>TECHNICAL GO-LIVE &amp; FUTURE PLANNED RELEASES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686800" cy="51469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18AAF8A6-0CCD-464E-8328-6E562E550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90600"/>
            <a:ext cx="8041642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58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2662" y="2786063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3677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RMS Meeting – October 1, 2019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D50F9CC6-3620-4155-B949-B6A58810455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17363</TotalTime>
  <Words>309</Words>
  <Application>Microsoft Office PowerPoint</Application>
  <PresentationFormat>On-screen Show (4:3)</PresentationFormat>
  <Paragraphs>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Retrospect</vt:lpstr>
      <vt:lpstr>September 25, 2019  RMS Update to TAC</vt:lpstr>
      <vt:lpstr>September 10th RMS update</vt:lpstr>
      <vt:lpstr>Working Group Updates</vt:lpstr>
      <vt:lpstr>September Workshops</vt:lpstr>
      <vt:lpstr>TECHNICAL GO-LIVE &amp; FUTURE PLANNED RELEASES </vt:lpstr>
      <vt:lpstr>Questions? 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keywords/>
  <cp:lastModifiedBy>Eric Blakey</cp:lastModifiedBy>
  <cp:revision>208</cp:revision>
  <cp:lastPrinted>2018-11-28T18:48:20Z</cp:lastPrinted>
  <dcterms:created xsi:type="dcterms:W3CDTF">2018-01-08T22:15:17Z</dcterms:created>
  <dcterms:modified xsi:type="dcterms:W3CDTF">2019-09-19T15:03:59Z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c615b51a-108d-4bd5-9d67-55c44ee40868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