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3.xml" ContentType="application/vnd.openxmlformats-officedocument.presentationml.tags+xml"/>
  <Override PartName="/ppt/charts/chart3.xml" ContentType="application/vnd.openxmlformats-officedocument.drawingml.chart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handoutMasterIdLst>
    <p:handoutMasterId r:id="rId26"/>
  </p:handoutMasterIdLst>
  <p:sldIdLst>
    <p:sldId id="259" r:id="rId2"/>
    <p:sldId id="266" r:id="rId3"/>
    <p:sldId id="281" r:id="rId4"/>
    <p:sldId id="282" r:id="rId5"/>
    <p:sldId id="283" r:id="rId6"/>
    <p:sldId id="284" r:id="rId7"/>
    <p:sldId id="278" r:id="rId8"/>
    <p:sldId id="285" r:id="rId9"/>
    <p:sldId id="287" r:id="rId10"/>
    <p:sldId id="288" r:id="rId11"/>
    <p:sldId id="289" r:id="rId12"/>
    <p:sldId id="290" r:id="rId13"/>
    <p:sldId id="291" r:id="rId14"/>
    <p:sldId id="276" r:id="rId15"/>
    <p:sldId id="293" r:id="rId16"/>
    <p:sldId id="294" r:id="rId17"/>
    <p:sldId id="257" r:id="rId18"/>
    <p:sldId id="295" r:id="rId19"/>
    <p:sldId id="296" r:id="rId20"/>
    <p:sldId id="297" r:id="rId21"/>
    <p:sldId id="299" r:id="rId22"/>
    <p:sldId id="300" r:id="rId23"/>
    <p:sldId id="267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0D24"/>
    <a:srgbClr val="C10F28"/>
    <a:srgbClr val="D9112E"/>
    <a:srgbClr val="ED1332"/>
    <a:srgbClr val="CF102D"/>
    <a:srgbClr val="CA102B"/>
    <a:srgbClr val="2A363B"/>
    <a:srgbClr val="ED17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 autoAdjust="0"/>
  </p:normalViewPr>
  <p:slideViewPr>
    <p:cSldViewPr snapToGrid="0">
      <p:cViewPr varScale="1">
        <p:scale>
          <a:sx n="109" d="100"/>
          <a:sy n="109" d="100"/>
        </p:scale>
        <p:origin x="49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71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kc0905\AppData\Local\Microsoft\Windows\INetCache\Content.Outlook\RQRVJU8P\Fast-Start%20IA%20Upda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kc0905\AppData\Local\Microsoft\Windows\INetCache\Content.Outlook\RQRVJU8P\Fast-Start%20IA%20Updat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kc0905\AppData\Local\Microsoft\Windows\INetCache\Content.Outlook\RQRVJU8P\Fast-Start%20IA%20Updat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kc0905\AppData\Local\Microsoft\Windows\INetCache\Content.Outlook\RQRVJU8P\Fast-Start%20IA%20Updat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Energy Consumption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4973-48D7-885C-9437447BDF98}"/>
              </c:ext>
            </c:extLst>
          </c:dPt>
          <c:dPt>
            <c:idx val="1"/>
            <c:bubble3D val="0"/>
            <c:spPr>
              <a:solidFill>
                <a:srgbClr val="74C493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4973-48D7-885C-9437447BDF98}"/>
              </c:ext>
            </c:extLst>
          </c:dPt>
          <c:dPt>
            <c:idx val="2"/>
            <c:bubble3D val="0"/>
            <c:spPr>
              <a:solidFill>
                <a:srgbClr val="C94A53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4973-48D7-885C-9437447BDF98}"/>
              </c:ext>
            </c:extLst>
          </c:dPt>
          <c:dPt>
            <c:idx val="3"/>
            <c:bubble3D val="0"/>
            <c:spPr>
              <a:solidFill>
                <a:srgbClr val="7C9FB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4973-48D7-885C-9437447BDF98}"/>
              </c:ext>
            </c:extLst>
          </c:dPt>
          <c:dPt>
            <c:idx val="4"/>
            <c:bubble3D val="0"/>
            <c:spPr>
              <a:solidFill>
                <a:srgbClr val="5698C4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9-4973-48D7-885C-9437447BDF98}"/>
              </c:ext>
            </c:extLst>
          </c:dPt>
          <c:dPt>
            <c:idx val="5"/>
            <c:bubble3D val="0"/>
            <c:spPr>
              <a:solidFill>
                <a:srgbClr val="447C69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B-4973-48D7-885C-9437447BDF98}"/>
              </c:ext>
            </c:extLst>
          </c:dPt>
          <c:dPt>
            <c:idx val="6"/>
            <c:bubble3D val="0"/>
            <c:spPr>
              <a:solidFill>
                <a:srgbClr val="FF990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D-FFD7-4098-BDEE-D85136B53EC0}"/>
              </c:ext>
            </c:extLst>
          </c:dPt>
          <c:dPt>
            <c:idx val="7"/>
            <c:bubble3D val="0"/>
            <c:spPr>
              <a:solidFill>
                <a:srgbClr val="9163B6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C-33BE-4E6A-B5DF-8F75146F6ACB}"/>
              </c:ext>
            </c:extLst>
          </c:dPt>
          <c:dLbls>
            <c:dLbl>
              <c:idx val="0"/>
              <c:layout>
                <c:manualLayout>
                  <c:x val="7.3399487882852554E-3"/>
                  <c:y val="5.8725225972011685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50" b="0" i="0" u="none" strike="noStrike" kern="1200" baseline="0">
                        <a:solidFill>
                          <a:schemeClr val="bg1"/>
                        </a:solidFill>
                        <a:latin typeface="Rockwell" panose="02060603020205020403" pitchFamily="18" charset="0"/>
                        <a:ea typeface="+mn-ea"/>
                        <a:cs typeface="+mn-cs"/>
                      </a:defRPr>
                    </a:pPr>
                    <a:r>
                      <a:rPr lang="en-US" smtClean="0"/>
                      <a:t>42.4%</a:t>
                    </a:r>
                    <a:endParaRPr lang="en-US"/>
                  </a:p>
                </c:rich>
              </c:tx>
              <c:spPr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73-48D7-885C-9437447BDF98}"/>
                </c:ext>
              </c:extLst>
            </c:dLbl>
            <c:dLbl>
              <c:idx val="1"/>
              <c:layout>
                <c:manualLayout>
                  <c:x val="-1.6622042283415794E-2"/>
                  <c:y val="-1.88989359885454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50" b="0" i="0" u="none" strike="noStrike" kern="1200" baseline="0">
                        <a:solidFill>
                          <a:schemeClr val="bg1"/>
                        </a:solidFill>
                        <a:latin typeface="Rockwell" panose="02060603020205020403" pitchFamily="18" charset="0"/>
                        <a:ea typeface="+mn-ea"/>
                        <a:cs typeface="+mn-cs"/>
                      </a:defRPr>
                    </a:pPr>
                    <a:r>
                      <a:rPr lang="en-US" smtClean="0"/>
                      <a:t>23.5%</a:t>
                    </a:r>
                    <a:endParaRPr lang="en-US"/>
                  </a:p>
                </c:rich>
              </c:tx>
              <c:spPr>
                <a:solidFill>
                  <a:srgbClr val="74C493"/>
                </a:solidFill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73-48D7-885C-9437447BDF98}"/>
                </c:ext>
              </c:extLst>
            </c:dLbl>
            <c:dLbl>
              <c:idx val="2"/>
              <c:layout>
                <c:manualLayout>
                  <c:x val="8.8475905358791351E-3"/>
                  <c:y val="-3.5069081932306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50" b="0" i="0" u="none" strike="noStrike" kern="1200" baseline="0">
                        <a:solidFill>
                          <a:schemeClr val="bg1"/>
                        </a:solidFill>
                        <a:latin typeface="Rockwell" panose="02060603020205020403" pitchFamily="18" charset="0"/>
                        <a:ea typeface="+mn-ea"/>
                        <a:cs typeface="+mn-cs"/>
                      </a:defRPr>
                    </a:pPr>
                    <a:r>
                      <a:rPr lang="en-US" smtClean="0">
                        <a:solidFill>
                          <a:schemeClr val="bg1"/>
                        </a:solidFill>
                      </a:rPr>
                      <a:t>23.4%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rgbClr val="C94A53"/>
                </a:solidFill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73-48D7-885C-9437447BDF98}"/>
                </c:ext>
              </c:extLst>
            </c:dLbl>
            <c:dLbl>
              <c:idx val="3"/>
              <c:layout>
                <c:manualLayout>
                  <c:x val="-1.3360335491597652E-2"/>
                  <c:y val="-3.0442563816905022E-2"/>
                </c:manualLayout>
              </c:layout>
              <c:numFmt formatCode="0.0%" sourceLinked="0"/>
              <c:spPr>
                <a:solidFill>
                  <a:srgbClr val="7C9FB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50" b="0" i="0" u="none" strike="noStrike" kern="1200" baseline="0" smtId="4294967295">
                      <a:solidFill>
                        <a:schemeClr val="bg1"/>
                      </a:solidFill>
                      <a:latin typeface="Rockwell" panose="02060603020205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73-48D7-885C-9437447BDF98}"/>
                </c:ext>
              </c:extLst>
            </c:dLbl>
            <c:dLbl>
              <c:idx val="4"/>
              <c:layout>
                <c:manualLayout>
                  <c:x val="-1.9262209534645081E-3"/>
                  <c:y val="-3.18901836872100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50" b="0" i="0" u="none" strike="noStrike" kern="1200" baseline="0">
                        <a:solidFill>
                          <a:schemeClr val="bg1"/>
                        </a:solidFill>
                        <a:latin typeface="Rockwell" panose="02060603020205020403" pitchFamily="18" charset="0"/>
                        <a:ea typeface="+mn-ea"/>
                        <a:cs typeface="+mn-cs"/>
                      </a:defRPr>
                    </a:pPr>
                    <a:r>
                      <a:rPr lang="en-US" smtClean="0"/>
                      <a:t>4.8%</a:t>
                    </a:r>
                    <a:endParaRPr lang="en-US"/>
                  </a:p>
                </c:rich>
              </c:tx>
              <c:spPr>
                <a:solidFill>
                  <a:srgbClr val="5698C4"/>
                </a:solidFill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73-48D7-885C-9437447BDF98}"/>
                </c:ext>
              </c:extLst>
            </c:dLbl>
            <c:dLbl>
              <c:idx val="5"/>
              <c:layout>
                <c:manualLayout>
                  <c:x val="-6.7962005734443665E-2"/>
                  <c:y val="-0.14142113924026489"/>
                </c:manualLayout>
              </c:layout>
              <c:numFmt formatCode="0.0%" sourceLinked="0"/>
              <c:spPr>
                <a:solidFill>
                  <a:srgbClr val="447C69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50" b="0" i="0" u="none" strike="noStrike" kern="1200" baseline="0" smtId="4294967295">
                      <a:solidFill>
                        <a:schemeClr val="bg1"/>
                      </a:solidFill>
                      <a:latin typeface="Rockwell" panose="02060603020205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973-48D7-885C-9437447BDF98}"/>
                </c:ext>
              </c:extLst>
            </c:dLbl>
            <c:dLbl>
              <c:idx val="6"/>
              <c:layout>
                <c:manualLayout>
                  <c:x val="-3.9076521061360836E-3"/>
                  <c:y val="-0.15510669350624084"/>
                </c:manualLayout>
              </c:layout>
              <c:numFmt formatCode="0.0%" sourceLinked="0"/>
              <c:spPr>
                <a:solidFill>
                  <a:srgbClr val="FF99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50" b="0" i="0" u="none" strike="noStrike" kern="1200" baseline="0" smtId="4294967295">
                      <a:solidFill>
                        <a:schemeClr val="bg1"/>
                      </a:solidFill>
                      <a:latin typeface="Rockwell" panose="02060603020205020403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FD7-4098-BDEE-D85136B53EC0}"/>
                </c:ext>
              </c:extLst>
            </c:dLbl>
            <c:dLbl>
              <c:idx val="7"/>
              <c:layout>
                <c:manualLayout>
                  <c:x val="6.1827804893255234E-2"/>
                  <c:y val="-0.138997688889503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50" b="0" i="0" u="none" strike="noStrike" kern="1200" baseline="0">
                        <a:solidFill>
                          <a:schemeClr val="bg1"/>
                        </a:solidFill>
                        <a:latin typeface="Rockwell" panose="02060603020205020403" pitchFamily="18" charset="0"/>
                        <a:ea typeface="+mn-ea"/>
                        <a:cs typeface="+mn-cs"/>
                      </a:defRPr>
                    </a:pPr>
                    <a:r>
                      <a:rPr lang="en-US" smtClean="0"/>
                      <a:t>0.1%</a:t>
                    </a:r>
                    <a:endParaRPr lang="en-US"/>
                  </a:p>
                </c:rich>
              </c:tx>
              <c:spPr>
                <a:solidFill>
                  <a:srgbClr val="9163B6"/>
                </a:solidFill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3BE-4E6A-B5DF-8F75146F6ACB}"/>
                </c:ext>
              </c:extLst>
            </c:dLbl>
            <c:numFmt formatCode="0.0%" sourceLinked="0"/>
            <c:spPr>
              <a:solidFill>
                <a:srgbClr val="FF99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50" b="0" i="0" u="none" strike="noStrike" kern="1200" baseline="0" smtId="4294967295">
                    <a:solidFill>
                      <a:schemeClr val="dk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Coal (42.4%)</c:v>
                </c:pt>
                <c:pt idx="1">
                  <c:v>Wind (23.5%)</c:v>
                </c:pt>
                <c:pt idx="2">
                  <c:v>Gas (23.4%)</c:v>
                </c:pt>
                <c:pt idx="3">
                  <c:v>Nuclear (5.4%)</c:v>
                </c:pt>
                <c:pt idx="4">
                  <c:v>Hydro (4.8%)</c:v>
                </c:pt>
                <c:pt idx="5">
                  <c:v>Fuel Oil (0.2%)</c:v>
                </c:pt>
                <c:pt idx="6">
                  <c:v>Solar (0.2%)</c:v>
                </c:pt>
                <c:pt idx="7">
                  <c:v>Other (0.1%)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42.4</c:v>
                </c:pt>
                <c:pt idx="1">
                  <c:v>23.5</c:v>
                </c:pt>
                <c:pt idx="2">
                  <c:v>23.4</c:v>
                </c:pt>
                <c:pt idx="3">
                  <c:v>5.4</c:v>
                </c:pt>
                <c:pt idx="4">
                  <c:v>4.8</c:v>
                </c:pt>
                <c:pt idx="5">
                  <c:v>0.2</c:v>
                </c:pt>
                <c:pt idx="6">
                  <c:v>0.2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973-48D7-885C-9437447BDF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9054">
          <a:noFill/>
        </a:ln>
        <a:effectLst/>
      </c:spPr>
    </c:plotArea>
    <c:legend>
      <c:legendPos val="l"/>
      <c:overlay val="0"/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35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716030836105347E-2"/>
          <c:y val="0.13257776200771332"/>
          <c:w val="0.53957819938659668"/>
          <c:h val="0.8321748375892639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Energy Consumption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94DE-4A52-859F-C43685301FDD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94DE-4A52-859F-C43685301FD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94DE-4A52-859F-C43685301FDD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94DE-4A52-859F-C43685301FDD}"/>
              </c:ext>
            </c:extLst>
          </c:dPt>
          <c:dPt>
            <c:idx val="4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9-94DE-4A52-859F-C43685301FDD}"/>
              </c:ext>
            </c:extLst>
          </c:dPt>
          <c:dLbls>
            <c:dLbl>
              <c:idx val="0"/>
              <c:layout>
                <c:manualLayout>
                  <c:x val="7.4497907189652324E-4"/>
                  <c:y val="9.157945401966571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bg1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  <a:cs typeface="Segoe UI Black" panose="020B0A02040204020203" pitchFamily="34" charset="0"/>
                      </a:defRPr>
                    </a:pPr>
                    <a:fld id="{845E805A-0421-4B7B-9B30-20CADB385C8C}" type="PERCENTAGE">
                      <a:rPr lang="en-US" sz="2000" smtClean="0">
                        <a:latin typeface="Segoe UI Black" panose="020B0A02040204020203" pitchFamily="34" charset="0"/>
                        <a:ea typeface="Segoe UI Black" panose="020B0A02040204020203" pitchFamily="34" charset="0"/>
                        <a:cs typeface="Segoe UI Black" panose="020B0A02040204020203" pitchFamily="34" charset="0"/>
                      </a:rPr>
                      <a:pPr>
                        <a:defRPr sz="2000" b="0" i="0" u="none" strike="noStrike" kern="1200" baseline="0">
                          <a:solidFill>
                            <a:schemeClr val="bg1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  <a:cs typeface="Segoe UI Black" panose="020B0A02040204020203" pitchFamily="34" charset="0"/>
                        </a:defRPr>
                      </a:pPr>
                      <a:t>[PERCENTAGE]</a:t>
                    </a:fld>
                    <a:endParaRPr lang="en-US"/>
                  </a:p>
                </c:rich>
              </c:tx>
              <c:spPr>
                <a:solidFill>
                  <a:schemeClr val="accent3"/>
                </a:solidFill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4DE-4A52-859F-C43685301FDD}"/>
                </c:ext>
              </c:extLst>
            </c:dLbl>
            <c:dLbl>
              <c:idx val="1"/>
              <c:layout>
                <c:manualLayout>
                  <c:x val="-5.0376225262880325E-2"/>
                  <c:y val="1.467650104314088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bg1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  <a:cs typeface="Segoe UI Black" panose="020B0A02040204020203" pitchFamily="34" charset="0"/>
                      </a:defRPr>
                    </a:pPr>
                    <a:fld id="{FD45AC60-7F65-4C86-9632-4C516381FD29}" type="PERCENTAGE">
                      <a:rPr lang="en-US" sz="2000" smtClean="0">
                        <a:latin typeface="Segoe UI Black" panose="020B0A02040204020203" pitchFamily="34" charset="0"/>
                        <a:ea typeface="Segoe UI Black" panose="020B0A02040204020203" pitchFamily="34" charset="0"/>
                        <a:cs typeface="Segoe UI Black" panose="020B0A02040204020203" pitchFamily="34" charset="0"/>
                      </a:rPr>
                      <a:pPr>
                        <a:defRPr sz="2000" b="0" i="0" u="none" strike="noStrike" kern="1200" baseline="0">
                          <a:solidFill>
                            <a:schemeClr val="bg1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  <a:cs typeface="Segoe UI Black" panose="020B0A02040204020203" pitchFamily="34" charset="0"/>
                        </a:defRPr>
                      </a:pPr>
                      <a:t>[PERCENTAGE]</a:t>
                    </a:fld>
                    <a:endParaRPr lang="en-US"/>
                  </a:p>
                </c:rich>
              </c:tx>
              <c:spPr>
                <a:solidFill>
                  <a:schemeClr val="accent4"/>
                </a:solidFill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4DE-4A52-859F-C43685301FDD}"/>
                </c:ext>
              </c:extLst>
            </c:dLbl>
            <c:dLbl>
              <c:idx val="2"/>
              <c:layout>
                <c:manualLayout>
                  <c:x val="7.4521754868328571E-3"/>
                  <c:y val="-3.0073398724198341E-2"/>
                </c:manualLayout>
              </c:layout>
              <c:numFmt formatCode="0.00%" sourceLinked="0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 smtId="4294967295">
                      <a:solidFill>
                        <a:schemeClr val="bg1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Segoe UI Black" panose="020B0A02040204020203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DE-4A52-859F-C43685301FDD}"/>
                </c:ext>
              </c:extLst>
            </c:dLbl>
            <c:dLbl>
              <c:idx val="3"/>
              <c:layout>
                <c:manualLayout>
                  <c:x val="-9.7403772175312042E-2"/>
                  <c:y val="-0.12515559792518616"/>
                </c:manualLayout>
              </c:layout>
              <c:numFmt formatCode="0.00%" sourceLinked="0"/>
              <c:spPr>
                <a:solidFill>
                  <a:schemeClr val="accent5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 smtId="4294967295">
                      <a:solidFill>
                        <a:schemeClr val="bg1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Segoe UI Black" panose="020B0A02040204020203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480479999999998E-2"/>
                      <c:h val="4.86846500000000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4DE-4A52-859F-C43685301FDD}"/>
                </c:ext>
              </c:extLst>
            </c:dLbl>
            <c:dLbl>
              <c:idx val="4"/>
              <c:layout>
                <c:manualLayout>
                  <c:x val="-9.4159148633480072E-2"/>
                  <c:y val="-0.18531550467014313"/>
                </c:manualLayout>
              </c:layout>
              <c:numFmt formatCode="0.00%" sourceLinked="0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 smtId="4294967295">
                      <a:solidFill>
                        <a:schemeClr val="bg1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Segoe UI Black" panose="020B0A02040204020203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DE-4A52-859F-C43685301FDD}"/>
                </c:ext>
              </c:extLst>
            </c:dLbl>
            <c:dLbl>
              <c:idx val="5"/>
              <c:layout>
                <c:manualLayout>
                  <c:x val="-8.835197426378727E-3"/>
                  <c:y val="-0.18492771685123444"/>
                </c:manualLayout>
              </c:layout>
              <c:numFmt formatCode="0.00%" sourceLinked="0"/>
              <c:spPr>
                <a:solidFill>
                  <a:schemeClr val="accent6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 smtId="4294967295">
                      <a:solidFill>
                        <a:schemeClr val="bg1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Segoe UI Black" panose="020B0A02040204020203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4DE-4A52-859F-C43685301FDD}"/>
                </c:ext>
              </c:extLst>
            </c:dLbl>
            <c:dLbl>
              <c:idx val="6"/>
              <c:layout>
                <c:manualLayout>
                  <c:x val="7.9516775906085968E-2"/>
                  <c:y val="-0.19660735130310059"/>
                </c:manualLayout>
              </c:layout>
              <c:numFmt formatCode="0.00%" sourceLinked="0"/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 smtId="4294967295">
                      <a:solidFill>
                        <a:schemeClr val="bg1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Segoe UI Black" panose="020B0A02040204020203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4DE-4A52-859F-C43685301FDD}"/>
                </c:ext>
              </c:extLst>
            </c:dLbl>
            <c:dLbl>
              <c:idx val="7"/>
              <c:layout>
                <c:manualLayout>
                  <c:x val="0.19942301511764526"/>
                  <c:y val="-0.12652948498725891"/>
                </c:manualLayout>
              </c:layout>
              <c:numFmt formatCode="0.00%" sourceLinked="0"/>
              <c:spPr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 smtId="4294967295">
                      <a:solidFill>
                        <a:schemeClr val="bg1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Segoe UI Black" panose="020B0A02040204020203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4DE-4A52-859F-C43685301FDD}"/>
                </c:ext>
              </c:extLst>
            </c:dLbl>
            <c:numFmt formatCode="0.00%" sourceLinked="0"/>
            <c:spPr>
              <a:solidFill>
                <a:srgbClr val="FF99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 smtId="4294967295">
                    <a:solidFill>
                      <a:schemeClr val="dk1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 Black" panose="020B0A02040204020203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Natural Gas (23.4%)</c:v>
                </c:pt>
                <c:pt idx="1">
                  <c:v>Coal (42.4%)</c:v>
                </c:pt>
                <c:pt idx="2">
                  <c:v>Wind (23.5%)</c:v>
                </c:pt>
                <c:pt idx="3">
                  <c:v>Nuclear (5.4%)</c:v>
                </c:pt>
                <c:pt idx="4">
                  <c:v>Fuel Oil (0.2%)</c:v>
                </c:pt>
                <c:pt idx="5">
                  <c:v>Hydro (4.8%)</c:v>
                </c:pt>
                <c:pt idx="6">
                  <c:v>Solar (0.2%)</c:v>
                </c:pt>
                <c:pt idx="7">
                  <c:v>Other (0.1%)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0.23400000000000001</c:v>
                </c:pt>
                <c:pt idx="1">
                  <c:v>0.42399999999999999</c:v>
                </c:pt>
                <c:pt idx="2">
                  <c:v>0.23499999999999999</c:v>
                </c:pt>
                <c:pt idx="3">
                  <c:v>5.3999999999999999E-2</c:v>
                </c:pt>
                <c:pt idx="4">
                  <c:v>2E-3</c:v>
                </c:pt>
                <c:pt idx="5">
                  <c:v>4.8000000000000001E-2</c:v>
                </c:pt>
                <c:pt idx="6">
                  <c:v>2E-3</c:v>
                </c:pt>
                <c:pt idx="7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4DE-4A52-859F-C43685301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9054">
          <a:noFill/>
        </a:ln>
        <a:effectLst/>
      </c:spPr>
    </c:plotArea>
    <c:legend>
      <c:legendPos val="l"/>
      <c:layout>
        <c:manualLayout>
          <c:xMode val="edge"/>
          <c:yMode val="edge"/>
          <c:x val="0.68015843629837036"/>
          <c:y val="0.4371110200881958"/>
          <c:w val="0.23564642667770386"/>
          <c:h val="0.402756154537200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35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323713004589081E-2"/>
          <c:y val="2.8924537822604179E-2"/>
          <c:w val="0.91867858171463013"/>
          <c:h val="0.82677102088928223"/>
        </c:manualLayout>
      </c:layout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High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Sheet1!$A$2:$A$7</c:f>
              <c:strCache>
                <c:ptCount val="5"/>
                <c:pt idx="0">
                  <c:v>Coal</c:v>
                </c:pt>
                <c:pt idx="1">
                  <c:v>Wind</c:v>
                </c:pt>
                <c:pt idx="2">
                  <c:v>Gas</c:v>
                </c:pt>
                <c:pt idx="3">
                  <c:v>Nuclear</c:v>
                </c:pt>
                <c:pt idx="4">
                  <c:v>Hydro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0.68799999999999994</c:v>
                </c:pt>
                <c:pt idx="1">
                  <c:v>0.627</c:v>
                </c:pt>
                <c:pt idx="2">
                  <c:v>0.50700000000000001</c:v>
                </c:pt>
                <c:pt idx="3">
                  <c:v>9.9000000000000005E-2</c:v>
                </c:pt>
                <c:pt idx="4">
                  <c:v>9.2999999999999999E-2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AF-42FC-9604-94AEE5C107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Sheet1!$A$2:$A$7</c:f>
              <c:strCache>
                <c:ptCount val="5"/>
                <c:pt idx="0">
                  <c:v>Coal</c:v>
                </c:pt>
                <c:pt idx="1">
                  <c:v>Wind</c:v>
                </c:pt>
                <c:pt idx="2">
                  <c:v>Gas</c:v>
                </c:pt>
                <c:pt idx="3">
                  <c:v>Nuclear</c:v>
                </c:pt>
                <c:pt idx="4">
                  <c:v>Hydro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0.14099999999999999</c:v>
                </c:pt>
                <c:pt idx="1">
                  <c:v>4.0000000000000001E-3</c:v>
                </c:pt>
                <c:pt idx="2">
                  <c:v>6.2E-2</c:v>
                </c:pt>
                <c:pt idx="3">
                  <c:v>2.5999999999999999E-2</c:v>
                </c:pt>
                <c:pt idx="4">
                  <c:v>1.2E-2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AF-42FC-9604-94AEE5C1077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ot"/>
            <c:size val="3"/>
            <c:spPr>
              <a:solidFill>
                <a:schemeClr val="accent3"/>
              </a:solidFill>
              <a:ln w="111125" cap="flat">
                <a:solidFill>
                  <a:schemeClr val="accent3"/>
                </a:solidFill>
                <a:bevel/>
              </a:ln>
              <a:effectLst/>
            </c:spPr>
          </c:marker>
          <c:dLbls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 smtId="4294967295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Sheet1!$A$2:$A$7</c:f>
              <c:strCache>
                <c:ptCount val="5"/>
                <c:pt idx="0">
                  <c:v>Coal</c:v>
                </c:pt>
                <c:pt idx="1">
                  <c:v>Wind</c:v>
                </c:pt>
                <c:pt idx="2">
                  <c:v>Gas</c:v>
                </c:pt>
                <c:pt idx="3">
                  <c:v>Nuclear</c:v>
                </c:pt>
                <c:pt idx="4">
                  <c:v>Hydro</c:v>
                </c:pt>
              </c:strCache>
            </c:strRef>
          </c:cat>
          <c:val>
            <c:numRef>
              <c:f>Sheet1!$D$2:$D$7</c:f>
              <c:numCache>
                <c:formatCode>0.0%</c:formatCode>
                <c:ptCount val="6"/>
                <c:pt idx="0">
                  <c:v>0.39900000000000002</c:v>
                </c:pt>
                <c:pt idx="1">
                  <c:v>0.246</c:v>
                </c:pt>
                <c:pt idx="2">
                  <c:v>0.24</c:v>
                </c:pt>
                <c:pt idx="3">
                  <c:v>6.2E-2</c:v>
                </c:pt>
                <c:pt idx="4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AF-42FC-9604-94AEE5C10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52400" cap="flat" cmpd="sng" algn="ctr">
              <a:solidFill>
                <a:srgbClr val="0070C0"/>
              </a:solidFill>
              <a:round/>
            </a:ln>
            <a:effectLst/>
          </c:spPr>
        </c:hiLowLines>
        <c:axId val="530795560"/>
        <c:axId val="530798184"/>
      </c:stockChart>
      <c:catAx>
        <c:axId val="530795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798184"/>
        <c:crosses val="autoZero"/>
        <c:auto val="0"/>
        <c:lblAlgn val="ctr"/>
        <c:lblOffset val="100"/>
        <c:noMultiLvlLbl val="0"/>
      </c:catAx>
      <c:valAx>
        <c:axId val="530798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795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smtId="4294967295">
                <a:solidFill>
                  <a:schemeClr val="accent3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81056791543960571"/>
          <c:y val="0.37196394801139832"/>
          <c:w val="0.11063376814126968"/>
          <c:h val="4.6236012130975723E-2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REGUP Requirements 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Sheet3!$C$1</c:f>
              <c:strCache>
                <c:ptCount val="1"/>
                <c:pt idx="0">
                  <c:v>REGUP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Sheet3!$A$2:$A$13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Sheet3!$C$2:$C$13</c:f>
              <c:numCache>
                <c:formatCode>General</c:formatCode>
                <c:ptCount val="12"/>
                <c:pt idx="0">
                  <c:v>357.37768799999998</c:v>
                </c:pt>
                <c:pt idx="1">
                  <c:v>342.02381000000003</c:v>
                </c:pt>
                <c:pt idx="2">
                  <c:v>316.25671999999997</c:v>
                </c:pt>
                <c:pt idx="3">
                  <c:v>310.95277800000002</c:v>
                </c:pt>
                <c:pt idx="4">
                  <c:v>347.16666700000002</c:v>
                </c:pt>
                <c:pt idx="5">
                  <c:v>389.84583300000003</c:v>
                </c:pt>
                <c:pt idx="6">
                  <c:v>368.86693500000001</c:v>
                </c:pt>
                <c:pt idx="7">
                  <c:v>367.57526899999999</c:v>
                </c:pt>
                <c:pt idx="8">
                  <c:v>330.75694399999998</c:v>
                </c:pt>
                <c:pt idx="9">
                  <c:v>304.98387100000002</c:v>
                </c:pt>
                <c:pt idx="10">
                  <c:v>313.77916699999997</c:v>
                </c:pt>
                <c:pt idx="11">
                  <c:v>329.43145199999998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5C-475E-AC97-78C345977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7592896"/>
        <c:axId val="777594208"/>
      </c:lineChart>
      <c:catAx>
        <c:axId val="77759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594208"/>
        <c:crosses val="autoZero"/>
        <c:auto val="1"/>
        <c:lblAlgn val="ctr"/>
        <c:lblOffset val="100"/>
        <c:noMultiLvlLbl val="0"/>
      </c:catAx>
      <c:valAx>
        <c:axId val="77759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7592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REGDN Requirements 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Sheet3!$D$1</c:f>
              <c:strCache>
                <c:ptCount val="1"/>
                <c:pt idx="0">
                  <c:v>REGDN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Sheet3!$A$2:$A$13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Sheet3!$D$2:$D$13</c:f>
              <c:numCache>
                <c:formatCode>General</c:formatCode>
                <c:ptCount val="12"/>
                <c:pt idx="0">
                  <c:v>357.22446200000002</c:v>
                </c:pt>
                <c:pt idx="1">
                  <c:v>343.29464300000001</c:v>
                </c:pt>
                <c:pt idx="2">
                  <c:v>316.49462399999999</c:v>
                </c:pt>
                <c:pt idx="3">
                  <c:v>312.28333300000003</c:v>
                </c:pt>
                <c:pt idx="4">
                  <c:v>345.84543000000002</c:v>
                </c:pt>
                <c:pt idx="5">
                  <c:v>391.47083300000003</c:v>
                </c:pt>
                <c:pt idx="6">
                  <c:v>369.11693500000001</c:v>
                </c:pt>
                <c:pt idx="7">
                  <c:v>369.08870999999999</c:v>
                </c:pt>
                <c:pt idx="8">
                  <c:v>330.98333300000002</c:v>
                </c:pt>
                <c:pt idx="9">
                  <c:v>305.580645</c:v>
                </c:pt>
                <c:pt idx="10">
                  <c:v>314.28611100000001</c:v>
                </c:pt>
                <c:pt idx="11">
                  <c:v>330.196237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AA-4B8C-ABF4-00233822B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211608"/>
        <c:axId val="812214888"/>
      </c:lineChart>
      <c:catAx>
        <c:axId val="81221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214888"/>
        <c:crosses val="autoZero"/>
        <c:auto val="1"/>
        <c:lblAlgn val="ctr"/>
        <c:lblOffset val="100"/>
        <c:noMultiLvlLbl val="0"/>
      </c:catAx>
      <c:valAx>
        <c:axId val="812214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211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Spinning </a:t>
            </a:r>
            <a:r>
              <a:rPr lang="en-US" dirty="0"/>
              <a:t>Requirements 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Sheet3!$E$1</c:f>
              <c:strCache>
                <c:ptCount val="1"/>
                <c:pt idx="0">
                  <c:v>SPIN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Sheet3!$A$2:$A$13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Sheet3!$E$2:$E$13</c:f>
              <c:numCache>
                <c:formatCode>General</c:formatCode>
                <c:ptCount val="12"/>
                <c:pt idx="0">
                  <c:v>795.81048399999997</c:v>
                </c:pt>
                <c:pt idx="1">
                  <c:v>753.625</c:v>
                </c:pt>
                <c:pt idx="2">
                  <c:v>743.14986599999997</c:v>
                </c:pt>
                <c:pt idx="3">
                  <c:v>592.49444400000004</c:v>
                </c:pt>
                <c:pt idx="4">
                  <c:v>675.15255400000001</c:v>
                </c:pt>
                <c:pt idx="5">
                  <c:v>730.40972199999999</c:v>
                </c:pt>
                <c:pt idx="6">
                  <c:v>733.57661299999995</c:v>
                </c:pt>
                <c:pt idx="7">
                  <c:v>735</c:v>
                </c:pt>
                <c:pt idx="8">
                  <c:v>741</c:v>
                </c:pt>
                <c:pt idx="9">
                  <c:v>748.43481199999997</c:v>
                </c:pt>
                <c:pt idx="10">
                  <c:v>741.74166700000001</c:v>
                </c:pt>
                <c:pt idx="11">
                  <c:v>748.50806499999999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D3-49C5-A3DF-8997FE12D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0483864"/>
        <c:axId val="770488128"/>
      </c:lineChart>
      <c:catAx>
        <c:axId val="770483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488128"/>
        <c:crosses val="autoZero"/>
        <c:auto val="1"/>
        <c:lblAlgn val="ctr"/>
        <c:lblOffset val="100"/>
        <c:noMultiLvlLbl val="0"/>
      </c:catAx>
      <c:valAx>
        <c:axId val="770488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483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Supplemental</a:t>
            </a:r>
            <a:r>
              <a:rPr lang="en-US" baseline="0"/>
              <a:t> Requirements 2018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SUPP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Sheet3!$A$2:$A$13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Sheet3!$B$2:$B$13</c:f>
              <c:numCache>
                <c:formatCode>General</c:formatCode>
                <c:ptCount val="12"/>
                <c:pt idx="0">
                  <c:v>717.61693500000001</c:v>
                </c:pt>
                <c:pt idx="1">
                  <c:v>753.625</c:v>
                </c:pt>
                <c:pt idx="2">
                  <c:v>743.14986599999997</c:v>
                </c:pt>
                <c:pt idx="3">
                  <c:v>592.49444400000004</c:v>
                </c:pt>
                <c:pt idx="4">
                  <c:v>675.15255400000001</c:v>
                </c:pt>
                <c:pt idx="5">
                  <c:v>730.40972199999999</c:v>
                </c:pt>
                <c:pt idx="6">
                  <c:v>733.57661299999995</c:v>
                </c:pt>
                <c:pt idx="7">
                  <c:v>735</c:v>
                </c:pt>
                <c:pt idx="8">
                  <c:v>741</c:v>
                </c:pt>
                <c:pt idx="9">
                  <c:v>748.43481199999997</c:v>
                </c:pt>
                <c:pt idx="10">
                  <c:v>741.74166700000001</c:v>
                </c:pt>
                <c:pt idx="11">
                  <c:v>748.50806499999999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A1-4990-8279-21071CD82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4952792"/>
        <c:axId val="804945904"/>
      </c:lineChart>
      <c:catAx>
        <c:axId val="804952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945904"/>
        <c:crosses val="autoZero"/>
        <c:auto val="1"/>
        <c:lblAlgn val="ctr"/>
        <c:lblOffset val="100"/>
        <c:noMultiLvlLbl val="0"/>
      </c:catAx>
      <c:valAx>
        <c:axId val="8049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4952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F35AF5-4935-4BB8-8F34-D7DDDE5CEAC5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418DCC-7D75-4CEA-9450-03C0852D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55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1CA914-5900-4E26-9B8A-24335DD36EB1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1673A0-9730-427B-BB97-18C0C2888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1213" y="1220788"/>
            <a:ext cx="5856287" cy="3294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8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72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4266">
              <a:spcBef>
                <a:spcPct val="0"/>
              </a:spcBef>
              <a:defRPr/>
            </a:pPr>
            <a:r>
              <a:rPr lang="en-US" altLang="en-US" smtClean="0">
                <a:latin typeface="Arial" pitchFamily="34" charset="0"/>
                <a:ea typeface="ＭＳ Ｐゴシック" pitchFamily="34" charset="-128"/>
              </a:rPr>
              <a:t>The energy consumption number represents the summed hourly average of the amount of energy used by retail customers in the market footprint.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5232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  <a:p>
            <a:endParaRPr lang="en-US" altLang="en-US" smtClean="0">
              <a:latin typeface="Arial" pitchFamily="34" charset="0"/>
              <a:ea typeface="ＭＳ Ｐゴシック" pitchFamily="34" charset="-128"/>
            </a:endParaRP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6152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</a:t>
            </a:r>
            <a:r>
              <a:rPr lang="en-US" baseline="0" dirty="0" smtClean="0"/>
              <a:t> Curve calculated monthly. Regions are based on historical results.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673A0-9730-427B-BB97-18C0C28887E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98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673A0-9730-427B-BB97-18C0C28887E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77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673A0-9730-427B-BB97-18C0C28887E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3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Slide (OPTIONAL)">
    <p:bg>
      <p:bgPr>
        <a:solidFill>
          <a:srgbClr val="CF10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94" y="-1"/>
            <a:ext cx="12195694" cy="6858001"/>
          </a:xfrm>
          <a:prstGeom prst="rect">
            <a:avLst/>
          </a:prstGeom>
        </p:spPr>
      </p:pic>
      <p:sp>
        <p:nvSpPr>
          <p:cNvPr id="13" name="Freeform 12"/>
          <p:cNvSpPr/>
          <p:nvPr userDrawn="1"/>
        </p:nvSpPr>
        <p:spPr bwMode="gray">
          <a:xfrm>
            <a:off x="0" y="0"/>
            <a:ext cx="8239328" cy="6858000"/>
          </a:xfrm>
          <a:custGeom>
            <a:avLst/>
            <a:gdLst>
              <a:gd name="connsiteX0" fmla="*/ 1412263 w 8239328"/>
              <a:gd name="connsiteY0" fmla="*/ 0 h 6858000"/>
              <a:gd name="connsiteX1" fmla="*/ 6611273 w 8239328"/>
              <a:gd name="connsiteY1" fmla="*/ 0 h 6858000"/>
              <a:gd name="connsiteX2" fmla="*/ 6700889 w 8239328"/>
              <a:gd name="connsiteY2" fmla="*/ 70424 h 6858000"/>
              <a:gd name="connsiteX3" fmla="*/ 8239328 w 8239328"/>
              <a:gd name="connsiteY3" fmla="*/ 3332615 h 6858000"/>
              <a:gd name="connsiteX4" fmla="*/ 6375437 w 8239328"/>
              <a:gd name="connsiteY4" fmla="*/ 6838174 h 6858000"/>
              <a:gd name="connsiteX5" fmla="*/ 6344512 w 8239328"/>
              <a:gd name="connsiteY5" fmla="*/ 6858000 h 6858000"/>
              <a:gd name="connsiteX6" fmla="*/ 1679024 w 8239328"/>
              <a:gd name="connsiteY6" fmla="*/ 6858000 h 6858000"/>
              <a:gd name="connsiteX7" fmla="*/ 1648099 w 8239328"/>
              <a:gd name="connsiteY7" fmla="*/ 6838174 h 6858000"/>
              <a:gd name="connsiteX8" fmla="*/ 40735 w 8239328"/>
              <a:gd name="connsiteY8" fmla="*/ 4786192 h 6858000"/>
              <a:gd name="connsiteX9" fmla="*/ 0 w 8239328"/>
              <a:gd name="connsiteY9" fmla="*/ 4665803 h 6858000"/>
              <a:gd name="connsiteX10" fmla="*/ 0 w 8239328"/>
              <a:gd name="connsiteY10" fmla="*/ 1999427 h 6858000"/>
              <a:gd name="connsiteX11" fmla="*/ 40735 w 8239328"/>
              <a:gd name="connsiteY11" fmla="*/ 1879038 h 6858000"/>
              <a:gd name="connsiteX12" fmla="*/ 1322647 w 8239328"/>
              <a:gd name="connsiteY12" fmla="*/ 7042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39328" h="6858000">
                <a:moveTo>
                  <a:pt x="1412263" y="0"/>
                </a:moveTo>
                <a:lnTo>
                  <a:pt x="6611273" y="0"/>
                </a:lnTo>
                <a:lnTo>
                  <a:pt x="6700889" y="70424"/>
                </a:lnTo>
                <a:cubicBezTo>
                  <a:pt x="7640452" y="845821"/>
                  <a:pt x="8239328" y="2019281"/>
                  <a:pt x="8239328" y="3332615"/>
                </a:cubicBezTo>
                <a:cubicBezTo>
                  <a:pt x="8239328" y="4791876"/>
                  <a:pt x="7499975" y="6078451"/>
                  <a:pt x="6375437" y="6838174"/>
                </a:cubicBezTo>
                <a:lnTo>
                  <a:pt x="6344512" y="6858000"/>
                </a:lnTo>
                <a:lnTo>
                  <a:pt x="1679024" y="6858000"/>
                </a:lnTo>
                <a:lnTo>
                  <a:pt x="1648099" y="6838174"/>
                </a:lnTo>
                <a:cubicBezTo>
                  <a:pt x="917149" y="6344354"/>
                  <a:pt x="348940" y="5627939"/>
                  <a:pt x="40735" y="4786192"/>
                </a:cubicBezTo>
                <a:lnTo>
                  <a:pt x="0" y="4665803"/>
                </a:lnTo>
                <a:lnTo>
                  <a:pt x="0" y="1999427"/>
                </a:lnTo>
                <a:lnTo>
                  <a:pt x="40735" y="1879038"/>
                </a:lnTo>
                <a:cubicBezTo>
                  <a:pt x="301524" y="1166791"/>
                  <a:pt x="748470" y="544278"/>
                  <a:pt x="1322647" y="70424"/>
                </a:cubicBezTo>
                <a:close/>
              </a:path>
            </a:pathLst>
          </a:custGeom>
          <a:solidFill>
            <a:srgbClr val="CF102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064406" y="1136821"/>
            <a:ext cx="10069032" cy="2965621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540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064405" y="4102442"/>
            <a:ext cx="7174923" cy="1757251"/>
          </a:xfrm>
        </p:spPr>
        <p:txBody>
          <a:bodyPr>
            <a:normAutofit/>
          </a:bodyPr>
          <a:lstStyle>
            <a:lvl1pPr marL="0" indent="0" algn="l">
              <a:buNone/>
              <a:defRPr sz="3200" cap="all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397" y="455492"/>
            <a:ext cx="3347210" cy="115478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 bwMode="white">
          <a:xfrm>
            <a:off x="4211237" y="6390804"/>
            <a:ext cx="1833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SouthwestPowerPool</a:t>
            </a:r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 bwMode="white">
          <a:xfrm>
            <a:off x="6380514" y="6376351"/>
            <a:ext cx="979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SPPorg</a:t>
            </a:r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 bwMode="white">
          <a:xfrm>
            <a:off x="7585616" y="6376351"/>
            <a:ext cx="1929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southwest-power-pool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7962" y="6394208"/>
            <a:ext cx="269235" cy="2692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5298" y="6380816"/>
            <a:ext cx="297489" cy="29748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4547" y="6366090"/>
            <a:ext cx="307777" cy="307777"/>
          </a:xfrm>
          <a:prstGeom prst="rect">
            <a:avLst/>
          </a:prstGeom>
        </p:spPr>
      </p:pic>
      <p:sp>
        <p:nvSpPr>
          <p:cNvPr id="21" name="Rectangle 1"/>
          <p:cNvSpPr>
            <a:spLocks noChangeArrowheads="1"/>
          </p:cNvSpPr>
          <p:nvPr userDrawn="1"/>
        </p:nvSpPr>
        <p:spPr bwMode="white">
          <a:xfrm>
            <a:off x="1225568" y="6245621"/>
            <a:ext cx="25289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Helping our members work together to keep the lights on... today and in the future.</a:t>
            </a:r>
            <a:endParaRPr kumimoji="0" lang="en-US" altLang="en-US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015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Graphic with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 bwMode="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37158" y="1597688"/>
            <a:ext cx="10058401" cy="4850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94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844" y="564204"/>
            <a:ext cx="4159182" cy="1214354"/>
          </a:xfrm>
        </p:spPr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7" y="564204"/>
            <a:ext cx="6392727" cy="5729591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844" y="1848113"/>
            <a:ext cx="4159181" cy="4445683"/>
          </a:xfrm>
        </p:spPr>
        <p:txBody>
          <a:bodyPr>
            <a:normAutofit/>
          </a:bodyPr>
          <a:lstStyle>
            <a:lvl1pPr marL="0" indent="0">
              <a:buNone/>
              <a:defRPr sz="2400" cap="none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19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843" y="554478"/>
            <a:ext cx="4688205" cy="1193936"/>
          </a:xfrm>
        </p:spPr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66119" y="554477"/>
            <a:ext cx="5825665" cy="5586831"/>
          </a:xfrm>
          <a:ln w="76200">
            <a:solidFill>
              <a:schemeClr val="bg1">
                <a:lumMod val="95000"/>
              </a:schemeClr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844" y="1828800"/>
            <a:ext cx="4688205" cy="44455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7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Info (OPTIONAL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3055" y="564204"/>
            <a:ext cx="5566322" cy="2733473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3600" baseline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3055" y="3297677"/>
            <a:ext cx="5566322" cy="3032117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cap="none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22164" y="729338"/>
            <a:ext cx="4864235" cy="4919662"/>
          </a:xfrm>
          <a:prstGeom prst="rect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1" name="Oval 20"/>
          <p:cNvSpPr/>
          <p:nvPr userDrawn="1"/>
        </p:nvSpPr>
        <p:spPr bwMode="ltGray">
          <a:xfrm>
            <a:off x="11680382" y="6363350"/>
            <a:ext cx="348347" cy="35587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 bwMode="inv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F08F63-ED02-406C-9432-F3661D040FC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5559" y="6371739"/>
            <a:ext cx="600933" cy="30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024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REQUIRED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/>
          <p:nvPr userDrawn="1"/>
        </p:nvSpPr>
        <p:spPr bwMode="ltGray">
          <a:xfrm>
            <a:off x="0" y="0"/>
            <a:ext cx="8239328" cy="6858000"/>
          </a:xfrm>
          <a:custGeom>
            <a:avLst/>
            <a:gdLst>
              <a:gd name="connsiteX0" fmla="*/ 1412263 w 8239328"/>
              <a:gd name="connsiteY0" fmla="*/ 0 h 6858000"/>
              <a:gd name="connsiteX1" fmla="*/ 6611273 w 8239328"/>
              <a:gd name="connsiteY1" fmla="*/ 0 h 6858000"/>
              <a:gd name="connsiteX2" fmla="*/ 6700889 w 8239328"/>
              <a:gd name="connsiteY2" fmla="*/ 70424 h 6858000"/>
              <a:gd name="connsiteX3" fmla="*/ 8239328 w 8239328"/>
              <a:gd name="connsiteY3" fmla="*/ 3332615 h 6858000"/>
              <a:gd name="connsiteX4" fmla="*/ 6375437 w 8239328"/>
              <a:gd name="connsiteY4" fmla="*/ 6838174 h 6858000"/>
              <a:gd name="connsiteX5" fmla="*/ 6344512 w 8239328"/>
              <a:gd name="connsiteY5" fmla="*/ 6858000 h 6858000"/>
              <a:gd name="connsiteX6" fmla="*/ 1679024 w 8239328"/>
              <a:gd name="connsiteY6" fmla="*/ 6858000 h 6858000"/>
              <a:gd name="connsiteX7" fmla="*/ 1648099 w 8239328"/>
              <a:gd name="connsiteY7" fmla="*/ 6838174 h 6858000"/>
              <a:gd name="connsiteX8" fmla="*/ 40735 w 8239328"/>
              <a:gd name="connsiteY8" fmla="*/ 4786192 h 6858000"/>
              <a:gd name="connsiteX9" fmla="*/ 0 w 8239328"/>
              <a:gd name="connsiteY9" fmla="*/ 4665803 h 6858000"/>
              <a:gd name="connsiteX10" fmla="*/ 0 w 8239328"/>
              <a:gd name="connsiteY10" fmla="*/ 1999427 h 6858000"/>
              <a:gd name="connsiteX11" fmla="*/ 40735 w 8239328"/>
              <a:gd name="connsiteY11" fmla="*/ 1879038 h 6858000"/>
              <a:gd name="connsiteX12" fmla="*/ 1322647 w 8239328"/>
              <a:gd name="connsiteY12" fmla="*/ 7042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39328" h="6858000">
                <a:moveTo>
                  <a:pt x="1412263" y="0"/>
                </a:moveTo>
                <a:lnTo>
                  <a:pt x="6611273" y="0"/>
                </a:lnTo>
                <a:lnTo>
                  <a:pt x="6700889" y="70424"/>
                </a:lnTo>
                <a:cubicBezTo>
                  <a:pt x="7640452" y="845821"/>
                  <a:pt x="8239328" y="2019281"/>
                  <a:pt x="8239328" y="3332615"/>
                </a:cubicBezTo>
                <a:cubicBezTo>
                  <a:pt x="8239328" y="4791876"/>
                  <a:pt x="7499975" y="6078451"/>
                  <a:pt x="6375437" y="6838174"/>
                </a:cubicBezTo>
                <a:lnTo>
                  <a:pt x="6344512" y="6858000"/>
                </a:lnTo>
                <a:lnTo>
                  <a:pt x="1679024" y="6858000"/>
                </a:lnTo>
                <a:lnTo>
                  <a:pt x="1648099" y="6838174"/>
                </a:lnTo>
                <a:cubicBezTo>
                  <a:pt x="917149" y="6344354"/>
                  <a:pt x="348940" y="5627939"/>
                  <a:pt x="40735" y="4786192"/>
                </a:cubicBezTo>
                <a:lnTo>
                  <a:pt x="0" y="4665803"/>
                </a:lnTo>
                <a:lnTo>
                  <a:pt x="0" y="1999427"/>
                </a:lnTo>
                <a:lnTo>
                  <a:pt x="40735" y="1879038"/>
                </a:lnTo>
                <a:cubicBezTo>
                  <a:pt x="301524" y="1166791"/>
                  <a:pt x="748470" y="544278"/>
                  <a:pt x="1322647" y="70424"/>
                </a:cubicBezTo>
                <a:close/>
              </a:path>
            </a:pathLst>
          </a:custGeom>
          <a:solidFill>
            <a:srgbClr val="CF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3790" y="1128409"/>
            <a:ext cx="10050012" cy="2943753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5400" baseline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790" y="4124527"/>
            <a:ext cx="10050013" cy="1672577"/>
          </a:xfrm>
        </p:spPr>
        <p:txBody>
          <a:bodyPr>
            <a:normAutofit/>
          </a:bodyPr>
          <a:lstStyle>
            <a:lvl1pPr marL="0" indent="0" algn="l">
              <a:buNone/>
              <a:defRPr sz="3200" cap="all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397" y="455492"/>
            <a:ext cx="3347210" cy="1154786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 bwMode="invGray">
          <a:xfrm>
            <a:off x="4211237" y="6390804"/>
            <a:ext cx="1833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SouthwestPowerPool</a:t>
            </a:r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8" name="TextBox 17"/>
          <p:cNvSpPr txBox="1"/>
          <p:nvPr userDrawn="1"/>
        </p:nvSpPr>
        <p:spPr bwMode="invGray">
          <a:xfrm>
            <a:off x="6380514" y="6376351"/>
            <a:ext cx="979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SPPorg</a:t>
            </a:r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 bwMode="invGray">
          <a:xfrm>
            <a:off x="7585616" y="6376351"/>
            <a:ext cx="1929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southwest-power-pool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invGray">
          <a:xfrm>
            <a:off x="3927962" y="6394208"/>
            <a:ext cx="269235" cy="26923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invGray">
          <a:xfrm>
            <a:off x="6075298" y="6380816"/>
            <a:ext cx="297489" cy="29748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invGray">
          <a:xfrm>
            <a:off x="7294547" y="6366090"/>
            <a:ext cx="307777" cy="307777"/>
          </a:xfrm>
          <a:prstGeom prst="rect">
            <a:avLst/>
          </a:prstGeom>
        </p:spPr>
      </p:pic>
      <p:sp>
        <p:nvSpPr>
          <p:cNvPr id="26" name="Rectangle 1"/>
          <p:cNvSpPr>
            <a:spLocks noChangeArrowheads="1"/>
          </p:cNvSpPr>
          <p:nvPr userDrawn="1"/>
        </p:nvSpPr>
        <p:spPr bwMode="invGray">
          <a:xfrm>
            <a:off x="1225568" y="6245621"/>
            <a:ext cx="25289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Helping our members work together to keep the lights on... today and in the future.</a:t>
            </a:r>
            <a:endParaRPr kumimoji="0" lang="en-US" altLang="en-US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1" name="Oval 20"/>
          <p:cNvSpPr/>
          <p:nvPr userDrawn="1"/>
        </p:nvSpPr>
        <p:spPr bwMode="ltGray">
          <a:xfrm>
            <a:off x="11680382" y="6363350"/>
            <a:ext cx="348347" cy="35587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 bwMode="inv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F08F63-ED02-406C-9432-F3661D040FC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473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 (OPTIONAL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/>
          <p:nvPr userDrawn="1"/>
        </p:nvSpPr>
        <p:spPr bwMode="ltGray">
          <a:xfrm>
            <a:off x="0" y="0"/>
            <a:ext cx="8239328" cy="6858000"/>
          </a:xfrm>
          <a:custGeom>
            <a:avLst/>
            <a:gdLst>
              <a:gd name="connsiteX0" fmla="*/ 1412263 w 8239328"/>
              <a:gd name="connsiteY0" fmla="*/ 0 h 6858000"/>
              <a:gd name="connsiteX1" fmla="*/ 6611273 w 8239328"/>
              <a:gd name="connsiteY1" fmla="*/ 0 h 6858000"/>
              <a:gd name="connsiteX2" fmla="*/ 6700889 w 8239328"/>
              <a:gd name="connsiteY2" fmla="*/ 70424 h 6858000"/>
              <a:gd name="connsiteX3" fmla="*/ 8239328 w 8239328"/>
              <a:gd name="connsiteY3" fmla="*/ 3332615 h 6858000"/>
              <a:gd name="connsiteX4" fmla="*/ 6375437 w 8239328"/>
              <a:gd name="connsiteY4" fmla="*/ 6838174 h 6858000"/>
              <a:gd name="connsiteX5" fmla="*/ 6344512 w 8239328"/>
              <a:gd name="connsiteY5" fmla="*/ 6858000 h 6858000"/>
              <a:gd name="connsiteX6" fmla="*/ 1679024 w 8239328"/>
              <a:gd name="connsiteY6" fmla="*/ 6858000 h 6858000"/>
              <a:gd name="connsiteX7" fmla="*/ 1648099 w 8239328"/>
              <a:gd name="connsiteY7" fmla="*/ 6838174 h 6858000"/>
              <a:gd name="connsiteX8" fmla="*/ 40735 w 8239328"/>
              <a:gd name="connsiteY8" fmla="*/ 4786192 h 6858000"/>
              <a:gd name="connsiteX9" fmla="*/ 0 w 8239328"/>
              <a:gd name="connsiteY9" fmla="*/ 4665803 h 6858000"/>
              <a:gd name="connsiteX10" fmla="*/ 0 w 8239328"/>
              <a:gd name="connsiteY10" fmla="*/ 1999427 h 6858000"/>
              <a:gd name="connsiteX11" fmla="*/ 40735 w 8239328"/>
              <a:gd name="connsiteY11" fmla="*/ 1879038 h 6858000"/>
              <a:gd name="connsiteX12" fmla="*/ 1322647 w 8239328"/>
              <a:gd name="connsiteY12" fmla="*/ 7042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39328" h="6858000">
                <a:moveTo>
                  <a:pt x="1412263" y="0"/>
                </a:moveTo>
                <a:lnTo>
                  <a:pt x="6611273" y="0"/>
                </a:lnTo>
                <a:lnTo>
                  <a:pt x="6700889" y="70424"/>
                </a:lnTo>
                <a:cubicBezTo>
                  <a:pt x="7640452" y="845821"/>
                  <a:pt x="8239328" y="2019281"/>
                  <a:pt x="8239328" y="3332615"/>
                </a:cubicBezTo>
                <a:cubicBezTo>
                  <a:pt x="8239328" y="4791876"/>
                  <a:pt x="7499975" y="6078451"/>
                  <a:pt x="6375437" y="6838174"/>
                </a:cubicBezTo>
                <a:lnTo>
                  <a:pt x="6344512" y="6858000"/>
                </a:lnTo>
                <a:lnTo>
                  <a:pt x="1679024" y="6858000"/>
                </a:lnTo>
                <a:lnTo>
                  <a:pt x="1648099" y="6838174"/>
                </a:lnTo>
                <a:cubicBezTo>
                  <a:pt x="917149" y="6344354"/>
                  <a:pt x="348940" y="5627939"/>
                  <a:pt x="40735" y="4786192"/>
                </a:cubicBezTo>
                <a:lnTo>
                  <a:pt x="0" y="4665803"/>
                </a:lnTo>
                <a:lnTo>
                  <a:pt x="0" y="1999427"/>
                </a:lnTo>
                <a:lnTo>
                  <a:pt x="40735" y="1879038"/>
                </a:lnTo>
                <a:cubicBezTo>
                  <a:pt x="301524" y="1166791"/>
                  <a:pt x="748470" y="544278"/>
                  <a:pt x="1322647" y="7042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3791" y="1171692"/>
            <a:ext cx="10050012" cy="2913747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5400" baseline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790" y="4124528"/>
            <a:ext cx="10050013" cy="1796213"/>
          </a:xfrm>
        </p:spPr>
        <p:txBody>
          <a:bodyPr>
            <a:normAutofit/>
          </a:bodyPr>
          <a:lstStyle>
            <a:lvl1pPr marL="0" indent="0" algn="l">
              <a:buNone/>
              <a:defRPr sz="3200" cap="all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1" name="Oval 20"/>
          <p:cNvSpPr/>
          <p:nvPr userDrawn="1"/>
        </p:nvSpPr>
        <p:spPr bwMode="ltGray">
          <a:xfrm>
            <a:off x="11680382" y="6363350"/>
            <a:ext cx="348347" cy="35587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 txBox="1">
            <a:spLocks/>
          </p:cNvSpPr>
          <p:nvPr userDrawn="1"/>
        </p:nvSpPr>
        <p:spPr bwMode="inv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F08F63-ED02-406C-9432-F3661D040FC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5559" y="6371739"/>
            <a:ext cx="600933" cy="30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20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ntent (DEFAU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158" y="1597688"/>
            <a:ext cx="10058401" cy="4850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93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3790" y="1510018"/>
            <a:ext cx="4946010" cy="4774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10018"/>
            <a:ext cx="4965970" cy="4774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37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90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 with No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158" y="570452"/>
            <a:ext cx="10058401" cy="58774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96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13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47EF-2ACA-4A53-9CA3-46A7C803348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 bwMode="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4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395" y="570452"/>
            <a:ext cx="10942151" cy="939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158" y="1607736"/>
            <a:ext cx="10058401" cy="4840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6119" y="6363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47EF-2ACA-4A53-9CA3-46A7C8033480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790" y="6363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Oval 8"/>
          <p:cNvSpPr/>
          <p:nvPr userDrawn="1"/>
        </p:nvSpPr>
        <p:spPr bwMode="gray">
          <a:xfrm>
            <a:off x="11680382" y="6363350"/>
            <a:ext cx="348347" cy="355870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11680382" y="6329793"/>
            <a:ext cx="365125" cy="365125"/>
          </a:xfrm>
          <a:prstGeom prst="rect">
            <a:avLst/>
          </a:prstGeom>
        </p:spPr>
        <p:txBody>
          <a:bodyPr vert="horz" lIns="27432" tIns="45720" rIns="27432" bIns="45720" rtlCol="0" anchor="b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2">
                    <a:lumMod val="60000"/>
                    <a:lumOff val="40000"/>
                  </a:schemeClr>
                </a:solidFill>
                <a:latin typeface="Segoe UI Semilight" panose="020B04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CF08F63-ED02-406C-9432-F3661D040FC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5559" y="6371739"/>
            <a:ext cx="600933" cy="30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96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5" r:id="rId2"/>
    <p:sldLayoutId id="2147483746" r:id="rId3"/>
    <p:sldLayoutId id="2147483734" r:id="rId4"/>
    <p:sldLayoutId id="2147483736" r:id="rId5"/>
    <p:sldLayoutId id="2147483738" r:id="rId6"/>
    <p:sldLayoutId id="2147483753" r:id="rId7"/>
    <p:sldLayoutId id="2147483739" r:id="rId8"/>
    <p:sldLayoutId id="2147483754" r:id="rId9"/>
    <p:sldLayoutId id="2147483755" r:id="rId10"/>
    <p:sldLayoutId id="2147483740" r:id="rId11"/>
    <p:sldLayoutId id="2147483741" r:id="rId12"/>
    <p:sldLayoutId id="2147483747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sz="3200" kern="1200" cap="all" baseline="0">
          <a:solidFill>
            <a:srgbClr val="2A363B"/>
          </a:solidFill>
          <a:latin typeface="Segoe UI Black" panose="020B0A02040204020203" pitchFamily="34" charset="0"/>
          <a:ea typeface="Segoe UI Black" panose="020B0A02040204020203" pitchFamily="34" charset="0"/>
          <a:cs typeface="Segoe UI Black" panose="020B0A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511175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796925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082675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1376363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gcate@spp.org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SPP Operating Reserve Market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Gary Cate</a:t>
            </a:r>
          </a:p>
          <a:p>
            <a:r>
              <a:rPr lang="en-US" dirty="0" smtClean="0"/>
              <a:t>Manager, Market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9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SPP Operating Reserve Products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Regulation DN</a:t>
            </a:r>
          </a:p>
          <a:p>
            <a:r>
              <a:rPr lang="en-US" dirty="0" smtClean="0"/>
              <a:t>Procured in both DA and RT</a:t>
            </a:r>
          </a:p>
          <a:p>
            <a:r>
              <a:rPr lang="en-US" dirty="0" smtClean="0"/>
              <a:t>Resources cleared in DA may be different than resources in Real Time</a:t>
            </a:r>
          </a:p>
          <a:p>
            <a:r>
              <a:rPr lang="en-US" dirty="0" smtClean="0"/>
              <a:t>Regulation Selection process occurs 30 minutes prior to top of hour</a:t>
            </a:r>
          </a:p>
          <a:p>
            <a:r>
              <a:rPr lang="en-US" dirty="0"/>
              <a:t>No virtual offers. Physical supply offers only. 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094" y="554478"/>
            <a:ext cx="6248400" cy="2752725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247293"/>
              </p:ext>
            </p:extLst>
          </p:nvPr>
        </p:nvGraphicFramePr>
        <p:xfrm>
          <a:off x="6208294" y="374182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SPP Operating Reserve Products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Spinning Reserve</a:t>
            </a:r>
          </a:p>
          <a:p>
            <a:r>
              <a:rPr lang="en-US" dirty="0" smtClean="0"/>
              <a:t>Procured in both DA and RT</a:t>
            </a:r>
          </a:p>
          <a:p>
            <a:r>
              <a:rPr lang="en-US" dirty="0" smtClean="0"/>
              <a:t>Resources cleared in DA may be different than resources in Real Time</a:t>
            </a:r>
          </a:p>
          <a:p>
            <a:r>
              <a:rPr lang="en-US" dirty="0" smtClean="0"/>
              <a:t>Covers trip of largest unit plus ½ of second largest unit</a:t>
            </a:r>
          </a:p>
          <a:p>
            <a:r>
              <a:rPr lang="en-US" dirty="0" smtClean="0"/>
              <a:t>SPP typically employs a 50/50 split between Spinning and Supplemental</a:t>
            </a:r>
          </a:p>
          <a:p>
            <a:r>
              <a:rPr lang="en-US" dirty="0"/>
              <a:t>No virtual offers. Physical supply offers only.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8669" y="617120"/>
            <a:ext cx="6191250" cy="2800350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87469"/>
              </p:ext>
            </p:extLst>
          </p:nvPr>
        </p:nvGraphicFramePr>
        <p:xfrm>
          <a:off x="6208294" y="341747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848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SPP Operating Reserve Products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Supplemental Reserve</a:t>
            </a:r>
          </a:p>
          <a:p>
            <a:r>
              <a:rPr lang="en-US" dirty="0" smtClean="0"/>
              <a:t>Procured in both DA and RT</a:t>
            </a:r>
          </a:p>
          <a:p>
            <a:r>
              <a:rPr lang="en-US" dirty="0" smtClean="0"/>
              <a:t>Resources cleared in DA may be different than resources in Real Time</a:t>
            </a:r>
          </a:p>
          <a:p>
            <a:r>
              <a:rPr lang="en-US" dirty="0" smtClean="0"/>
              <a:t>Covers trip of largest unit plus ½ of second largest unit</a:t>
            </a:r>
          </a:p>
          <a:p>
            <a:r>
              <a:rPr lang="en-US" dirty="0" smtClean="0"/>
              <a:t>SPP typically employs a 50/50 split between Spinning and Supplemental</a:t>
            </a:r>
          </a:p>
          <a:p>
            <a:r>
              <a:rPr lang="en-US" dirty="0" smtClean="0"/>
              <a:t>Can be offline or online</a:t>
            </a:r>
          </a:p>
          <a:p>
            <a:r>
              <a:rPr lang="en-US" dirty="0"/>
              <a:t>No virtual offers. Physical supply offers only. 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1048" y="554478"/>
            <a:ext cx="6143625" cy="276225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378000"/>
              </p:ext>
            </p:extLst>
          </p:nvPr>
        </p:nvGraphicFramePr>
        <p:xfrm>
          <a:off x="6086860" y="35311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66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47" y="2272785"/>
            <a:ext cx="4548689" cy="591755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SPP Product Offer </a:t>
            </a:r>
            <a:r>
              <a:rPr lang="en-US" sz="2000" dirty="0" smtClean="0"/>
              <a:t>Caps</a:t>
            </a:r>
            <a:br>
              <a:rPr lang="en-US" sz="2000" dirty="0" smtClean="0"/>
            </a:br>
            <a:r>
              <a:rPr lang="en-US" sz="2000" dirty="0"/>
              <a:t> </a:t>
            </a:r>
            <a:r>
              <a:rPr lang="en-US" sz="2000" dirty="0" smtClean="0"/>
              <a:t>   (FERC Mandated)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609997" y="3187023"/>
            <a:ext cx="4753049" cy="280053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Regulation- $500</a:t>
            </a:r>
          </a:p>
          <a:p>
            <a:r>
              <a:rPr lang="en-US" sz="1800" dirty="0" smtClean="0"/>
              <a:t>Contingency Reserves- $100</a:t>
            </a:r>
            <a:endParaRPr lang="en-US" sz="1800" dirty="0"/>
          </a:p>
          <a:p>
            <a:r>
              <a:rPr lang="en-US" sz="1800" dirty="0" smtClean="0"/>
              <a:t>Energy- $1000 (absent FERC Order 831)</a:t>
            </a:r>
            <a:endParaRPr lang="en-US" sz="1800" dirty="0"/>
          </a:p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5899639" y="3127575"/>
            <a:ext cx="6110653" cy="2821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800" b="1" dirty="0" smtClean="0"/>
              <a:t>Regulation</a:t>
            </a:r>
            <a:r>
              <a:rPr lang="en-US" sz="1800" dirty="0" smtClean="0"/>
              <a:t> </a:t>
            </a:r>
          </a:p>
          <a:p>
            <a:pPr lvl="2"/>
            <a:r>
              <a:rPr lang="en-US" sz="1800" b="1" dirty="0" smtClean="0"/>
              <a:t>$600</a:t>
            </a:r>
          </a:p>
          <a:p>
            <a:pPr lvl="2"/>
            <a:r>
              <a:rPr lang="en-US" sz="1800" dirty="0" smtClean="0"/>
              <a:t>Contingency </a:t>
            </a:r>
            <a:r>
              <a:rPr lang="en-US" sz="1800" dirty="0"/>
              <a:t>Reserve Cap + Regulation Offer </a:t>
            </a:r>
            <a:r>
              <a:rPr lang="en-US" sz="1800" dirty="0" smtClean="0"/>
              <a:t>Cap ($100+$500)</a:t>
            </a:r>
            <a:endParaRPr lang="en-US" sz="1800" dirty="0"/>
          </a:p>
          <a:p>
            <a:pPr lvl="1"/>
            <a:r>
              <a:rPr lang="en-US" sz="1800" b="1" dirty="0"/>
              <a:t>Operating </a:t>
            </a:r>
            <a:r>
              <a:rPr lang="en-US" sz="1800" b="1" dirty="0" smtClean="0"/>
              <a:t>Reserves</a:t>
            </a:r>
          </a:p>
          <a:p>
            <a:pPr lvl="2"/>
            <a:r>
              <a:rPr lang="en-US" sz="1800" b="1" dirty="0" smtClean="0"/>
              <a:t>$1100	 </a:t>
            </a:r>
          </a:p>
          <a:p>
            <a:pPr lvl="2"/>
            <a:r>
              <a:rPr lang="en-US" sz="1800" dirty="0" smtClean="0"/>
              <a:t>Energy </a:t>
            </a:r>
            <a:r>
              <a:rPr lang="en-US" sz="1800" dirty="0"/>
              <a:t>Offer Cap + Contingency </a:t>
            </a:r>
            <a:r>
              <a:rPr lang="en-US" sz="1800" dirty="0" smtClean="0"/>
              <a:t>Reserve Offer </a:t>
            </a:r>
            <a:r>
              <a:rPr lang="en-US" sz="1800" dirty="0" smtClean="0"/>
              <a:t>Cap ($1000+$100)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07108" y="2188009"/>
            <a:ext cx="5621351" cy="939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3200" kern="1200" cap="all" baseline="0">
                <a:solidFill>
                  <a:srgbClr val="2A363B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pPr algn="ctr"/>
            <a:r>
              <a:rPr lang="en-US" sz="2000" dirty="0" smtClean="0"/>
              <a:t>SPP Scarcity Price Caps</a:t>
            </a:r>
          </a:p>
          <a:p>
            <a:pPr algn="ctr"/>
            <a:r>
              <a:rPr lang="en-US" sz="2000" dirty="0" smtClean="0"/>
              <a:t>(FERC Approved, not Mandated)</a:t>
            </a:r>
            <a:br>
              <a:rPr lang="en-US" sz="2000" dirty="0" smtClean="0"/>
            </a:br>
            <a:r>
              <a:rPr lang="en-US" sz="2000" dirty="0" smtClean="0"/>
              <a:t>    </a:t>
            </a:r>
            <a:endParaRPr lang="en-US" sz="2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997" y="456152"/>
            <a:ext cx="11107751" cy="939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3200" kern="1200" cap="all" baseline="0">
                <a:solidFill>
                  <a:srgbClr val="2A363B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defRPr>
            </a:lvl1pPr>
          </a:lstStyle>
          <a:p>
            <a:r>
              <a:rPr lang="en-US" dirty="0" smtClean="0"/>
              <a:t>SPP Operating reserve and product offer caps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671038" y="1793631"/>
            <a:ext cx="8793" cy="4624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3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Regulating Reserve Demand Curves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type="body" sz="half" idx="4294967295"/>
              </p:nvPr>
            </p:nvSpPr>
            <p:spPr>
              <a:xfrm>
                <a:off x="773082" y="1510018"/>
                <a:ext cx="8121535" cy="3056659"/>
              </a:xfrm>
            </p:spPr>
            <p:txBody>
              <a:bodyPr>
                <a:normAutofit/>
              </a:bodyPr>
              <a:lstStyle/>
              <a:p>
                <a:pPr marL="617220" lvl="1" indent="-342900">
                  <a:buFont typeface="+mj-lt"/>
                  <a:buAutoNum type="arabicParenR"/>
                </a:pPr>
                <a:r>
                  <a:rPr lang="en-US" sz="1800" u="sng" dirty="0" smtClean="0"/>
                  <a:t>Regulation </a:t>
                </a:r>
                <a:r>
                  <a:rPr lang="en-US" sz="1800" u="sng" dirty="0"/>
                  <a:t>Base Demand Curve</a:t>
                </a:r>
              </a:p>
              <a:p>
                <a:pPr lvl="1"/>
                <a:r>
                  <a:rPr lang="en-US" sz="1800" dirty="0"/>
                  <a:t>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latin typeface="Cambria Math"/>
                      </a:rPr>
                      <m:t>ost</m:t>
                    </m:r>
                    <m:r>
                      <a:rPr lang="en-US" sz="1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1800">
                        <a:latin typeface="Cambria Math"/>
                      </a:rPr>
                      <m:t>to</m:t>
                    </m:r>
                    <m:r>
                      <a:rPr lang="en-US" sz="18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1800">
                        <a:latin typeface="Cambria Math"/>
                      </a:rPr>
                      <m:t>Commit</m:t>
                    </m:r>
                    <m:r>
                      <a:rPr lang="en-US" sz="1800">
                        <a:latin typeface="Cambria Math"/>
                      </a:rPr>
                      <m:t> </m:t>
                    </m:r>
                    <m:r>
                      <a:rPr lang="en-US" sz="1800" i="1">
                        <a:latin typeface="Cambria Math"/>
                      </a:rPr>
                      <m:t>=</m:t>
                    </m:r>
                    <m:r>
                      <a:rPr lang="en-US" sz="1800" i="1">
                        <a:latin typeface="Cambria Math"/>
                      </a:rPr>
                      <m:t>𝐶𝑜𝑙𝑑</m:t>
                    </m:r>
                    <m:r>
                      <a:rPr lang="en-US" sz="1800" i="1">
                        <a:latin typeface="Cambria Math"/>
                      </a:rPr>
                      <m:t> </m:t>
                    </m:r>
                    <m:r>
                      <a:rPr lang="en-US" sz="1800" i="1">
                        <a:latin typeface="Cambria Math"/>
                      </a:rPr>
                      <m:t>𝑆𝑡𝑎𝑟𝑡</m:t>
                    </m:r>
                    <m:r>
                      <a:rPr lang="en-US" sz="1800" i="1">
                        <a:latin typeface="Cambria Math"/>
                      </a:rPr>
                      <m:t> </m:t>
                    </m:r>
                    <m:r>
                      <a:rPr lang="en-US" sz="1800" i="1">
                        <a:latin typeface="Cambria Math"/>
                      </a:rPr>
                      <m:t>𝑈𝑝</m:t>
                    </m:r>
                    <m:r>
                      <a:rPr lang="en-US" sz="1800" i="1">
                        <a:latin typeface="Cambria Math"/>
                      </a:rPr>
                      <m:t> </m:t>
                    </m:r>
                    <m:r>
                      <a:rPr lang="en-US" sz="1800" i="1">
                        <a:latin typeface="Cambria Math"/>
                      </a:rPr>
                      <m:t>𝐶𝑜𝑠𝑡</m:t>
                    </m:r>
                    <m:r>
                      <a:rPr lang="en-US" sz="1800" i="1">
                        <a:latin typeface="Cambria Math"/>
                      </a:rPr>
                      <m:t>+</m:t>
                    </m:r>
                  </m:oMath>
                </a14:m>
                <a:endParaRPr lang="en-US" sz="1800" i="1" dirty="0"/>
              </a:p>
              <a:p>
                <a:pPr marL="548640" lvl="2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[ </m:t>
                    </m:r>
                    <m:r>
                      <a:rPr lang="en-US" i="1">
                        <a:latin typeface="Cambria Math"/>
                      </a:rPr>
                      <m:t>𝑁𝑜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𝐿𝑜𝑎𝑑</m:t>
                    </m:r>
                    <m:r>
                      <a:rPr lang="en-US" i="1">
                        <a:latin typeface="Cambria Math"/>
                      </a:rPr>
                      <m:t> + </m:t>
                    </m:r>
                    <m:nary>
                      <m:naryPr>
                        <m:limLoc m:val="subSu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𝐸𝑐𝑜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𝑀𝑖𝑛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𝐸𝑛𝑒𝑟𝑔𝑦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𝑂𝑓𝑓𝑒𝑟</m:t>
                        </m:r>
                        <m:r>
                          <a:rPr lang="en-US" i="1">
                            <a:latin typeface="Cambria Math"/>
                          </a:rPr>
                          <m:t> $</m:t>
                        </m:r>
                      </m:e>
                    </m:nary>
                    <m:r>
                      <a:rPr lang="en-US" i="1">
                        <a:latin typeface="Cambria Math"/>
                      </a:rPr>
                      <m:t>∗</m:t>
                    </m:r>
                    <m:r>
                      <a:rPr lang="en-US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Economic</m:t>
                    </m:r>
                    <m:r>
                      <a:rPr lang="en-US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Minimum</m:t>
                    </m:r>
                    <m:r>
                      <a:rPr lang="en-US">
                        <a:latin typeface="Cambria Math"/>
                      </a:rPr>
                      <m:t> (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MW</m:t>
                    </m:r>
                    <m:r>
                      <a:rPr lang="en-US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]  * Min Run Time</a:t>
                </a:r>
              </a:p>
              <a:p>
                <a:pPr lvl="1"/>
                <a:endParaRPr lang="en-US" i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</a:rPr>
                      <m:t>𝐷𝑒𝑚𝑎𝑛𝑑</m:t>
                    </m:r>
                    <m:r>
                      <a:rPr lang="en-US" sz="2000">
                        <a:latin typeface="Cambria Math"/>
                      </a:rPr>
                      <m:t> </m:t>
                    </m:r>
                    <m:r>
                      <a:rPr lang="en-US" sz="2000">
                        <a:latin typeface="Cambria Math"/>
                      </a:rPr>
                      <m:t>𝐶𝑢𝑟𝑣𝑒</m:t>
                    </m:r>
                    <m:r>
                      <a:rPr lang="en-US" sz="2000">
                        <a:latin typeface="Cambria Math"/>
                      </a:rPr>
                      <m:t> </m:t>
                    </m:r>
                    <m:r>
                      <a:rPr lang="en-US" sz="2000">
                        <a:latin typeface="Cambria Math"/>
                      </a:rPr>
                      <m:t>𝐵𝑎𝑠𝑒</m:t>
                    </m:r>
                    <m:r>
                      <a:rPr lang="en-US" sz="2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dirty="0"/>
                          <m:t>C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ost</m:t>
                        </m:r>
                        <m:r>
                          <a:rPr lang="en-US" sz="20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to</m:t>
                        </m:r>
                        <m:r>
                          <a:rPr lang="en-US" sz="200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Commit</m:t>
                        </m:r>
                      </m:num>
                      <m:den>
                        <m:r>
                          <a:rPr lang="en-US" sz="2000">
                            <a:latin typeface="Cambria Math"/>
                          </a:rPr>
                          <m:t>𝑬𝒄𝒐𝒏𝒐𝒎𝒊𝒄</m:t>
                        </m:r>
                        <m:r>
                          <a:rPr lang="en-US" sz="2000">
                            <a:latin typeface="Cambria Math"/>
                          </a:rPr>
                          <m:t> </m:t>
                        </m:r>
                        <m:r>
                          <a:rPr lang="en-US" sz="2000">
                            <a:latin typeface="Cambria Math"/>
                          </a:rPr>
                          <m:t>𝑴𝒊𝒏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4294967295"/>
              </p:nvPr>
            </p:nvSpPr>
            <p:spPr>
              <a:xfrm>
                <a:off x="773082" y="1510018"/>
                <a:ext cx="8121535" cy="3056659"/>
              </a:xfrm>
              <a:blipFill>
                <a:blip r:embed="rId3"/>
                <a:stretch>
                  <a:fillRect t="-19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75" y="4762500"/>
            <a:ext cx="864246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90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Contingency Reserve Demand Curves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773082" y="1510018"/>
            <a:ext cx="8121535" cy="305665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regions specified for Contingency Reserve scarcity are based on the excess CR SPP carries relative to the largest resource contingency, as required by NERC</a:t>
            </a:r>
          </a:p>
          <a:p>
            <a:pPr lvl="1"/>
            <a:r>
              <a:rPr lang="en-US" dirty="0"/>
              <a:t>Currently SPP carries Contingency Reserves protecting the largest resource contingency and half of the second largest in SPP</a:t>
            </a:r>
          </a:p>
          <a:p>
            <a:r>
              <a:rPr lang="en-US" dirty="0"/>
              <a:t>The regions may be adjusted as system conditions change</a:t>
            </a:r>
          </a:p>
          <a:p>
            <a:pPr lvl="1"/>
            <a:r>
              <a:rPr lang="en-US" dirty="0"/>
              <a:t>Whenever the largest or next largest contingencies change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33679" y="4316971"/>
            <a:ext cx="2248187" cy="4616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0.5 * Second Largest Gen Online (881MW)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619" y="5099794"/>
            <a:ext cx="6620540" cy="150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6026274" y="4778636"/>
            <a:ext cx="507405" cy="722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38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Biggest Lesson Learned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773082" y="1510018"/>
            <a:ext cx="8121535" cy="457425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Regulation Deliverability</a:t>
            </a:r>
            <a:endParaRPr lang="en-US" dirty="0"/>
          </a:p>
          <a:p>
            <a:pPr lvl="1"/>
            <a:r>
              <a:rPr lang="en-US" dirty="0" smtClean="0"/>
              <a:t>SPP employs Reserve Zones to ensure deliverability of Reserves</a:t>
            </a:r>
          </a:p>
          <a:p>
            <a:pPr lvl="1"/>
            <a:r>
              <a:rPr lang="en-US" dirty="0" smtClean="0"/>
              <a:t>SPP clearing engine does not account for the deployment of cleared reserves on Operating Constraints</a:t>
            </a:r>
          </a:p>
          <a:p>
            <a:pPr lvl="1"/>
            <a:r>
              <a:rPr lang="en-US" dirty="0" smtClean="0"/>
              <a:t>Study is not granular enough to account for some real time system conditions</a:t>
            </a:r>
          </a:p>
          <a:p>
            <a:pPr lvl="1"/>
            <a:r>
              <a:rPr lang="en-US" dirty="0" smtClean="0"/>
              <a:t>When system is congested, resources that have an adverse effect on a constraint are pushed downwards</a:t>
            </a:r>
          </a:p>
          <a:p>
            <a:pPr lvl="1"/>
            <a:r>
              <a:rPr lang="en-US" dirty="0" smtClean="0"/>
              <a:t>This makes those resources prime candidates for clearing up Regulation UP</a:t>
            </a:r>
          </a:p>
          <a:p>
            <a:pPr lvl="1"/>
            <a:r>
              <a:rPr lang="en-US" dirty="0" smtClean="0"/>
              <a:t>Deployment of that regulation then acerbates the loading on the Operating Constraints</a:t>
            </a:r>
            <a:endParaRPr lang="en-US" dirty="0"/>
          </a:p>
          <a:p>
            <a:r>
              <a:rPr lang="en-US" dirty="0" smtClean="0"/>
              <a:t>SPP had to make system changes to address inequities associated with this process</a:t>
            </a:r>
            <a:endParaRPr lang="en-US" dirty="0"/>
          </a:p>
          <a:p>
            <a:pPr lvl="1"/>
            <a:r>
              <a:rPr lang="en-US" dirty="0" smtClean="0"/>
              <a:t>Removed the buy back obligation for Resources that were manually removed from regulation by the SPP Operators</a:t>
            </a: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2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Marketplace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 Start in 2011</a:t>
            </a:r>
          </a:p>
          <a:p>
            <a:pPr lvl="1"/>
            <a:r>
              <a:rPr lang="en-US" dirty="0" smtClean="0"/>
              <a:t>Consolidated Balancing Authority, Congestion Rights Market, Day Ahead and Real Time Market, 5 minutes Settlements</a:t>
            </a:r>
          </a:p>
          <a:p>
            <a:pPr lvl="1"/>
            <a:r>
              <a:rPr lang="en-US" dirty="0" smtClean="0"/>
              <a:t>Budget was approximately $100 Million</a:t>
            </a:r>
          </a:p>
          <a:p>
            <a:pPr lvl="2"/>
            <a:r>
              <a:rPr lang="en-US" dirty="0" smtClean="0"/>
              <a:t>Approximately 2/3 of cost were Software and Systems</a:t>
            </a:r>
          </a:p>
          <a:p>
            <a:pPr lvl="2"/>
            <a:r>
              <a:rPr lang="en-US" dirty="0" smtClean="0"/>
              <a:t>Additional costs for program management and support</a:t>
            </a:r>
          </a:p>
          <a:p>
            <a:pPr lvl="1"/>
            <a:r>
              <a:rPr lang="en-US" dirty="0" smtClean="0"/>
              <a:t>Go-Live March 2014</a:t>
            </a:r>
          </a:p>
          <a:p>
            <a:pPr lvl="2"/>
            <a:r>
              <a:rPr lang="en-US" dirty="0" smtClean="0"/>
              <a:t>Reached $1 billion in savings in late 2016</a:t>
            </a:r>
          </a:p>
        </p:txBody>
      </p:sp>
    </p:spTree>
    <p:extLst>
      <p:ext uri="{BB962C8B-B14F-4D97-AF65-F5344CB8AC3E}">
        <p14:creationId xmlns:p14="http://schemas.microsoft.com/office/powerpoint/2010/main" val="13281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Marketplace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 Start in 2011</a:t>
            </a:r>
          </a:p>
          <a:p>
            <a:pPr lvl="1"/>
            <a:r>
              <a:rPr lang="en-US" dirty="0" smtClean="0"/>
              <a:t>Consolidated Balancing Authority, Congestion Rights Market, Day Ahead and Real Time Market, 5 minutes Settlements</a:t>
            </a:r>
          </a:p>
          <a:p>
            <a:pPr lvl="1"/>
            <a:r>
              <a:rPr lang="en-US" dirty="0" smtClean="0"/>
              <a:t>Budget was approximately $100 Million</a:t>
            </a:r>
          </a:p>
          <a:p>
            <a:pPr lvl="2"/>
            <a:r>
              <a:rPr lang="en-US" dirty="0" smtClean="0"/>
              <a:t>Approximately 2/3 of cost were Software and Systems</a:t>
            </a:r>
          </a:p>
          <a:p>
            <a:pPr lvl="2"/>
            <a:r>
              <a:rPr lang="en-US" dirty="0" smtClean="0"/>
              <a:t>Additional costs for program management and support</a:t>
            </a:r>
          </a:p>
          <a:p>
            <a:pPr lvl="1"/>
            <a:r>
              <a:rPr lang="en-US" dirty="0" smtClean="0"/>
              <a:t>Go-Live March 2014</a:t>
            </a:r>
          </a:p>
          <a:p>
            <a:pPr lvl="2"/>
            <a:r>
              <a:rPr lang="en-US" dirty="0" smtClean="0"/>
              <a:t>Reached $1 billion in savings in late 2016</a:t>
            </a:r>
          </a:p>
          <a:p>
            <a:pPr lvl="2"/>
            <a:r>
              <a:rPr lang="en-US" dirty="0" smtClean="0"/>
              <a:t>Reduced overall regulation requirement for SPP by 20%</a:t>
            </a:r>
          </a:p>
        </p:txBody>
      </p:sp>
    </p:spTree>
    <p:extLst>
      <p:ext uri="{BB962C8B-B14F-4D97-AF65-F5344CB8AC3E}">
        <p14:creationId xmlns:p14="http://schemas.microsoft.com/office/powerpoint/2010/main" val="153913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Marketplace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Stakeholder involvement</a:t>
            </a:r>
          </a:p>
          <a:p>
            <a:pPr lvl="1"/>
            <a:r>
              <a:rPr lang="en-US" dirty="0" smtClean="0"/>
              <a:t>Bi-weekly meetings to design and write tariff and protocols </a:t>
            </a:r>
          </a:p>
          <a:p>
            <a:pPr lvl="1"/>
            <a:r>
              <a:rPr lang="en-US" dirty="0" smtClean="0"/>
              <a:t>Co-optimization was one of primary goals</a:t>
            </a:r>
          </a:p>
          <a:p>
            <a:pPr lvl="2"/>
            <a:r>
              <a:rPr lang="en-US" dirty="0" smtClean="0"/>
              <a:t>Most efficient way to clear </a:t>
            </a:r>
          </a:p>
          <a:p>
            <a:pPr lvl="2"/>
            <a:r>
              <a:rPr lang="en-US" dirty="0" smtClean="0"/>
              <a:t>Provides opportunities for participants and savings for ratepayers</a:t>
            </a:r>
          </a:p>
          <a:p>
            <a:pPr marL="282575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985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header slide optional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this if you need to divide your presentation into sections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5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085" y="324267"/>
            <a:ext cx="11554546" cy="9395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Integrated Marketplace </a:t>
            </a:r>
            <a:r>
              <a:rPr lang="en-US" sz="2800" dirty="0" smtClean="0"/>
              <a:t>Scope/Readiness/Go-</a:t>
            </a:r>
            <a:r>
              <a:rPr lang="en-US" sz="2800" dirty="0" err="1" smtClean="0"/>
              <a:t>lIVE</a:t>
            </a:r>
            <a:r>
              <a:rPr lang="en-US" sz="2800" dirty="0" smtClean="0"/>
              <a:t> Issues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Clearing Regulation Up and Regulation </a:t>
            </a:r>
            <a:r>
              <a:rPr lang="en-US" dirty="0" err="1" smtClean="0"/>
              <a:t>Dn</a:t>
            </a:r>
            <a:r>
              <a:rPr lang="en-US" dirty="0" smtClean="0"/>
              <a:t> as separate products initially created issues</a:t>
            </a:r>
          </a:p>
          <a:p>
            <a:pPr lvl="2"/>
            <a:r>
              <a:rPr lang="en-US" dirty="0" smtClean="0"/>
              <a:t>Mainly from commitment perspective</a:t>
            </a:r>
          </a:p>
          <a:p>
            <a:pPr lvl="2"/>
            <a:r>
              <a:rPr lang="en-US" dirty="0" smtClean="0"/>
              <a:t>Real Time market had less performance issues </a:t>
            </a:r>
          </a:p>
          <a:p>
            <a:r>
              <a:rPr lang="en-US" dirty="0" smtClean="0"/>
              <a:t>Readiness</a:t>
            </a:r>
          </a:p>
          <a:p>
            <a:pPr lvl="1"/>
            <a:r>
              <a:rPr lang="en-US" dirty="0" smtClean="0"/>
              <a:t>Understanding economics of clearing particular product becomes more difficult. Significant learning opportunities for participants and staff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Go-Live</a:t>
            </a:r>
          </a:p>
          <a:p>
            <a:pPr lvl="1"/>
            <a:r>
              <a:rPr lang="en-US" dirty="0" smtClean="0"/>
              <a:t>Previously discussed deliverability issues</a:t>
            </a:r>
          </a:p>
          <a:p>
            <a:pPr lvl="1"/>
            <a:r>
              <a:rPr lang="en-US" dirty="0" smtClean="0"/>
              <a:t>Majority of our issues were from a commitment perspective and not really related to co-optimization</a:t>
            </a:r>
            <a:endParaRPr lang="en-US" dirty="0" smtClean="0"/>
          </a:p>
          <a:p>
            <a:pPr marL="282575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831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Tips/Tricks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Managing deliverability</a:t>
            </a:r>
          </a:p>
          <a:p>
            <a:pPr lvl="1"/>
            <a:r>
              <a:rPr lang="en-US" dirty="0" smtClean="0"/>
              <a:t>Constraint impacts</a:t>
            </a:r>
          </a:p>
          <a:p>
            <a:r>
              <a:rPr lang="en-US" dirty="0" smtClean="0"/>
              <a:t>Ramp Rate interaction</a:t>
            </a:r>
          </a:p>
          <a:p>
            <a:pPr lvl="1"/>
            <a:r>
              <a:rPr lang="en-US" dirty="0" smtClean="0"/>
              <a:t>Ensuring appropriate ramp is available for all products</a:t>
            </a:r>
          </a:p>
          <a:p>
            <a:pPr lvl="1"/>
            <a:r>
              <a:rPr lang="en-US" dirty="0" smtClean="0"/>
              <a:t>Ramp Sharing</a:t>
            </a:r>
          </a:p>
          <a:p>
            <a:pPr lvl="1"/>
            <a:r>
              <a:rPr lang="en-US" dirty="0" smtClean="0"/>
              <a:t>Product Substitution</a:t>
            </a:r>
          </a:p>
          <a:p>
            <a:pPr lvl="1"/>
            <a:r>
              <a:rPr lang="en-US" dirty="0" smtClean="0"/>
              <a:t>Ramping Capability Product</a:t>
            </a:r>
          </a:p>
          <a:p>
            <a:pPr marL="282575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269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2575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87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02140" y="1860763"/>
            <a:ext cx="5566322" cy="3032117"/>
          </a:xfrm>
        </p:spPr>
        <p:txBody>
          <a:bodyPr/>
          <a:lstStyle/>
          <a:p>
            <a:r>
              <a:rPr lang="en-US" dirty="0" smtClean="0"/>
              <a:t>Gary Cate</a:t>
            </a:r>
          </a:p>
          <a:p>
            <a:r>
              <a:rPr lang="en-US" dirty="0" smtClean="0"/>
              <a:t>Manager, Market Design</a:t>
            </a:r>
          </a:p>
          <a:p>
            <a:endParaRPr lang="en-US" dirty="0" smtClean="0"/>
          </a:p>
          <a:p>
            <a:r>
              <a:rPr lang="en-US" dirty="0" smtClean="0"/>
              <a:t>Please feel free to contact me at </a:t>
            </a:r>
            <a:r>
              <a:rPr lang="en-US" dirty="0" smtClean="0">
                <a:hlinkClick r:id="rId2"/>
              </a:rPr>
              <a:t>gcate@spp.org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94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8475406" cy="685800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15375" y="570452"/>
            <a:ext cx="3276600" cy="939566"/>
          </a:xfrm>
        </p:spPr>
        <p:txBody>
          <a:bodyPr/>
          <a:lstStyle/>
          <a:p>
            <a:r>
              <a:rPr lang="en-US" sz="2400">
                <a:solidFill>
                  <a:schemeClr val="tx1"/>
                </a:solidFill>
              </a:rPr>
              <a:t>OPERATING REGION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848725" y="1597688"/>
            <a:ext cx="3067050" cy="4850175"/>
          </a:xfrm>
        </p:spPr>
        <p:txBody>
          <a:bodyPr numCol="1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600">
                <a:ea typeface="ＭＳ Ｐゴシック" charset="0"/>
                <a:cs typeface="ＭＳ Ｐゴシック" charset="-128"/>
              </a:rPr>
              <a:t>Service territory: </a:t>
            </a:r>
            <a:br>
              <a:rPr lang="en-US" sz="1600">
                <a:ea typeface="ＭＳ Ｐゴシック" charset="0"/>
                <a:cs typeface="ＭＳ Ｐゴシック" charset="-128"/>
              </a:rPr>
            </a:br>
            <a:r>
              <a:rPr lang="en-US" sz="1600">
                <a:ea typeface="ＭＳ Ｐゴシック" charset="0"/>
                <a:cs typeface="ＭＳ Ｐゴシック" charset="-128"/>
              </a:rPr>
              <a:t>546,000 square miles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600">
                <a:ea typeface="ＭＳ Ｐゴシック" charset="0"/>
                <a:cs typeface="ＭＳ Ｐゴシック" charset="-128"/>
              </a:rPr>
              <a:t>Population served:</a:t>
            </a:r>
            <a:br>
              <a:rPr lang="en-US" sz="1600">
                <a:ea typeface="ＭＳ Ｐゴシック" charset="0"/>
                <a:cs typeface="ＭＳ Ｐゴシック" charset="-128"/>
              </a:rPr>
            </a:br>
            <a:r>
              <a:rPr lang="en-US" sz="1600">
                <a:ea typeface="ＭＳ Ｐゴシック" charset="0"/>
                <a:cs typeface="ＭＳ Ｐゴシック" charset="-128"/>
              </a:rPr>
              <a:t>17.5 million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600">
                <a:ea typeface="ＭＳ Ｐゴシック" charset="0"/>
                <a:cs typeface="ＭＳ Ｐゴシック" charset="-128"/>
              </a:rPr>
              <a:t>Generating plants: 818*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600">
                <a:ea typeface="ＭＳ Ｐゴシック" charset="0"/>
                <a:cs typeface="ＭＳ Ｐゴシック" charset="-128"/>
              </a:rPr>
              <a:t>Substations: 5,054*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Clr>
                <a:srgbClr val="CF102D"/>
              </a:buClr>
              <a:buNone/>
              <a:defRPr/>
            </a:pPr>
            <a:endParaRPr lang="en-US" sz="1200">
              <a:ea typeface="ＭＳ Ｐゴシック" charset="0"/>
              <a:cs typeface="ＭＳ Ｐゴシック" charset="-128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Clr>
                <a:srgbClr val="CF102D"/>
              </a:buClr>
              <a:buNone/>
              <a:defRPr/>
            </a:pPr>
            <a:r>
              <a:rPr lang="en-US" sz="1200">
                <a:ea typeface="ＭＳ Ｐゴシック" charset="0"/>
                <a:cs typeface="ＭＳ Ｐゴシック" charset="-128"/>
              </a:rPr>
              <a:t>* In SPP’s reliability coordination footprint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US">
              <a:solidFill>
                <a:schemeClr val="bg1"/>
              </a:solidFill>
              <a:ea typeface="ＭＳ Ｐゴシック" charset="0"/>
              <a:cs typeface="ＭＳ Ｐゴシック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407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 bwMode="auto">
          <a:xfrm>
            <a:off x="7905750" y="570452"/>
            <a:ext cx="3648796" cy="9395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smtClean="0"/>
              <a:t>2018 Energy Production</a:t>
            </a:r>
            <a:br>
              <a:rPr lang="en-US" altLang="en-US" smtClean="0"/>
            </a:br>
            <a:r>
              <a:rPr lang="en-US" altLang="en-US" smtClean="0"/>
              <a:t>by Fuel Type: 275,887 GWh total</a:t>
            </a:r>
          </a:p>
        </p:txBody>
      </p:sp>
      <p:graphicFrame>
        <p:nvGraphicFramePr>
          <p:cNvPr id="6" name="Chart 2" hidden="1"/>
          <p:cNvGraphicFramePr>
            <a:graphicFrameLocks noGrp="1"/>
          </p:cNvGraphicFramePr>
          <p:nvPr>
            <p:ph idx="1"/>
            <p:extLst/>
          </p:nvPr>
        </p:nvGraphicFramePr>
        <p:xfrm>
          <a:off x="936625" y="1597025"/>
          <a:ext cx="10058400" cy="485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2"/>
          <p:cNvGraphicFramePr/>
          <p:nvPr>
            <p:extLst/>
          </p:nvPr>
        </p:nvGraphicFramePr>
        <p:xfrm>
          <a:off x="910772" y="209550"/>
          <a:ext cx="10062028" cy="6524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3686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61515" y="2955475"/>
            <a:ext cx="65315" cy="53067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Rockwell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MIN AND MAX PERCENT OF </a:t>
            </a:r>
            <a:br>
              <a:rPr lang="en-US" smtClean="0"/>
            </a:br>
            <a:r>
              <a:rPr lang="en-US" smtClean="0"/>
              <a:t>GENERATION MIX BY FUEL TYPE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936625" y="1597025"/>
          <a:ext cx="10058400" cy="485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89382" y="6226735"/>
            <a:ext cx="2745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>
                <a:solidFill>
                  <a:prstClr val="black"/>
                </a:solidFill>
                <a:latin typeface="Rockwell"/>
                <a:cs typeface="Arial" pitchFamily="34" charset="0"/>
              </a:rPr>
              <a:t>June 2018 – June 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61515" y="2843757"/>
            <a:ext cx="4491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>
                <a:solidFill>
                  <a:prstClr val="black"/>
                </a:solidFill>
                <a:latin typeface="Rockwell"/>
                <a:cs typeface="Arial" pitchFamily="34" charset="0"/>
              </a:rPr>
              <a:t>Max</a:t>
            </a:r>
          </a:p>
          <a:p>
            <a:pPr>
              <a:spcBef>
                <a:spcPct val="0"/>
              </a:spcBef>
              <a:spcAft>
                <a:spcPct val="0"/>
              </a:spcAft>
              <a:defRPr/>
            </a:pPr>
            <a:endParaRPr lang="en-US" sz="1050">
              <a:solidFill>
                <a:prstClr val="black"/>
              </a:solidFill>
              <a:latin typeface="Rockwell"/>
              <a:cs typeface="Arial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defRPr/>
            </a:pPr>
            <a:endParaRPr lang="en-US" sz="1050">
              <a:solidFill>
                <a:prstClr val="black"/>
              </a:solidFill>
              <a:latin typeface="Rockwell"/>
              <a:cs typeface="Arial" pitchFamily="34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>
                <a:solidFill>
                  <a:prstClr val="black"/>
                </a:solidFill>
                <a:latin typeface="Rockwell"/>
                <a:cs typeface="Arial" pitchFamily="34" charset="0"/>
              </a:rPr>
              <a:t>Min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434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1329" b="17786"/>
          <a:stretch>
            <a:fillRect/>
          </a:stretch>
        </p:blipFill>
        <p:spPr>
          <a:xfrm>
            <a:off x="0" y="-116114"/>
            <a:ext cx="12192000" cy="70249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37158" y="885371"/>
            <a:ext cx="8032671" cy="5210629"/>
          </a:xfrm>
          <a:prstGeom prst="rect">
            <a:avLst/>
          </a:prstGeom>
          <a:solidFill>
            <a:schemeClr val="bg2">
              <a:lumMod val="1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Segoe U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US"/>
          </a:p>
        </p:txBody>
      </p:sp>
      <p:sp>
        <p:nvSpPr>
          <p:cNvPr id="117764" name="Title 4"/>
          <p:cNvSpPr>
            <a:spLocks noGrp="1"/>
          </p:cNvSpPr>
          <p:nvPr>
            <p:ph type="title"/>
          </p:nvPr>
        </p:nvSpPr>
        <p:spPr bwMode="auto">
          <a:xfrm>
            <a:off x="937158" y="570452"/>
            <a:ext cx="10617388" cy="939566"/>
          </a:xfrm>
          <a:noFill/>
          <a:extLst/>
        </p:spPr>
        <p:txBody>
          <a:bodyPr vert="horz" wrap="square" lIns="91440" tIns="45720" rIns="91440" bIns="45720" numCol="1" rtlCol="0" anchor="b" compatLnSpc="1">
            <a:prstTxWarp prst="textNoShape">
              <a:avLst/>
            </a:prstTxWarp>
            <a:normAutofit/>
          </a:bodyPr>
          <a:lstStyle/>
          <a:p>
            <a:r>
              <a:rPr lang="en-US" altLang="en-US">
                <a:solidFill>
                  <a:schemeClr val="bg1"/>
                </a:solidFill>
              </a:rPr>
              <a:t>Market Facts</a:t>
            </a:r>
          </a:p>
        </p:txBody>
      </p:sp>
      <p:sp>
        <p:nvSpPr>
          <p:cNvPr id="117762" name="Content Placeholder 2"/>
          <p:cNvSpPr>
            <a:spLocks noGrp="1"/>
          </p:cNvSpPr>
          <p:nvPr>
            <p:ph idx="1"/>
          </p:nvPr>
        </p:nvSpPr>
        <p:spPr bwMode="auto">
          <a:noFill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en-US" dirty="0">
                <a:solidFill>
                  <a:schemeClr val="bg1"/>
                </a:solidFill>
              </a:rPr>
              <a:t>225 market participants </a:t>
            </a:r>
          </a:p>
          <a:p>
            <a:pPr>
              <a:buFont typeface="Arial" pitchFamily="34" charset="0"/>
              <a:buChar char="•"/>
            </a:pPr>
            <a:r>
              <a:rPr lang="en-US" altLang="en-US" dirty="0">
                <a:solidFill>
                  <a:schemeClr val="bg1"/>
                </a:solidFill>
              </a:rPr>
              <a:t>757 generating resources</a:t>
            </a:r>
          </a:p>
          <a:p>
            <a:pPr>
              <a:buFont typeface="Arial" pitchFamily="34" charset="0"/>
              <a:buChar char="•"/>
            </a:pPr>
            <a:r>
              <a:rPr lang="en-US" altLang="en-US" dirty="0">
                <a:solidFill>
                  <a:schemeClr val="bg1"/>
                </a:solidFill>
              </a:rPr>
              <a:t>2018 </a:t>
            </a:r>
            <a:r>
              <a:rPr lang="en-US" altLang="en-US" dirty="0" smtClean="0">
                <a:solidFill>
                  <a:schemeClr val="bg1"/>
                </a:solidFill>
              </a:rPr>
              <a:t>marketplace settlements </a:t>
            </a:r>
            <a:r>
              <a:rPr lang="en-US" altLang="en-US" dirty="0">
                <a:solidFill>
                  <a:schemeClr val="bg1"/>
                </a:solidFill>
              </a:rPr>
              <a:t>= $20.5 billion</a:t>
            </a:r>
          </a:p>
          <a:p>
            <a:pPr>
              <a:buFont typeface="Arial" pitchFamily="34" charset="0"/>
              <a:buChar char="•"/>
            </a:pPr>
            <a:r>
              <a:rPr lang="en-US" altLang="en-US" dirty="0" smtClean="0">
                <a:solidFill>
                  <a:schemeClr val="bg1"/>
                </a:solidFill>
              </a:rPr>
              <a:t>50,662 </a:t>
            </a:r>
            <a:r>
              <a:rPr lang="en-US" altLang="en-US" dirty="0">
                <a:solidFill>
                  <a:schemeClr val="bg1"/>
                </a:solidFill>
              </a:rPr>
              <a:t>MW coincident peak load </a:t>
            </a:r>
            <a:r>
              <a:rPr lang="en-US" altLang="en-US" dirty="0" smtClean="0">
                <a:solidFill>
                  <a:schemeClr val="bg1"/>
                </a:solidFill>
              </a:rPr>
              <a:t>(8/19/19)</a:t>
            </a:r>
            <a:endParaRPr lang="en-US" altLang="en-US" dirty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en-US" dirty="0">
                <a:solidFill>
                  <a:schemeClr val="bg1"/>
                </a:solidFill>
              </a:rPr>
              <a:t>Winter peak: 43,584 MW (1/17/18</a:t>
            </a:r>
            <a:r>
              <a:rPr lang="en-US" alt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en-US" dirty="0" smtClean="0">
                <a:solidFill>
                  <a:schemeClr val="bg1"/>
                </a:solidFill>
              </a:rPr>
              <a:t>16,972 MW Wind Peak (9/11/2019)</a:t>
            </a:r>
          </a:p>
          <a:p>
            <a:r>
              <a:rPr lang="en-US" altLang="en-US" dirty="0" smtClean="0">
                <a:solidFill>
                  <a:schemeClr val="bg1"/>
                </a:solidFill>
              </a:rPr>
              <a:t>67.3% Wind Penetration Peak (4/27/2019)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146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SPP Integrated Marketplace 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dirty="0"/>
              <a:t>“Day-2” Market Implemented March 1, 2014 </a:t>
            </a:r>
            <a:endParaRPr lang="en-US" dirty="0" smtClean="0"/>
          </a:p>
          <a:p>
            <a:r>
              <a:rPr lang="en-US" dirty="0" smtClean="0"/>
              <a:t>Replaced </a:t>
            </a:r>
            <a:r>
              <a:rPr lang="en-US" dirty="0"/>
              <a:t>Energy Imbalance Service (EIS) Market launched in 2007 </a:t>
            </a:r>
            <a:endParaRPr lang="en-US" dirty="0" smtClean="0"/>
          </a:p>
          <a:p>
            <a:r>
              <a:rPr lang="en-US" dirty="0" smtClean="0"/>
              <a:t>SPP </a:t>
            </a:r>
            <a:r>
              <a:rPr lang="en-US" dirty="0"/>
              <a:t>consolidated all EIS member Balancing Authorities (BA) into one SPP BA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Day-Ahead Market, Reliability Unit Commitment, Real-Time Balancing, and Transmission Congestion Rights </a:t>
            </a:r>
            <a:r>
              <a:rPr lang="en-US" dirty="0" smtClean="0"/>
              <a:t>(CRR’s in ERCOT)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/>
              <a:t>Products: Energy, Regulation UP, Regulation DN, Spinning, Supplemental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60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95" y="570452"/>
            <a:ext cx="10007479" cy="93956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SPP Integrated Marketplace Overview</a:t>
            </a:r>
            <a:br>
              <a:rPr lang="en-US" dirty="0" smtClean="0"/>
            </a:br>
            <a:r>
              <a:rPr lang="en-US" sz="1600" dirty="0"/>
              <a:t> </a:t>
            </a:r>
            <a:r>
              <a:rPr lang="en-US" sz="1600" dirty="0" smtClean="0"/>
              <a:t>(Key Differences from ERCOT)</a:t>
            </a:r>
            <a:endParaRPr lang="en-US" sz="1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Day Ahead Must Offer</a:t>
            </a:r>
          </a:p>
          <a:p>
            <a:pPr lvl="1"/>
            <a:r>
              <a:rPr lang="en-US" dirty="0" smtClean="0"/>
              <a:t>Must offer </a:t>
            </a:r>
            <a:r>
              <a:rPr lang="en-US" dirty="0"/>
              <a:t>enough generation to cover Load and Operating Reserve (Regulation, Spinning and Supplemental) </a:t>
            </a:r>
            <a:r>
              <a:rPr lang="en-US" dirty="0" smtClean="0"/>
              <a:t>obligations</a:t>
            </a:r>
          </a:p>
          <a:p>
            <a:r>
              <a:rPr lang="en-US" dirty="0" smtClean="0"/>
              <a:t>High Participation in Day Ahead Market</a:t>
            </a:r>
          </a:p>
          <a:p>
            <a:pPr lvl="1"/>
            <a:r>
              <a:rPr lang="en-US" dirty="0" smtClean="0"/>
              <a:t>Average of 99% of Real Time Load bid into Day Ahead</a:t>
            </a:r>
          </a:p>
          <a:p>
            <a:r>
              <a:rPr lang="en-US" dirty="0" smtClean="0"/>
              <a:t>Day Ahead Market Commitments are binding</a:t>
            </a:r>
          </a:p>
          <a:p>
            <a:pPr lvl="1"/>
            <a:r>
              <a:rPr lang="en-US" dirty="0" smtClean="0"/>
              <a:t>Over 95% of all commitments come from Day Ahead</a:t>
            </a:r>
          </a:p>
          <a:p>
            <a:pPr lvl="1"/>
            <a:r>
              <a:rPr lang="en-US" dirty="0" smtClean="0"/>
              <a:t>Non-instructed deviation from Day Ahead Commitment Plan allocated portions of Make Whole Payment</a:t>
            </a:r>
          </a:p>
          <a:p>
            <a:r>
              <a:rPr lang="en-US" dirty="0" smtClean="0"/>
              <a:t>Less aggressive shortage pricing</a:t>
            </a:r>
          </a:p>
        </p:txBody>
      </p:sp>
    </p:spTree>
    <p:extLst>
      <p:ext uri="{BB962C8B-B14F-4D97-AF65-F5344CB8AC3E}">
        <p14:creationId xmlns:p14="http://schemas.microsoft.com/office/powerpoint/2010/main" val="233838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SPP Operating Reserve Products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Regulation UP</a:t>
            </a:r>
          </a:p>
          <a:p>
            <a:r>
              <a:rPr lang="en-US" dirty="0" smtClean="0"/>
              <a:t>Procured in both DA and RT</a:t>
            </a:r>
          </a:p>
          <a:p>
            <a:r>
              <a:rPr lang="en-US" dirty="0" smtClean="0"/>
              <a:t>Resources cleared in DA may be different than resources in Real Time</a:t>
            </a:r>
          </a:p>
          <a:p>
            <a:r>
              <a:rPr lang="en-US" dirty="0" smtClean="0"/>
              <a:t>Regulation Selection process occurs 30 minutes prior to top of hour</a:t>
            </a:r>
          </a:p>
          <a:p>
            <a:r>
              <a:rPr lang="en-US" dirty="0" smtClean="0"/>
              <a:t>No virtual offers. Physical supply offers only.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5666118" y="524186"/>
            <a:ext cx="5462588" cy="2448455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8825426"/>
              </p:ext>
            </p:extLst>
          </p:nvPr>
        </p:nvGraphicFramePr>
        <p:xfrm>
          <a:off x="6272463" y="342097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52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PSLIDECODE" val="20190307144635000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PSLIDECODE" val="201903071446360000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PSLIDECODE" val="20190311170957000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PSLIDECODE" val="2019030714463800011"/>
</p:tagLst>
</file>

<file path=ppt/theme/theme1.xml><?xml version="1.0" encoding="utf-8"?>
<a:theme xmlns:a="http://schemas.openxmlformats.org/drawingml/2006/main" name="Custom Design">
  <a:themeElements>
    <a:clrScheme name="SPP Official Branding">
      <a:dk1>
        <a:srgbClr val="2A363B"/>
      </a:dk1>
      <a:lt1>
        <a:sysClr val="window" lastClr="FFFFFF"/>
      </a:lt1>
      <a:dk2>
        <a:srgbClr val="5A6770"/>
      </a:dk2>
      <a:lt2>
        <a:srgbClr val="E7E6E6"/>
      </a:lt2>
      <a:accent1>
        <a:srgbClr val="C7202F"/>
      </a:accent1>
      <a:accent2>
        <a:srgbClr val="2399BB"/>
      </a:accent2>
      <a:accent3>
        <a:srgbClr val="1FBF92"/>
      </a:accent3>
      <a:accent4>
        <a:srgbClr val="FBAB18"/>
      </a:accent4>
      <a:accent5>
        <a:srgbClr val="A142C0"/>
      </a:accent5>
      <a:accent6>
        <a:srgbClr val="A67777"/>
      </a:accent6>
      <a:hlink>
        <a:srgbClr val="2399BB"/>
      </a:hlink>
      <a:folHlink>
        <a:srgbClr val="FBAB18"/>
      </a:folHlink>
    </a:clrScheme>
    <a:fontScheme name="SPP Branding Font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P PPT Template 20190903 WIDESCREEN.pptx" id="{C8D55B9D-5C47-423A-935D-96C6FE70FE57}" vid="{3367475A-1A0F-46E7-8C77-823FE3DB71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PPT+Template+20190903+WIDESCREEN</Template>
  <TotalTime>9321</TotalTime>
  <Words>1033</Words>
  <Application>Microsoft Office PowerPoint</Application>
  <PresentationFormat>Widescreen</PresentationFormat>
  <Paragraphs>167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ＭＳ Ｐゴシック</vt:lpstr>
      <vt:lpstr>Arial</vt:lpstr>
      <vt:lpstr>Calibri</vt:lpstr>
      <vt:lpstr>Cambria Math</vt:lpstr>
      <vt:lpstr>Rockwell</vt:lpstr>
      <vt:lpstr>Segoe UI</vt:lpstr>
      <vt:lpstr>Segoe UI Black</vt:lpstr>
      <vt:lpstr>Segoe UI Light</vt:lpstr>
      <vt:lpstr>Segoe UI Semilight</vt:lpstr>
      <vt:lpstr>Wingdings</vt:lpstr>
      <vt:lpstr>Custom Design</vt:lpstr>
      <vt:lpstr>SPP Operating Reserve Market Overview</vt:lpstr>
      <vt:lpstr>Section header slide optional </vt:lpstr>
      <vt:lpstr>OPERATING REGION</vt:lpstr>
      <vt:lpstr>2018 Energy Production by Fuel Type: 275,887 GWh total</vt:lpstr>
      <vt:lpstr>MIN AND MAX PERCENT OF  GENERATION MIX BY FUEL TYPE</vt:lpstr>
      <vt:lpstr>Market Facts</vt:lpstr>
      <vt:lpstr>SPP Integrated Marketplace overview</vt:lpstr>
      <vt:lpstr>SPP Integrated Marketplace Overview  (Key Differences from ERCOT)</vt:lpstr>
      <vt:lpstr>SPP Operating Reserve Products</vt:lpstr>
      <vt:lpstr>SPP Operating Reserve Products</vt:lpstr>
      <vt:lpstr>SPP Operating Reserve Products</vt:lpstr>
      <vt:lpstr>SPP Operating Reserve Products</vt:lpstr>
      <vt:lpstr>SPP Product Offer Caps     (FERC Mandated)</vt:lpstr>
      <vt:lpstr>Regulating Reserve Demand Curves</vt:lpstr>
      <vt:lpstr>Contingency Reserve Demand Curves</vt:lpstr>
      <vt:lpstr>Biggest Lesson Learned</vt:lpstr>
      <vt:lpstr>Integrated Marketplace Implementation</vt:lpstr>
      <vt:lpstr>Integrated Marketplace Implementation</vt:lpstr>
      <vt:lpstr>Integrated Marketplace Implementation</vt:lpstr>
      <vt:lpstr>Integrated Marketplace Scope/Readiness/Go-lIVE Issues</vt:lpstr>
      <vt:lpstr>Tips/Tricks</vt:lpstr>
      <vt:lpstr>Questions?</vt:lpstr>
      <vt:lpstr>PowerPoint Presentation</vt:lpstr>
    </vt:vector>
  </TitlesOfParts>
  <Company>Southwest Power 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SPP Operating Reserve Market Overview</dc:title>
  <dc:creator>Gary Cate</dc:creator>
  <cp:lastModifiedBy>Gary Cate</cp:lastModifiedBy>
  <cp:revision>19</cp:revision>
  <dcterms:created xsi:type="dcterms:W3CDTF">2019-09-11T15:04:28Z</dcterms:created>
  <dcterms:modified xsi:type="dcterms:W3CDTF">2019-09-18T14:46:59Z</dcterms:modified>
</cp:coreProperties>
</file>