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355" r:id="rId7"/>
    <p:sldId id="533" r:id="rId8"/>
    <p:sldId id="535" r:id="rId9"/>
    <p:sldId id="536" r:id="rId10"/>
    <p:sldId id="540" r:id="rId11"/>
    <p:sldId id="528" r:id="rId12"/>
    <p:sldId id="538" r:id="rId13"/>
    <p:sldId id="539"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FFFF00"/>
    <a:srgbClr val="5B6770"/>
    <a:srgbClr val="093C61"/>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22" autoAdjust="0"/>
  </p:normalViewPr>
  <p:slideViewPr>
    <p:cSldViewPr showGuides="1">
      <p:cViewPr varScale="1">
        <p:scale>
          <a:sx n="114" d="100"/>
          <a:sy n="114" d="100"/>
        </p:scale>
        <p:origin x="1218" y="10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9/18/2019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166354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624670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953483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z="1200" smtClean="0">
                <a:solidFill>
                  <a:prstClr val="black"/>
                </a:solidFill>
              </a:rPr>
              <a:pPr/>
              <a:t>‹#›</a:t>
            </a:fld>
            <a:endParaRPr lang="en-US" sz="1200" dirty="0">
              <a:solidFill>
                <a:prstClr val="black"/>
              </a:solidFill>
            </a:endParaRPr>
          </a:p>
        </p:txBody>
      </p:sp>
      <p:sp>
        <p:nvSpPr>
          <p:cNvPr id="11" name="Title Placeholder 1"/>
          <p:cNvSpPr>
            <a:spLocks noGrp="1"/>
          </p:cNvSpPr>
          <p:nvPr>
            <p:ph type="title"/>
          </p:nvPr>
        </p:nvSpPr>
        <p:spPr>
          <a:xfrm>
            <a:off x="379663" y="179145"/>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925626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38600" y="1066800"/>
            <a:ext cx="4724400" cy="4909036"/>
          </a:xfrm>
          <a:prstGeom prst="rect">
            <a:avLst/>
          </a:prstGeom>
          <a:noFill/>
        </p:spPr>
        <p:txBody>
          <a:bodyPr wrap="square" rtlCol="0">
            <a:spAutoFit/>
          </a:bodyPr>
          <a:lstStyle/>
          <a:p>
            <a:r>
              <a:rPr lang="en-US" sz="2800" b="1" dirty="0" smtClean="0">
                <a:solidFill>
                  <a:schemeClr val="tx2"/>
                </a:solidFill>
              </a:rPr>
              <a:t>Storage:</a:t>
            </a:r>
            <a:endParaRPr lang="en-US" sz="2800" b="1" dirty="0">
              <a:solidFill>
                <a:schemeClr val="tx2"/>
              </a:solidFill>
            </a:endParaRPr>
          </a:p>
          <a:p>
            <a:r>
              <a:rPr lang="en-US" sz="2800" b="1" dirty="0" smtClean="0">
                <a:solidFill>
                  <a:schemeClr val="tx2"/>
                </a:solidFill>
              </a:rPr>
              <a:t>SCED Dispatch of Controllable Load Resources (CLRs)</a:t>
            </a:r>
          </a:p>
          <a:p>
            <a:endParaRPr lang="en-US" sz="2000" b="1" dirty="0">
              <a:solidFill>
                <a:schemeClr val="tx2"/>
              </a:solidFill>
            </a:endParaRPr>
          </a:p>
          <a:p>
            <a:endParaRPr lang="en-US" sz="2000" b="1" dirty="0" smtClean="0">
              <a:solidFill>
                <a:schemeClr val="tx2"/>
              </a:solidFill>
            </a:endParaRPr>
          </a:p>
          <a:p>
            <a:endParaRPr lang="en-US" sz="2000" b="1" dirty="0">
              <a:solidFill>
                <a:schemeClr val="tx2"/>
              </a:solidFill>
            </a:endParaRPr>
          </a:p>
          <a:p>
            <a:endParaRPr lang="en-US" sz="2000" b="1" dirty="0" smtClean="0">
              <a:solidFill>
                <a:schemeClr val="tx2"/>
              </a:solidFill>
            </a:endParaRPr>
          </a:p>
          <a:p>
            <a:endParaRPr lang="en-US" sz="2000" b="1" dirty="0">
              <a:solidFill>
                <a:schemeClr val="tx2"/>
              </a:solidFill>
            </a:endParaRPr>
          </a:p>
          <a:p>
            <a:r>
              <a:rPr lang="en-US" sz="2000" dirty="0" smtClean="0">
                <a:solidFill>
                  <a:schemeClr val="tx2"/>
                </a:solidFill>
              </a:rPr>
              <a:t>ERCOT Staff</a:t>
            </a:r>
          </a:p>
          <a:p>
            <a:endParaRPr lang="en-US" sz="2000" dirty="0">
              <a:solidFill>
                <a:schemeClr val="tx2"/>
              </a:solidFill>
            </a:endParaRPr>
          </a:p>
          <a:p>
            <a:r>
              <a:rPr lang="en-US" sz="2000" dirty="0" smtClean="0">
                <a:solidFill>
                  <a:schemeClr val="tx2"/>
                </a:solidFill>
              </a:rPr>
              <a:t>WMWG</a:t>
            </a:r>
            <a:endParaRPr lang="en-US" sz="2000" dirty="0">
              <a:solidFill>
                <a:schemeClr val="tx2"/>
              </a:solidFill>
            </a:endParaRPr>
          </a:p>
          <a:p>
            <a:r>
              <a:rPr lang="en-US" sz="2000" dirty="0" smtClean="0">
                <a:solidFill>
                  <a:schemeClr val="tx2"/>
                </a:solidFill>
              </a:rPr>
              <a:t>September 16, </a:t>
            </a:r>
            <a:r>
              <a:rPr lang="en-US" sz="2000" dirty="0">
                <a:solidFill>
                  <a:schemeClr val="tx2"/>
                </a:solidFill>
              </a:rPr>
              <a:t>2019</a:t>
            </a:r>
          </a:p>
          <a:p>
            <a:endParaRPr lang="en-US" sz="1600" dirty="0">
              <a:solidFill>
                <a:schemeClr val="tx2"/>
              </a:solidFill>
            </a:endParaRPr>
          </a:p>
          <a:p>
            <a:endParaRPr lang="en-US" sz="500" dirty="0">
              <a:solidFill>
                <a:schemeClr val="accent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Background</a:t>
            </a:r>
            <a:endParaRPr lang="en-US" dirty="0"/>
          </a:p>
        </p:txBody>
      </p:sp>
      <p:sp>
        <p:nvSpPr>
          <p:cNvPr id="3" name="Content Placeholder 2"/>
          <p:cNvSpPr>
            <a:spLocks noGrp="1"/>
          </p:cNvSpPr>
          <p:nvPr>
            <p:ph idx="1"/>
          </p:nvPr>
        </p:nvSpPr>
        <p:spPr>
          <a:xfrm>
            <a:off x="304800" y="990600"/>
            <a:ext cx="8534400" cy="5029200"/>
          </a:xfrm>
        </p:spPr>
        <p:txBody>
          <a:bodyPr>
            <a:normAutofit/>
          </a:bodyPr>
          <a:lstStyle/>
          <a:p>
            <a:r>
              <a:rPr lang="en-US" sz="2800" dirty="0" smtClean="0">
                <a:solidFill>
                  <a:schemeClr val="tx2"/>
                </a:solidFill>
              </a:rPr>
              <a:t>In order to participate in SCED and/or Ancillary Services today, storage devices must register as both a Generation Resource (GR) and a Controllable Load Resource (CLR)</a:t>
            </a:r>
          </a:p>
          <a:p>
            <a:pPr lvl="1"/>
            <a:r>
              <a:rPr lang="en-US" sz="2400" dirty="0" smtClean="0">
                <a:solidFill>
                  <a:schemeClr val="tx2"/>
                </a:solidFill>
              </a:rPr>
              <a:t>This system will be in place for the foreseeable future</a:t>
            </a:r>
          </a:p>
          <a:p>
            <a:r>
              <a:rPr lang="en-US" sz="2800" dirty="0" smtClean="0">
                <a:solidFill>
                  <a:schemeClr val="tx2"/>
                </a:solidFill>
              </a:rPr>
              <a:t>CLR </a:t>
            </a:r>
            <a:r>
              <a:rPr lang="en-US" sz="2800" dirty="0">
                <a:solidFill>
                  <a:schemeClr val="tx2"/>
                </a:solidFill>
              </a:rPr>
              <a:t>participation in SCED was enabled by NPRR 555, approved by the ERCOT Board Sept. 2013</a:t>
            </a:r>
          </a:p>
          <a:p>
            <a:r>
              <a:rPr lang="en-US" sz="2800" dirty="0" smtClean="0">
                <a:solidFill>
                  <a:schemeClr val="tx2"/>
                </a:solidFill>
              </a:rPr>
              <a:t>NPRR 555 allows CLRs to participate </a:t>
            </a:r>
            <a:r>
              <a:rPr lang="en-US" sz="2800" dirty="0">
                <a:solidFill>
                  <a:schemeClr val="tx2"/>
                </a:solidFill>
              </a:rPr>
              <a:t>in SCED by submitting </a:t>
            </a:r>
            <a:r>
              <a:rPr lang="en-US" sz="2800" u="sng" dirty="0">
                <a:solidFill>
                  <a:schemeClr val="tx2"/>
                </a:solidFill>
              </a:rPr>
              <a:t>Bids to buy</a:t>
            </a:r>
            <a:r>
              <a:rPr lang="en-US" sz="2800" dirty="0">
                <a:solidFill>
                  <a:schemeClr val="tx2"/>
                </a:solidFill>
              </a:rPr>
              <a:t> ‘up to’ their specified price</a:t>
            </a:r>
          </a:p>
          <a:p>
            <a:pPr lvl="1"/>
            <a:endParaRPr lang="en-US" sz="2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644630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Background</a:t>
            </a:r>
            <a:endParaRPr lang="en-US" dirty="0"/>
          </a:p>
        </p:txBody>
      </p:sp>
      <p:sp>
        <p:nvSpPr>
          <p:cNvPr id="3" name="Content Placeholder 2"/>
          <p:cNvSpPr>
            <a:spLocks noGrp="1"/>
          </p:cNvSpPr>
          <p:nvPr>
            <p:ph idx="1"/>
          </p:nvPr>
        </p:nvSpPr>
        <p:spPr>
          <a:xfrm>
            <a:off x="304800" y="990600"/>
            <a:ext cx="8534400" cy="5181600"/>
          </a:xfrm>
        </p:spPr>
        <p:txBody>
          <a:bodyPr>
            <a:normAutofit/>
          </a:bodyPr>
          <a:lstStyle/>
          <a:p>
            <a:r>
              <a:rPr lang="en-US" sz="2800" dirty="0">
                <a:solidFill>
                  <a:schemeClr val="tx2"/>
                </a:solidFill>
              </a:rPr>
              <a:t>Initial candidates for Loads in SCED were residential aggregations with air conditioners under direct load control</a:t>
            </a:r>
          </a:p>
          <a:p>
            <a:pPr lvl="1"/>
            <a:r>
              <a:rPr lang="en-US" sz="2400" dirty="0">
                <a:solidFill>
                  <a:schemeClr val="tx2"/>
                </a:solidFill>
              </a:rPr>
              <a:t>Other Binding Document: ‘Requirements for Aggregate Load Resource </a:t>
            </a:r>
            <a:r>
              <a:rPr lang="en-US" sz="2400" dirty="0" smtClean="0">
                <a:solidFill>
                  <a:schemeClr val="tx2"/>
                </a:solidFill>
              </a:rPr>
              <a:t>(ALR) Participation</a:t>
            </a:r>
            <a:r>
              <a:rPr lang="en-US" sz="2400" dirty="0">
                <a:solidFill>
                  <a:schemeClr val="tx2"/>
                </a:solidFill>
              </a:rPr>
              <a:t>’</a:t>
            </a:r>
          </a:p>
          <a:p>
            <a:r>
              <a:rPr lang="en-US" sz="2800" dirty="0" smtClean="0">
                <a:solidFill>
                  <a:schemeClr val="tx2"/>
                </a:solidFill>
              </a:rPr>
              <a:t>The NPRR and OBD contemplated </a:t>
            </a:r>
            <a:r>
              <a:rPr lang="en-US" sz="2800" dirty="0">
                <a:solidFill>
                  <a:schemeClr val="tx2"/>
                </a:solidFill>
              </a:rPr>
              <a:t>that SCED participation would come from ALRs scattered across a Load </a:t>
            </a:r>
            <a:r>
              <a:rPr lang="en-US" sz="2800" dirty="0" smtClean="0">
                <a:solidFill>
                  <a:schemeClr val="tx2"/>
                </a:solidFill>
              </a:rPr>
              <a:t>Zone</a:t>
            </a:r>
          </a:p>
          <a:p>
            <a:endParaRPr lang="en-US" sz="1100" dirty="0">
              <a:solidFill>
                <a:schemeClr val="tx2"/>
              </a:solidFill>
            </a:endParaRPr>
          </a:p>
          <a:p>
            <a:r>
              <a:rPr lang="en-US" sz="2800" dirty="0" smtClean="0">
                <a:solidFill>
                  <a:schemeClr val="tx2"/>
                </a:solidFill>
              </a:rPr>
              <a:t>Batteries are well-suited to SCED dispatch on both the GR and CLR sides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96341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How SCED dispatches CLRs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7" name="Content Placeholder 6"/>
          <p:cNvSpPr>
            <a:spLocks noGrp="1"/>
          </p:cNvSpPr>
          <p:nvPr>
            <p:ph idx="1"/>
          </p:nvPr>
        </p:nvSpPr>
        <p:spPr>
          <a:xfrm>
            <a:off x="304800" y="1001313"/>
            <a:ext cx="8534400" cy="5334000"/>
          </a:xfrm>
        </p:spPr>
        <p:txBody>
          <a:bodyPr>
            <a:normAutofit fontScale="70000" lnSpcReduction="20000"/>
          </a:bodyPr>
          <a:lstStyle/>
          <a:p>
            <a:r>
              <a:rPr lang="en-US" sz="3300" dirty="0" smtClean="0">
                <a:solidFill>
                  <a:schemeClr val="tx2"/>
                </a:solidFill>
              </a:rPr>
              <a:t>Nodal Protocols 6.5.7.3 (1):</a:t>
            </a:r>
          </a:p>
          <a:p>
            <a:pPr lvl="1"/>
            <a:r>
              <a:rPr lang="en-US" sz="2400" dirty="0" smtClean="0">
                <a:solidFill>
                  <a:schemeClr val="tx2"/>
                </a:solidFill>
              </a:rPr>
              <a:t>‘</a:t>
            </a:r>
            <a:r>
              <a:rPr lang="en-US" sz="2400" dirty="0">
                <a:solidFill>
                  <a:schemeClr val="tx2"/>
                </a:solidFill>
              </a:rPr>
              <a:t>The SCED process is designed to simultaneously manage energy, the system power balance and network congestion through Resource Base Points and calculation of LMPs every five minutes.  The SCED process uses a two-step methodology that applies mitigation prospectively to resolve Non-Competitive Constraints for the current Operating Hour.  The SCED process evaluates Energy Offer Curves, Output Schedules and Real-Time Market (RTM) Energy Bids to determine Resource Dispatch Instructions by maximizing bid-based revenues minus offer-based costs, subject to power balance and network constraints.  The SCED process uses the Resource Status provided by SCADA telemetry under Section 6.5.5.2, Operational Data Requirements, and validated by the Real-Time Sequence, instead of the Resource Status provided by the COP.  </a:t>
            </a:r>
            <a:r>
              <a:rPr lang="en-US" sz="2400" dirty="0">
                <a:solidFill>
                  <a:srgbClr val="FF0000"/>
                </a:solidFill>
              </a:rPr>
              <a:t>An RTM Energy Bid represents the bid for energy distributed across all nodes in the Load Zone in which the Controllable Load Resource is located</a:t>
            </a:r>
            <a:r>
              <a:rPr lang="en-US" sz="2400" dirty="0" smtClean="0">
                <a:solidFill>
                  <a:srgbClr val="FF0000"/>
                </a:solidFill>
              </a:rPr>
              <a:t>.’</a:t>
            </a:r>
          </a:p>
          <a:p>
            <a:pPr>
              <a:spcBef>
                <a:spcPts val="600"/>
              </a:spcBef>
            </a:pPr>
            <a:r>
              <a:rPr lang="en-US" sz="3300" dirty="0" smtClean="0">
                <a:solidFill>
                  <a:schemeClr val="tx2"/>
                </a:solidFill>
              </a:rPr>
              <a:t>Result:  The ERCOT system is designed to dispatch all CLRs – including </a:t>
            </a:r>
            <a:r>
              <a:rPr lang="en-US" sz="3300" dirty="0">
                <a:solidFill>
                  <a:schemeClr val="tx2"/>
                </a:solidFill>
              </a:rPr>
              <a:t>CLR-Storage – </a:t>
            </a:r>
            <a:r>
              <a:rPr lang="en-US" sz="3300" dirty="0" smtClean="0">
                <a:solidFill>
                  <a:schemeClr val="tx2"/>
                </a:solidFill>
              </a:rPr>
              <a:t>based on the Load Zone shift factor</a:t>
            </a:r>
          </a:p>
          <a:p>
            <a:pPr lvl="1">
              <a:lnSpc>
                <a:spcPct val="120000"/>
              </a:lnSpc>
            </a:pPr>
            <a:r>
              <a:rPr lang="en-US" sz="2900" dirty="0" smtClean="0">
                <a:solidFill>
                  <a:schemeClr val="tx2"/>
                </a:solidFill>
              </a:rPr>
              <a:t>This is appropriate for an ALR but not for a single-site CLR-Storage receiving Wholesale Storage Load (WSL) treatment</a:t>
            </a:r>
          </a:p>
          <a:p>
            <a:pPr lvl="1">
              <a:lnSpc>
                <a:spcPct val="120000"/>
              </a:lnSpc>
            </a:pPr>
            <a:r>
              <a:rPr lang="en-US" sz="2900" dirty="0" smtClean="0">
                <a:solidFill>
                  <a:schemeClr val="tx2"/>
                </a:solidFill>
              </a:rPr>
              <a:t>(NOTE:  To date, no CLRs-Storage have participated in SCED)</a:t>
            </a:r>
          </a:p>
          <a:p>
            <a:pPr>
              <a:lnSpc>
                <a:spcPct val="120000"/>
              </a:lnSpc>
            </a:pPr>
            <a:endParaRPr lang="en-US" sz="2800" dirty="0" smtClean="0">
              <a:solidFill>
                <a:srgbClr val="0076C6"/>
              </a:solidFill>
            </a:endParaRPr>
          </a:p>
        </p:txBody>
      </p:sp>
    </p:spTree>
    <p:extLst>
      <p:ext uri="{BB962C8B-B14F-4D97-AF65-F5344CB8AC3E}">
        <p14:creationId xmlns:p14="http://schemas.microsoft.com/office/powerpoint/2010/main" val="4039305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Change needed for storage CLRs in SCED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7" name="Content Placeholder 6"/>
          <p:cNvSpPr>
            <a:spLocks noGrp="1"/>
          </p:cNvSpPr>
          <p:nvPr>
            <p:ph idx="1"/>
          </p:nvPr>
        </p:nvSpPr>
        <p:spPr>
          <a:xfrm>
            <a:off x="381000" y="1001313"/>
            <a:ext cx="8458200" cy="3951687"/>
          </a:xfrm>
        </p:spPr>
        <p:txBody>
          <a:bodyPr>
            <a:normAutofit fontScale="70000" lnSpcReduction="20000"/>
          </a:bodyPr>
          <a:lstStyle/>
          <a:p>
            <a:pPr>
              <a:lnSpc>
                <a:spcPct val="120000"/>
              </a:lnSpc>
              <a:spcBef>
                <a:spcPts val="1200"/>
              </a:spcBef>
            </a:pPr>
            <a:r>
              <a:rPr lang="en-US" sz="3300" dirty="0">
                <a:solidFill>
                  <a:schemeClr val="tx2"/>
                </a:solidFill>
              </a:rPr>
              <a:t>CLR-Storage receiving WSL treatment today is currently settled using nodal pricing -- but the system implementation </a:t>
            </a:r>
            <a:r>
              <a:rPr lang="en-US" sz="3300" dirty="0" smtClean="0">
                <a:solidFill>
                  <a:schemeClr val="tx2"/>
                </a:solidFill>
              </a:rPr>
              <a:t>would incorrectly dispatch </a:t>
            </a:r>
            <a:r>
              <a:rPr lang="en-US" sz="3300" dirty="0">
                <a:solidFill>
                  <a:schemeClr val="tx2"/>
                </a:solidFill>
              </a:rPr>
              <a:t>CLR-Storage based on the Load Zone shift factor </a:t>
            </a:r>
            <a:r>
              <a:rPr lang="en-US" sz="3300" dirty="0" smtClean="0">
                <a:solidFill>
                  <a:schemeClr val="tx2"/>
                </a:solidFill>
              </a:rPr>
              <a:t>if </a:t>
            </a:r>
            <a:r>
              <a:rPr lang="en-US" sz="3300" dirty="0">
                <a:solidFill>
                  <a:schemeClr val="tx2"/>
                </a:solidFill>
              </a:rPr>
              <a:t>a Bid to Buy is </a:t>
            </a:r>
            <a:r>
              <a:rPr lang="en-US" sz="3300" dirty="0" smtClean="0">
                <a:solidFill>
                  <a:schemeClr val="tx2"/>
                </a:solidFill>
              </a:rPr>
              <a:t>submitted</a:t>
            </a:r>
            <a:endParaRPr lang="en-US" sz="3300" dirty="0">
              <a:solidFill>
                <a:schemeClr val="tx2"/>
              </a:solidFill>
            </a:endParaRPr>
          </a:p>
          <a:p>
            <a:pPr>
              <a:lnSpc>
                <a:spcPct val="120000"/>
              </a:lnSpc>
              <a:spcBef>
                <a:spcPts val="1200"/>
              </a:spcBef>
            </a:pPr>
            <a:r>
              <a:rPr lang="en-US" sz="3300" dirty="0" smtClean="0">
                <a:solidFill>
                  <a:schemeClr val="tx2"/>
                </a:solidFill>
              </a:rPr>
              <a:t>An RTM Energy Bid from a single-site CLR-Storage receiving WSL treatment should be specific to the </a:t>
            </a:r>
            <a:r>
              <a:rPr lang="en-US" sz="3300" dirty="0">
                <a:solidFill>
                  <a:schemeClr val="tx2"/>
                </a:solidFill>
              </a:rPr>
              <a:t>single-site </a:t>
            </a:r>
            <a:r>
              <a:rPr lang="en-US" sz="3300" dirty="0" smtClean="0">
                <a:solidFill>
                  <a:schemeClr val="tx2"/>
                </a:solidFill>
              </a:rPr>
              <a:t>CLR-Storage, and the CLR should be dispatched and settled based on the nodal price at that location</a:t>
            </a:r>
            <a:endParaRPr lang="en-US" sz="3300" dirty="0">
              <a:solidFill>
                <a:schemeClr val="tx2"/>
              </a:solidFill>
            </a:endParaRPr>
          </a:p>
          <a:p>
            <a:pPr>
              <a:lnSpc>
                <a:spcPct val="120000"/>
              </a:lnSpc>
              <a:spcBef>
                <a:spcPts val="1200"/>
              </a:spcBef>
            </a:pPr>
            <a:r>
              <a:rPr lang="en-US" sz="3300" dirty="0" smtClean="0">
                <a:solidFill>
                  <a:schemeClr val="tx2"/>
                </a:solidFill>
              </a:rPr>
              <a:t>Correcting this will require system changes</a:t>
            </a:r>
            <a:endParaRPr lang="en-US" sz="3300" dirty="0">
              <a:solidFill>
                <a:schemeClr val="tx2"/>
              </a:solidFill>
            </a:endParaRPr>
          </a:p>
          <a:p>
            <a:pPr>
              <a:lnSpc>
                <a:spcPct val="120000"/>
              </a:lnSpc>
              <a:spcBef>
                <a:spcPts val="1200"/>
              </a:spcBef>
            </a:pPr>
            <a:endParaRPr lang="en-US" sz="2800" dirty="0" smtClean="0">
              <a:solidFill>
                <a:srgbClr val="0076C6"/>
              </a:solidFill>
            </a:endParaRPr>
          </a:p>
        </p:txBody>
      </p:sp>
    </p:spTree>
    <p:extLst>
      <p:ext uri="{BB962C8B-B14F-4D97-AF65-F5344CB8AC3E}">
        <p14:creationId xmlns:p14="http://schemas.microsoft.com/office/powerpoint/2010/main" val="3162759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Additional Protocol change for clarification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7" name="Content Placeholder 6"/>
          <p:cNvSpPr>
            <a:spLocks noGrp="1"/>
          </p:cNvSpPr>
          <p:nvPr>
            <p:ph idx="1"/>
          </p:nvPr>
        </p:nvSpPr>
        <p:spPr>
          <a:xfrm>
            <a:off x="304800" y="1066800"/>
            <a:ext cx="8534400" cy="5029200"/>
          </a:xfrm>
        </p:spPr>
        <p:txBody>
          <a:bodyPr>
            <a:normAutofit/>
          </a:bodyPr>
          <a:lstStyle/>
          <a:p>
            <a:r>
              <a:rPr lang="en-US" sz="2400" dirty="0" smtClean="0">
                <a:solidFill>
                  <a:schemeClr val="tx2"/>
                </a:solidFill>
              </a:rPr>
              <a:t>Nodal Protocols 3.6.1 (5):</a:t>
            </a:r>
          </a:p>
          <a:p>
            <a:pPr lvl="1"/>
            <a:r>
              <a:rPr lang="en-US" sz="2000" dirty="0" smtClean="0">
                <a:solidFill>
                  <a:schemeClr val="tx2"/>
                </a:solidFill>
              </a:rPr>
              <a:t>‘The </a:t>
            </a:r>
            <a:r>
              <a:rPr lang="en-US" sz="2000" dirty="0">
                <a:solidFill>
                  <a:schemeClr val="tx2"/>
                </a:solidFill>
              </a:rPr>
              <a:t>Settlement Point for a Controllable Load Resource with a Real-Time Market (RTM) Energy Bid is its Load Zone </a:t>
            </a:r>
            <a:r>
              <a:rPr lang="en-US" sz="2000" dirty="0" smtClean="0">
                <a:solidFill>
                  <a:schemeClr val="tx2"/>
                </a:solidFill>
              </a:rPr>
              <a:t>Settlement </a:t>
            </a:r>
            <a:r>
              <a:rPr lang="en-US" sz="2000" dirty="0">
                <a:solidFill>
                  <a:schemeClr val="tx2"/>
                </a:solidFill>
              </a:rPr>
              <a:t>Point</a:t>
            </a:r>
            <a:r>
              <a:rPr lang="en-US" sz="2000" dirty="0" smtClean="0">
                <a:solidFill>
                  <a:schemeClr val="tx2"/>
                </a:solidFill>
              </a:rPr>
              <a:t>.’</a:t>
            </a:r>
          </a:p>
          <a:p>
            <a:r>
              <a:rPr lang="en-US" sz="2400" dirty="0" smtClean="0">
                <a:solidFill>
                  <a:schemeClr val="tx2"/>
                </a:solidFill>
              </a:rPr>
              <a:t>This provision should not apply to a CLR-Storage receiving Wholesale Storage Load treatment, which is settled at the nodal price at its location.  This language should be revised to acknowledge the exception.</a:t>
            </a:r>
          </a:p>
          <a:p>
            <a:endParaRPr lang="en-US" sz="2400" i="1" dirty="0">
              <a:solidFill>
                <a:schemeClr val="tx2"/>
              </a:solidFill>
            </a:endParaRPr>
          </a:p>
        </p:txBody>
      </p:sp>
    </p:spTree>
    <p:extLst>
      <p:ext uri="{BB962C8B-B14F-4D97-AF65-F5344CB8AC3E}">
        <p14:creationId xmlns:p14="http://schemas.microsoft.com/office/powerpoint/2010/main" val="2554640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800" dirty="0" smtClean="0"/>
              <a:t>Looking ahead</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7" name="Content Placeholder 6"/>
          <p:cNvSpPr>
            <a:spLocks noGrp="1"/>
          </p:cNvSpPr>
          <p:nvPr>
            <p:ph idx="1"/>
          </p:nvPr>
        </p:nvSpPr>
        <p:spPr>
          <a:xfrm>
            <a:off x="304800" y="1143000"/>
            <a:ext cx="8534400" cy="4777033"/>
          </a:xfrm>
        </p:spPr>
        <p:txBody>
          <a:bodyPr/>
          <a:lstStyle/>
          <a:p>
            <a:r>
              <a:rPr lang="en-US" sz="2800" dirty="0" smtClean="0">
                <a:solidFill>
                  <a:schemeClr val="tx2"/>
                </a:solidFill>
              </a:rPr>
              <a:t>Today’s presentation is just a heads-up</a:t>
            </a:r>
          </a:p>
          <a:p>
            <a:r>
              <a:rPr lang="en-US" sz="2800" dirty="0" smtClean="0">
                <a:solidFill>
                  <a:schemeClr val="tx2"/>
                </a:solidFill>
              </a:rPr>
              <a:t>ERCOT will address this issue and others in forthcoming NPRRs</a:t>
            </a:r>
            <a:endParaRPr lang="en-US" dirty="0">
              <a:solidFill>
                <a:schemeClr val="tx2"/>
              </a:solidFill>
            </a:endParaRPr>
          </a:p>
        </p:txBody>
      </p:sp>
    </p:spTree>
    <p:extLst>
      <p:ext uri="{BB962C8B-B14F-4D97-AF65-F5344CB8AC3E}">
        <p14:creationId xmlns:p14="http://schemas.microsoft.com/office/powerpoint/2010/main" val="1745212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7" name="Content Placeholder 6"/>
          <p:cNvSpPr>
            <a:spLocks noGrp="1"/>
          </p:cNvSpPr>
          <p:nvPr>
            <p:ph idx="1"/>
          </p:nvPr>
        </p:nvSpPr>
        <p:spPr>
          <a:xfrm>
            <a:off x="304800" y="2362200"/>
            <a:ext cx="8534400" cy="3557833"/>
          </a:xfrm>
        </p:spPr>
        <p:txBody>
          <a:bodyPr/>
          <a:lstStyle/>
          <a:p>
            <a:pPr marL="0" indent="0" algn="ctr">
              <a:buNone/>
            </a:pPr>
            <a:r>
              <a:rPr lang="en-US" sz="4000" dirty="0" smtClean="0">
                <a:solidFill>
                  <a:schemeClr val="tx2"/>
                </a:solidFill>
              </a:rPr>
              <a:t>Questions?</a:t>
            </a:r>
            <a:endParaRPr lang="en-US" sz="4400" dirty="0">
              <a:solidFill>
                <a:schemeClr val="tx2"/>
              </a:solidFill>
            </a:endParaRPr>
          </a:p>
        </p:txBody>
      </p:sp>
    </p:spTree>
    <p:extLst>
      <p:ext uri="{BB962C8B-B14F-4D97-AF65-F5344CB8AC3E}">
        <p14:creationId xmlns:p14="http://schemas.microsoft.com/office/powerpoint/2010/main" val="380416608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c34af464-7aa1-4edd-9be4-83dffc1cb926"/>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508731BF-D15C-4FCE-A269-B7C793DB6C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10753</TotalTime>
  <Words>560</Words>
  <Application>Microsoft Office PowerPoint</Application>
  <PresentationFormat>On-screen Show (4:3)</PresentationFormat>
  <Paragraphs>50</Paragraphs>
  <Slides>8</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Background</vt:lpstr>
      <vt:lpstr>Background</vt:lpstr>
      <vt:lpstr>How SCED dispatches CLRs</vt:lpstr>
      <vt:lpstr>Change needed for storage CLRs in SCED</vt:lpstr>
      <vt:lpstr>Additional Protocol change for clarification</vt:lpstr>
      <vt:lpstr>Looking ahead</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Wattles, Paul</cp:lastModifiedBy>
  <cp:revision>386</cp:revision>
  <cp:lastPrinted>2017-10-10T21:31:05Z</cp:lastPrinted>
  <dcterms:created xsi:type="dcterms:W3CDTF">2016-01-21T15:20:31Z</dcterms:created>
  <dcterms:modified xsi:type="dcterms:W3CDTF">2019-09-18T15:36:14Z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